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tags/tag24.xml" ContentType="application/vnd.openxmlformats-officedocument.presentationml.tags+xml"/>
  <Override PartName="/ppt/diagrams/layout2.xml" ContentType="application/vnd.openxmlformats-officedocument.drawingml.diagramLayout+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279" r:id="rId2"/>
    <p:sldId id="952" r:id="rId3"/>
    <p:sldId id="258" r:id="rId4"/>
    <p:sldId id="259" r:id="rId5"/>
    <p:sldId id="2094" r:id="rId6"/>
    <p:sldId id="1184" r:id="rId7"/>
    <p:sldId id="1185" r:id="rId8"/>
    <p:sldId id="1186" r:id="rId9"/>
    <p:sldId id="1187" r:id="rId10"/>
    <p:sldId id="1188" r:id="rId11"/>
    <p:sldId id="1189" r:id="rId12"/>
    <p:sldId id="1190" r:id="rId13"/>
    <p:sldId id="1191" r:id="rId14"/>
    <p:sldId id="276" r:id="rId15"/>
    <p:sldId id="961" r:id="rId16"/>
    <p:sldId id="280" r:id="rId17"/>
    <p:sldId id="268" r:id="rId18"/>
    <p:sldId id="964" r:id="rId19"/>
    <p:sldId id="904" r:id="rId20"/>
    <p:sldId id="1036" r:id="rId21"/>
    <p:sldId id="343" r:id="rId22"/>
    <p:sldId id="265" r:id="rId23"/>
    <p:sldId id="1781" r:id="rId24"/>
    <p:sldId id="1782" r:id="rId25"/>
    <p:sldId id="1783" r:id="rId26"/>
    <p:sldId id="1784" r:id="rId27"/>
    <p:sldId id="1875" r:id="rId28"/>
    <p:sldId id="1879" r:id="rId29"/>
    <p:sldId id="1877" r:id="rId30"/>
    <p:sldId id="1878" r:id="rId31"/>
    <p:sldId id="261" r:id="rId32"/>
    <p:sldId id="1691" r:id="rId33"/>
    <p:sldId id="958" r:id="rId34"/>
    <p:sldId id="1881" r:id="rId35"/>
    <p:sldId id="963" r:id="rId36"/>
    <p:sldId id="1882" r:id="rId37"/>
    <p:sldId id="1105" r:id="rId38"/>
    <p:sldId id="1883" r:id="rId39"/>
    <p:sldId id="1884" r:id="rId40"/>
    <p:sldId id="973" r:id="rId41"/>
    <p:sldId id="2095" r:id="rId42"/>
    <p:sldId id="2096" r:id="rId43"/>
    <p:sldId id="1116" r:id="rId44"/>
    <p:sldId id="1117" r:id="rId45"/>
    <p:sldId id="1118" r:id="rId46"/>
    <p:sldId id="1119" r:id="rId47"/>
    <p:sldId id="1120" r:id="rId48"/>
    <p:sldId id="1885" r:id="rId49"/>
    <p:sldId id="1886" r:id="rId50"/>
    <p:sldId id="1887" r:id="rId51"/>
    <p:sldId id="1880" r:id="rId52"/>
    <p:sldId id="988" r:id="rId53"/>
    <p:sldId id="2083" r:id="rId54"/>
    <p:sldId id="1104" r:id="rId55"/>
    <p:sldId id="965" r:id="rId56"/>
    <p:sldId id="2097" r:id="rId57"/>
    <p:sldId id="1065" r:id="rId58"/>
    <p:sldId id="1066" r:id="rId59"/>
    <p:sldId id="1067" r:id="rId60"/>
    <p:sldId id="1068" r:id="rId61"/>
    <p:sldId id="1069" r:id="rId62"/>
    <p:sldId id="1070" r:id="rId63"/>
    <p:sldId id="1101" r:id="rId64"/>
    <p:sldId id="1100" r:id="rId65"/>
    <p:sldId id="1071" r:id="rId66"/>
    <p:sldId id="1072" r:id="rId67"/>
    <p:sldId id="1073" r:id="rId68"/>
    <p:sldId id="1074" r:id="rId69"/>
    <p:sldId id="1075" r:id="rId70"/>
    <p:sldId id="1076" r:id="rId71"/>
    <p:sldId id="1077" r:id="rId72"/>
    <p:sldId id="1078" r:id="rId73"/>
    <p:sldId id="1079" r:id="rId74"/>
    <p:sldId id="1080" r:id="rId75"/>
    <p:sldId id="1081" r:id="rId76"/>
    <p:sldId id="1082" r:id="rId77"/>
    <p:sldId id="1083" r:id="rId78"/>
    <p:sldId id="1084" r:id="rId79"/>
    <p:sldId id="1085" r:id="rId80"/>
    <p:sldId id="1086" r:id="rId81"/>
    <p:sldId id="2084" r:id="rId82"/>
    <p:sldId id="966" r:id="rId83"/>
    <p:sldId id="979" r:id="rId84"/>
    <p:sldId id="974" r:id="rId85"/>
    <p:sldId id="1285" r:id="rId86"/>
    <p:sldId id="2125" r:id="rId87"/>
    <p:sldId id="1064" r:id="rId88"/>
    <p:sldId id="2085" r:id="rId89"/>
    <p:sldId id="998" r:id="rId90"/>
    <p:sldId id="2086" r:id="rId91"/>
    <p:sldId id="2087" r:id="rId92"/>
    <p:sldId id="968" r:id="rId93"/>
    <p:sldId id="2088" r:id="rId94"/>
    <p:sldId id="2089" r:id="rId95"/>
    <p:sldId id="969" r:id="rId96"/>
    <p:sldId id="2090" r:id="rId97"/>
    <p:sldId id="970" r:id="rId98"/>
    <p:sldId id="1000" r:id="rId99"/>
    <p:sldId id="1001" r:id="rId100"/>
    <p:sldId id="1002" r:id="rId101"/>
    <p:sldId id="2091" r:id="rId102"/>
    <p:sldId id="2092" r:id="rId103"/>
    <p:sldId id="986" r:id="rId104"/>
    <p:sldId id="2093" r:id="rId105"/>
    <p:sldId id="2098" r:id="rId106"/>
    <p:sldId id="2099" r:id="rId107"/>
    <p:sldId id="2100" r:id="rId108"/>
    <p:sldId id="2101" r:id="rId109"/>
    <p:sldId id="2102" r:id="rId110"/>
    <p:sldId id="2103" r:id="rId111"/>
    <p:sldId id="2104" r:id="rId112"/>
    <p:sldId id="2120" r:id="rId113"/>
    <p:sldId id="2106" r:id="rId114"/>
    <p:sldId id="2107" r:id="rId115"/>
    <p:sldId id="2108" r:id="rId116"/>
    <p:sldId id="2109" r:id="rId117"/>
    <p:sldId id="2110" r:id="rId118"/>
    <p:sldId id="2111" r:id="rId119"/>
    <p:sldId id="2112" r:id="rId120"/>
    <p:sldId id="2121" r:id="rId121"/>
    <p:sldId id="2113" r:id="rId122"/>
    <p:sldId id="2114" r:id="rId123"/>
    <p:sldId id="2115" r:id="rId124"/>
    <p:sldId id="2116" r:id="rId125"/>
    <p:sldId id="2117" r:id="rId126"/>
    <p:sldId id="2118" r:id="rId127"/>
    <p:sldId id="2122" r:id="rId128"/>
    <p:sldId id="2123" r:id="rId129"/>
    <p:sldId id="2124" r:id="rId130"/>
    <p:sldId id="975" r:id="rId131"/>
    <p:sldId id="977" r:id="rId132"/>
    <p:sldId id="978" r:id="rId133"/>
    <p:sldId id="980" r:id="rId134"/>
    <p:sldId id="744" r:id="rId135"/>
    <p:sldId id="981" r:id="rId136"/>
    <p:sldId id="982" r:id="rId137"/>
    <p:sldId id="983" r:id="rId138"/>
    <p:sldId id="741" r:id="rId139"/>
    <p:sldId id="984" r:id="rId140"/>
    <p:sldId id="989" r:id="rId141"/>
    <p:sldId id="1093" r:id="rId142"/>
    <p:sldId id="1094" r:id="rId143"/>
    <p:sldId id="1095" r:id="rId14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等线"/>
      </a:defRPr>
    </a:lvl1pPr>
    <a:lvl2pPr marL="457200" algn="l" rtl="0" fontAlgn="base">
      <a:spcBef>
        <a:spcPct val="0"/>
      </a:spcBef>
      <a:spcAft>
        <a:spcPct val="0"/>
      </a:spcAft>
      <a:defRPr kern="1200">
        <a:solidFill>
          <a:schemeClr val="tx1"/>
        </a:solidFill>
        <a:latin typeface="Arial" charset="0"/>
        <a:ea typeface="宋体" charset="-122"/>
        <a:cs typeface="等线"/>
      </a:defRPr>
    </a:lvl2pPr>
    <a:lvl3pPr marL="914400" algn="l" rtl="0" fontAlgn="base">
      <a:spcBef>
        <a:spcPct val="0"/>
      </a:spcBef>
      <a:spcAft>
        <a:spcPct val="0"/>
      </a:spcAft>
      <a:defRPr kern="1200">
        <a:solidFill>
          <a:schemeClr val="tx1"/>
        </a:solidFill>
        <a:latin typeface="Arial" charset="0"/>
        <a:ea typeface="宋体" charset="-122"/>
        <a:cs typeface="等线"/>
      </a:defRPr>
    </a:lvl3pPr>
    <a:lvl4pPr marL="1371600" algn="l" rtl="0" fontAlgn="base">
      <a:spcBef>
        <a:spcPct val="0"/>
      </a:spcBef>
      <a:spcAft>
        <a:spcPct val="0"/>
      </a:spcAft>
      <a:defRPr kern="1200">
        <a:solidFill>
          <a:schemeClr val="tx1"/>
        </a:solidFill>
        <a:latin typeface="Arial" charset="0"/>
        <a:ea typeface="宋体" charset="-122"/>
        <a:cs typeface="等线"/>
      </a:defRPr>
    </a:lvl4pPr>
    <a:lvl5pPr marL="1828800" algn="l" rtl="0" fontAlgn="base">
      <a:spcBef>
        <a:spcPct val="0"/>
      </a:spcBef>
      <a:spcAft>
        <a:spcPct val="0"/>
      </a:spcAft>
      <a:defRPr kern="1200">
        <a:solidFill>
          <a:schemeClr val="tx1"/>
        </a:solidFill>
        <a:latin typeface="Arial" charset="0"/>
        <a:ea typeface="宋体" charset="-122"/>
        <a:cs typeface="等线"/>
      </a:defRPr>
    </a:lvl5pPr>
    <a:lvl6pPr marL="2286000" algn="l" defTabSz="914400" rtl="0" eaLnBrk="1" latinLnBrk="0" hangingPunct="1">
      <a:defRPr kern="1200">
        <a:solidFill>
          <a:schemeClr val="tx1"/>
        </a:solidFill>
        <a:latin typeface="Arial" charset="0"/>
        <a:ea typeface="宋体" charset="-122"/>
        <a:cs typeface="等线"/>
      </a:defRPr>
    </a:lvl6pPr>
    <a:lvl7pPr marL="2743200" algn="l" defTabSz="914400" rtl="0" eaLnBrk="1" latinLnBrk="0" hangingPunct="1">
      <a:defRPr kern="1200">
        <a:solidFill>
          <a:schemeClr val="tx1"/>
        </a:solidFill>
        <a:latin typeface="Arial" charset="0"/>
        <a:ea typeface="宋体" charset="-122"/>
        <a:cs typeface="等线"/>
      </a:defRPr>
    </a:lvl7pPr>
    <a:lvl8pPr marL="3200400" algn="l" defTabSz="914400" rtl="0" eaLnBrk="1" latinLnBrk="0" hangingPunct="1">
      <a:defRPr kern="1200">
        <a:solidFill>
          <a:schemeClr val="tx1"/>
        </a:solidFill>
        <a:latin typeface="Arial" charset="0"/>
        <a:ea typeface="宋体" charset="-122"/>
        <a:cs typeface="等线"/>
      </a:defRPr>
    </a:lvl8pPr>
    <a:lvl9pPr marL="3657600" algn="l" defTabSz="914400" rtl="0" eaLnBrk="1" latinLnBrk="0" hangingPunct="1">
      <a:defRPr kern="1200">
        <a:solidFill>
          <a:schemeClr val="tx1"/>
        </a:solidFill>
        <a:latin typeface="Arial" charset="0"/>
        <a:ea typeface="宋体" charset="-122"/>
        <a:cs typeface="等线"/>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8" d="100"/>
          <a:sy n="108" d="100"/>
        </p:scale>
        <p:origin x="-636"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_rels/data1.xml.rels><?xml version="1.0" encoding="UTF-8" standalone="yes"?>
<Relationships xmlns="http://schemas.openxmlformats.org/package/2006/relationships"><Relationship Id="rId1" Type="http://schemas.openxmlformats.org/officeDocument/2006/relationships/image" Target="../media/image9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94.jpeg"/></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C16600F-7A40-4414-84D5-6A14881A0E55}" type="doc">
      <dgm:prSet loTypeId="urn:microsoft.com/office/officeart/2005/8/layout/radial2#1" loCatId="relationship" qsTypeId="urn:microsoft.com/office/officeart/2005/8/quickstyle/simple1#4" qsCatId="simple" csTypeId="urn:microsoft.com/office/officeart/2005/8/colors/accent1_2#4" csCatId="accent1" phldr="1"/>
      <dgm:spPr/>
      <dgm:t>
        <a:bodyPr/>
        <a:lstStyle/>
        <a:p>
          <a:endParaRPr lang="zh-CN" altLang="en-US"/>
        </a:p>
      </dgm:t>
    </dgm:pt>
    <dgm:pt modelId="{E03F47A0-D7CD-40E5-AFA3-278EB433D9FC}">
      <dgm:prSet phldrT="[文本]" custT="1"/>
      <dgm:spPr/>
      <dgm:t>
        <a:bodyPr/>
        <a:lstStyle/>
        <a:p>
          <a:r>
            <a:rPr lang="zh-CN" altLang="en-US" sz="2000" b="1" dirty="0">
              <a:latin typeface="微软雅黑" panose="020B0503020204020204" pitchFamily="34" charset="-122"/>
              <a:ea typeface="微软雅黑" panose="020B0503020204020204" pitchFamily="34" charset="-122"/>
            </a:rPr>
            <a:t>创新</a:t>
          </a:r>
        </a:p>
      </dgm:t>
    </dgm:pt>
    <dgm:pt modelId="{26478090-9E6E-4AC8-BDA8-73D96E4C9400}" type="parTrans" cxnId="{825D1DE1-B537-42F0-8C6E-2F62F3296DAC}">
      <dgm:prSet/>
      <dgm:spPr/>
      <dgm:t>
        <a:bodyPr/>
        <a:lstStyle/>
        <a:p>
          <a:endParaRPr lang="zh-CN" altLang="en-US" sz="1800"/>
        </a:p>
      </dgm:t>
    </dgm:pt>
    <dgm:pt modelId="{6E823C24-5B04-48C9-822A-DAF2808CC54C}" type="sibTrans" cxnId="{825D1DE1-B537-42F0-8C6E-2F62F3296DAC}">
      <dgm:prSet/>
      <dgm:spPr/>
      <dgm:t>
        <a:bodyPr/>
        <a:lstStyle/>
        <a:p>
          <a:endParaRPr lang="zh-CN" altLang="en-US" sz="1800"/>
        </a:p>
      </dgm:t>
    </dgm:pt>
    <dgm:pt modelId="{D2F6FD0C-D0FD-4528-A452-FE4C242585D4}">
      <dgm:prSet phldrT="[文本]" custT="1"/>
      <dgm:spPr/>
      <dgm:t>
        <a:bodyPr/>
        <a:lstStyle/>
        <a:p>
          <a:r>
            <a:rPr lang="zh-CN" altLang="en-US" sz="1800" b="1" dirty="0">
              <a:latin typeface="楷体" panose="02010609060101010101" pitchFamily="49" charset="-122"/>
              <a:ea typeface="楷体" panose="02010609060101010101" pitchFamily="49" charset="-122"/>
            </a:rPr>
            <a:t>解决发展的动力问题</a:t>
          </a:r>
        </a:p>
      </dgm:t>
    </dgm:pt>
    <dgm:pt modelId="{74AEADDE-4F24-4D83-8103-81880035CC03}" type="parTrans" cxnId="{B7B3C353-72EC-40DB-A46A-B4398D3A24ED}">
      <dgm:prSet/>
      <dgm:spPr/>
      <dgm:t>
        <a:bodyPr/>
        <a:lstStyle/>
        <a:p>
          <a:endParaRPr lang="zh-CN" altLang="en-US" sz="1800"/>
        </a:p>
      </dgm:t>
    </dgm:pt>
    <dgm:pt modelId="{35974063-AB1C-48C4-90ED-66D604DDCB9D}" type="sibTrans" cxnId="{B7B3C353-72EC-40DB-A46A-B4398D3A24ED}">
      <dgm:prSet/>
      <dgm:spPr/>
      <dgm:t>
        <a:bodyPr/>
        <a:lstStyle/>
        <a:p>
          <a:endParaRPr lang="zh-CN" altLang="en-US" sz="1800"/>
        </a:p>
      </dgm:t>
    </dgm:pt>
    <dgm:pt modelId="{75C82B09-DC8D-4CF9-8F0F-222CDB230449}">
      <dgm:prSet phldrT="[文本]" custT="1"/>
      <dgm:spPr/>
      <dgm:t>
        <a:bodyPr/>
        <a:lstStyle/>
        <a:p>
          <a:r>
            <a:rPr lang="zh-CN" altLang="en-US" sz="2000" b="1" dirty="0">
              <a:latin typeface="微软雅黑" panose="020B0503020204020204" pitchFamily="34" charset="-122"/>
              <a:ea typeface="微软雅黑" panose="020B0503020204020204" pitchFamily="34" charset="-122"/>
            </a:rPr>
            <a:t>协调</a:t>
          </a:r>
        </a:p>
      </dgm:t>
    </dgm:pt>
    <dgm:pt modelId="{A781DCE2-01D9-40F0-9B76-5E8B5B334EDB}" type="parTrans" cxnId="{A9E0138C-CCE4-4A84-9E6F-6DB3C9DD4CED}">
      <dgm:prSet/>
      <dgm:spPr/>
      <dgm:t>
        <a:bodyPr/>
        <a:lstStyle/>
        <a:p>
          <a:endParaRPr lang="zh-CN" altLang="en-US" sz="1800"/>
        </a:p>
      </dgm:t>
    </dgm:pt>
    <dgm:pt modelId="{CF85D8DC-6983-41D3-BB9C-39CF640B0D1D}" type="sibTrans" cxnId="{A9E0138C-CCE4-4A84-9E6F-6DB3C9DD4CED}">
      <dgm:prSet/>
      <dgm:spPr/>
      <dgm:t>
        <a:bodyPr/>
        <a:lstStyle/>
        <a:p>
          <a:endParaRPr lang="zh-CN" altLang="en-US" sz="1800"/>
        </a:p>
      </dgm:t>
    </dgm:pt>
    <dgm:pt modelId="{E8159340-50B3-409F-A42A-A56D097B5DF4}">
      <dgm:prSet phldrT="[文本]" custT="1"/>
      <dgm:spPr/>
      <dgm:t>
        <a:bodyPr/>
        <a:lstStyle/>
        <a:p>
          <a:r>
            <a:rPr lang="zh-CN" altLang="en-US" sz="1800" b="1" dirty="0">
              <a:latin typeface="楷体" panose="02010609060101010101" pitchFamily="49" charset="-122"/>
              <a:ea typeface="楷体" panose="02010609060101010101" pitchFamily="49" charset="-122"/>
            </a:rPr>
            <a:t>解决发展不平衡问题</a:t>
          </a:r>
        </a:p>
      </dgm:t>
    </dgm:pt>
    <dgm:pt modelId="{CD31C823-079D-4BC3-A770-625EE064496F}" type="parTrans" cxnId="{54DF1D5A-2270-42D2-87E2-C94C496A87C0}">
      <dgm:prSet/>
      <dgm:spPr/>
      <dgm:t>
        <a:bodyPr/>
        <a:lstStyle/>
        <a:p>
          <a:endParaRPr lang="zh-CN" altLang="en-US" sz="1800"/>
        </a:p>
      </dgm:t>
    </dgm:pt>
    <dgm:pt modelId="{A4FEED08-5F8A-46EA-95FD-D0FA43165A38}" type="sibTrans" cxnId="{54DF1D5A-2270-42D2-87E2-C94C496A87C0}">
      <dgm:prSet/>
      <dgm:spPr/>
      <dgm:t>
        <a:bodyPr/>
        <a:lstStyle/>
        <a:p>
          <a:endParaRPr lang="zh-CN" altLang="en-US" sz="1800"/>
        </a:p>
      </dgm:t>
    </dgm:pt>
    <dgm:pt modelId="{FD67E2FF-51C4-4CBB-A0DA-46D2B6AE930B}">
      <dgm:prSet phldrT="[文本]" custT="1"/>
      <dgm:spPr/>
      <dgm:t>
        <a:bodyPr/>
        <a:lstStyle/>
        <a:p>
          <a:r>
            <a:rPr lang="zh-CN" altLang="en-US" sz="2000" b="1" dirty="0">
              <a:latin typeface="微软雅黑" panose="020B0503020204020204" pitchFamily="34" charset="-122"/>
              <a:ea typeface="微软雅黑" panose="020B0503020204020204" pitchFamily="34" charset="-122"/>
            </a:rPr>
            <a:t>绿色</a:t>
          </a:r>
        </a:p>
      </dgm:t>
    </dgm:pt>
    <dgm:pt modelId="{FFB6E65E-EC72-4A1A-A2AE-8C04DED6B596}" type="parTrans" cxnId="{EF7F7FC4-FE3A-4D47-B7AA-C157D5AD2876}">
      <dgm:prSet/>
      <dgm:spPr/>
      <dgm:t>
        <a:bodyPr/>
        <a:lstStyle/>
        <a:p>
          <a:endParaRPr lang="zh-CN" altLang="en-US" sz="1800"/>
        </a:p>
      </dgm:t>
    </dgm:pt>
    <dgm:pt modelId="{64D3C31A-A2F0-4F31-BF87-0B0A6762AC56}" type="sibTrans" cxnId="{EF7F7FC4-FE3A-4D47-B7AA-C157D5AD2876}">
      <dgm:prSet/>
      <dgm:spPr/>
      <dgm:t>
        <a:bodyPr/>
        <a:lstStyle/>
        <a:p>
          <a:endParaRPr lang="zh-CN" altLang="en-US" sz="1800"/>
        </a:p>
      </dgm:t>
    </dgm:pt>
    <dgm:pt modelId="{1BAEDE24-A7C7-4C13-9406-F6210001D62C}">
      <dgm:prSet phldrT="[文本]" custT="1"/>
      <dgm:spPr/>
      <dgm:t>
        <a:bodyPr/>
        <a:lstStyle/>
        <a:p>
          <a:r>
            <a:rPr lang="zh-CN" altLang="en-US" sz="1800" b="1" dirty="0">
              <a:latin typeface="楷体" panose="02010609060101010101" pitchFamily="49" charset="-122"/>
              <a:ea typeface="楷体" panose="02010609060101010101" pitchFamily="49" charset="-122"/>
            </a:rPr>
            <a:t>解决人与自然和谐问题</a:t>
          </a:r>
        </a:p>
      </dgm:t>
    </dgm:pt>
    <dgm:pt modelId="{1761E349-DED8-45BD-8798-881CD38032C8}" type="parTrans" cxnId="{A1AB4EEF-1CD0-4006-A993-58DC9C1214ED}">
      <dgm:prSet/>
      <dgm:spPr/>
      <dgm:t>
        <a:bodyPr/>
        <a:lstStyle/>
        <a:p>
          <a:endParaRPr lang="zh-CN" altLang="en-US" sz="1800"/>
        </a:p>
      </dgm:t>
    </dgm:pt>
    <dgm:pt modelId="{1D3318F6-908D-43D5-BDE1-5B6A2D76F29D}" type="sibTrans" cxnId="{A1AB4EEF-1CD0-4006-A993-58DC9C1214ED}">
      <dgm:prSet/>
      <dgm:spPr/>
      <dgm:t>
        <a:bodyPr/>
        <a:lstStyle/>
        <a:p>
          <a:endParaRPr lang="zh-CN" altLang="en-US" sz="1800"/>
        </a:p>
      </dgm:t>
    </dgm:pt>
    <dgm:pt modelId="{C2818257-C554-4214-91FC-FB53EE54405E}">
      <dgm:prSet custT="1"/>
      <dgm:spPr/>
      <dgm:t>
        <a:bodyPr/>
        <a:lstStyle/>
        <a:p>
          <a:r>
            <a:rPr lang="zh-CN" altLang="en-US" sz="2000" b="1" dirty="0">
              <a:latin typeface="微软雅黑" panose="020B0503020204020204" pitchFamily="34" charset="-122"/>
              <a:ea typeface="微软雅黑" panose="020B0503020204020204" pitchFamily="34" charset="-122"/>
            </a:rPr>
            <a:t>共享</a:t>
          </a:r>
        </a:p>
      </dgm:t>
    </dgm:pt>
    <dgm:pt modelId="{FC5BF12D-97C5-470B-9904-74D8522BB4AD}" type="parTrans" cxnId="{65C5F9C7-6DA0-4768-A8D7-35DE33737EDD}">
      <dgm:prSet/>
      <dgm:spPr/>
      <dgm:t>
        <a:bodyPr/>
        <a:lstStyle/>
        <a:p>
          <a:endParaRPr lang="zh-CN" altLang="en-US" sz="1800"/>
        </a:p>
      </dgm:t>
    </dgm:pt>
    <dgm:pt modelId="{82173864-906B-4DDE-9B2F-2C267110C665}" type="sibTrans" cxnId="{65C5F9C7-6DA0-4768-A8D7-35DE33737EDD}">
      <dgm:prSet/>
      <dgm:spPr/>
      <dgm:t>
        <a:bodyPr/>
        <a:lstStyle/>
        <a:p>
          <a:endParaRPr lang="zh-CN" altLang="en-US" sz="1800"/>
        </a:p>
      </dgm:t>
    </dgm:pt>
    <dgm:pt modelId="{F54BA0A9-FFAF-4A4F-8F6C-4191D40BE4FB}">
      <dgm:prSet custT="1"/>
      <dgm:spPr/>
      <dgm:t>
        <a:bodyPr/>
        <a:lstStyle/>
        <a:p>
          <a:r>
            <a:rPr lang="zh-CN" altLang="en-US" sz="2000" b="1" dirty="0">
              <a:latin typeface="微软雅黑" panose="020B0503020204020204" pitchFamily="34" charset="-122"/>
              <a:ea typeface="微软雅黑" panose="020B0503020204020204" pitchFamily="34" charset="-122"/>
            </a:rPr>
            <a:t>开放</a:t>
          </a:r>
        </a:p>
      </dgm:t>
    </dgm:pt>
    <dgm:pt modelId="{C327D443-5C3F-4172-A1D3-5211654D5E06}" type="parTrans" cxnId="{6A461091-B419-49C8-8515-ACE0C62781F1}">
      <dgm:prSet/>
      <dgm:spPr/>
      <dgm:t>
        <a:bodyPr/>
        <a:lstStyle/>
        <a:p>
          <a:endParaRPr lang="zh-CN" altLang="en-US" sz="1800"/>
        </a:p>
      </dgm:t>
    </dgm:pt>
    <dgm:pt modelId="{9FC90AD8-FD96-43E0-A371-6E3BEFA888C4}" type="sibTrans" cxnId="{6A461091-B419-49C8-8515-ACE0C62781F1}">
      <dgm:prSet/>
      <dgm:spPr/>
      <dgm:t>
        <a:bodyPr/>
        <a:lstStyle/>
        <a:p>
          <a:endParaRPr lang="zh-CN" altLang="en-US" sz="1800"/>
        </a:p>
      </dgm:t>
    </dgm:pt>
    <dgm:pt modelId="{92FA1DA2-9133-4B09-91E1-3A57F3FD6B45}">
      <dgm:prSet custT="1"/>
      <dgm:spPr/>
      <dgm:t>
        <a:bodyPr/>
        <a:lstStyle/>
        <a:p>
          <a:r>
            <a:rPr lang="zh-CN" altLang="en-US" sz="1800" b="1" dirty="0">
              <a:latin typeface="楷体" panose="02010609060101010101" pitchFamily="49" charset="-122"/>
              <a:ea typeface="楷体" panose="02010609060101010101" pitchFamily="49" charset="-122"/>
            </a:rPr>
            <a:t>解决发展内外联动问题</a:t>
          </a:r>
        </a:p>
      </dgm:t>
    </dgm:pt>
    <dgm:pt modelId="{BB06E162-F6A9-401A-AC4B-E7D08D129DE1}" type="parTrans" cxnId="{0804F4EC-BF27-406B-AD14-43C5B23CE58D}">
      <dgm:prSet/>
      <dgm:spPr/>
      <dgm:t>
        <a:bodyPr/>
        <a:lstStyle/>
        <a:p>
          <a:endParaRPr lang="zh-CN" altLang="en-US" sz="1800"/>
        </a:p>
      </dgm:t>
    </dgm:pt>
    <dgm:pt modelId="{CC566A69-FAF4-4F67-8EEA-51E7592EE463}" type="sibTrans" cxnId="{0804F4EC-BF27-406B-AD14-43C5B23CE58D}">
      <dgm:prSet/>
      <dgm:spPr/>
      <dgm:t>
        <a:bodyPr/>
        <a:lstStyle/>
        <a:p>
          <a:endParaRPr lang="zh-CN" altLang="en-US" sz="1800"/>
        </a:p>
      </dgm:t>
    </dgm:pt>
    <dgm:pt modelId="{A9473791-AB89-4C15-9D1E-33C1644AD261}">
      <dgm:prSet custT="1"/>
      <dgm:spPr/>
      <dgm:t>
        <a:bodyPr/>
        <a:lstStyle/>
        <a:p>
          <a:r>
            <a:rPr lang="zh-CN" altLang="en-US" sz="1800" b="1" dirty="0">
              <a:latin typeface="楷体" panose="02010609060101010101" pitchFamily="49" charset="-122"/>
              <a:ea typeface="楷体" panose="02010609060101010101" pitchFamily="49" charset="-122"/>
            </a:rPr>
            <a:t>解决社会公平正义问题</a:t>
          </a:r>
        </a:p>
      </dgm:t>
    </dgm:pt>
    <dgm:pt modelId="{16265807-C8ED-4693-8A45-9C45173AD9E6}" type="parTrans" cxnId="{9B614E38-A042-4A4B-8E6C-122A081EE96C}">
      <dgm:prSet/>
      <dgm:spPr/>
      <dgm:t>
        <a:bodyPr/>
        <a:lstStyle/>
        <a:p>
          <a:endParaRPr lang="zh-CN" altLang="en-US" sz="1800"/>
        </a:p>
      </dgm:t>
    </dgm:pt>
    <dgm:pt modelId="{A302C88E-7045-4D61-8E71-9C0B7371F88B}" type="sibTrans" cxnId="{9B614E38-A042-4A4B-8E6C-122A081EE96C}">
      <dgm:prSet/>
      <dgm:spPr/>
      <dgm:t>
        <a:bodyPr/>
        <a:lstStyle/>
        <a:p>
          <a:endParaRPr lang="zh-CN" altLang="en-US" sz="1800"/>
        </a:p>
      </dgm:t>
    </dgm:pt>
    <dgm:pt modelId="{144841EE-87AE-483A-A43F-975BC2CB2771}" type="pres">
      <dgm:prSet presAssocID="{BC16600F-7A40-4414-84D5-6A14881A0E55}" presName="composite" presStyleCnt="0">
        <dgm:presLayoutVars>
          <dgm:chMax val="5"/>
          <dgm:dir/>
          <dgm:animLvl val="ctr"/>
          <dgm:resizeHandles val="exact"/>
        </dgm:presLayoutVars>
      </dgm:prSet>
      <dgm:spPr/>
      <dgm:t>
        <a:bodyPr/>
        <a:lstStyle/>
        <a:p>
          <a:endParaRPr lang="zh-CN" altLang="en-US"/>
        </a:p>
      </dgm:t>
    </dgm:pt>
    <dgm:pt modelId="{4B0A3FC8-A8AE-47CD-9AAB-FE1908590D51}" type="pres">
      <dgm:prSet presAssocID="{BC16600F-7A40-4414-84D5-6A14881A0E55}" presName="cycle" presStyleCnt="0"/>
      <dgm:spPr/>
    </dgm:pt>
    <dgm:pt modelId="{4CF7C3CA-DE70-44A8-856C-9F2A782B9183}" type="pres">
      <dgm:prSet presAssocID="{BC16600F-7A40-4414-84D5-6A14881A0E55}" presName="centerShape" presStyleCnt="0"/>
      <dgm:spPr/>
    </dgm:pt>
    <dgm:pt modelId="{51FBE1A8-E6D1-4959-8F41-A5D334CCAF22}" type="pres">
      <dgm:prSet presAssocID="{BC16600F-7A40-4414-84D5-6A14881A0E55}" presName="connSite" presStyleLbl="node1" presStyleIdx="0" presStyleCnt="6"/>
      <dgm:spPr/>
    </dgm:pt>
    <dgm:pt modelId="{3A6AA0F2-6F7D-4C8D-A514-26636321FF82}" type="pres">
      <dgm:prSet presAssocID="{BC16600F-7A40-4414-84D5-6A14881A0E55}" presName="visible" presStyleLbl="node1" presStyleIdx="0" presStyleCnt="6" custScaleX="206634" custScaleY="189821" custLinFactNeighborX="-11982" custLinFactNeighborY="1672"/>
      <dgm:spPr>
        <a:blipFill rotWithShape="0">
          <a:blip xmlns:r="http://schemas.openxmlformats.org/officeDocument/2006/relationships" r:embed="rId1"/>
          <a:stretch>
            <a:fillRect/>
          </a:stretch>
        </a:blipFill>
      </dgm:spPr>
    </dgm:pt>
    <dgm:pt modelId="{8B9C672C-0DB8-4C9E-ACEC-AC688AB9AC79}" type="pres">
      <dgm:prSet presAssocID="{26478090-9E6E-4AC8-BDA8-73D96E4C9400}" presName="Name25" presStyleLbl="parChTrans1D1" presStyleIdx="0" presStyleCnt="5"/>
      <dgm:spPr/>
      <dgm:t>
        <a:bodyPr/>
        <a:lstStyle/>
        <a:p>
          <a:endParaRPr lang="zh-CN" altLang="en-US"/>
        </a:p>
      </dgm:t>
    </dgm:pt>
    <dgm:pt modelId="{A68B7699-CB37-4964-9020-DF6ED2D28F0E}" type="pres">
      <dgm:prSet presAssocID="{E03F47A0-D7CD-40E5-AFA3-278EB433D9FC}" presName="node" presStyleCnt="0"/>
      <dgm:spPr/>
    </dgm:pt>
    <dgm:pt modelId="{3D82A211-4E06-422D-BEC3-4D0DA5AC742D}" type="pres">
      <dgm:prSet presAssocID="{E03F47A0-D7CD-40E5-AFA3-278EB433D9FC}" presName="parentNode" presStyleLbl="node1" presStyleIdx="1" presStyleCnt="6" custScaleX="115266" custLinFactNeighborX="10369" custLinFactNeighborY="2683">
        <dgm:presLayoutVars>
          <dgm:chMax val="1"/>
          <dgm:bulletEnabled val="1"/>
        </dgm:presLayoutVars>
      </dgm:prSet>
      <dgm:spPr/>
      <dgm:t>
        <a:bodyPr/>
        <a:lstStyle/>
        <a:p>
          <a:endParaRPr lang="zh-CN" altLang="en-US"/>
        </a:p>
      </dgm:t>
    </dgm:pt>
    <dgm:pt modelId="{84A16DEE-9AA3-4AEF-BC26-6381B19757B2}" type="pres">
      <dgm:prSet presAssocID="{E03F47A0-D7CD-40E5-AFA3-278EB433D9FC}" presName="childNode" presStyleLbl="revTx" presStyleIdx="0" presStyleCnt="5">
        <dgm:presLayoutVars>
          <dgm:bulletEnabled val="1"/>
        </dgm:presLayoutVars>
      </dgm:prSet>
      <dgm:spPr/>
      <dgm:t>
        <a:bodyPr/>
        <a:lstStyle/>
        <a:p>
          <a:endParaRPr lang="zh-CN" altLang="en-US"/>
        </a:p>
      </dgm:t>
    </dgm:pt>
    <dgm:pt modelId="{460220A6-6CF1-4B13-8D41-67D93C52968B}" type="pres">
      <dgm:prSet presAssocID="{A781DCE2-01D9-40F0-9B76-5E8B5B334EDB}" presName="Name25" presStyleLbl="parChTrans1D1" presStyleIdx="1" presStyleCnt="5"/>
      <dgm:spPr/>
      <dgm:t>
        <a:bodyPr/>
        <a:lstStyle/>
        <a:p>
          <a:endParaRPr lang="zh-CN" altLang="en-US"/>
        </a:p>
      </dgm:t>
    </dgm:pt>
    <dgm:pt modelId="{D607BAC0-44C0-4358-B166-548E31282516}" type="pres">
      <dgm:prSet presAssocID="{75C82B09-DC8D-4CF9-8F0F-222CDB230449}" presName="node" presStyleCnt="0"/>
      <dgm:spPr/>
    </dgm:pt>
    <dgm:pt modelId="{79F0C50E-B911-419C-AFA4-59D76261D25B}" type="pres">
      <dgm:prSet presAssocID="{75C82B09-DC8D-4CF9-8F0F-222CDB230449}" presName="parentNode" presStyleLbl="node1" presStyleIdx="2" presStyleCnt="6" custScaleX="110489">
        <dgm:presLayoutVars>
          <dgm:chMax val="1"/>
          <dgm:bulletEnabled val="1"/>
        </dgm:presLayoutVars>
      </dgm:prSet>
      <dgm:spPr/>
      <dgm:t>
        <a:bodyPr/>
        <a:lstStyle/>
        <a:p>
          <a:endParaRPr lang="zh-CN" altLang="en-US"/>
        </a:p>
      </dgm:t>
    </dgm:pt>
    <dgm:pt modelId="{F39E1818-8014-4727-B799-8327B7BD64F5}" type="pres">
      <dgm:prSet presAssocID="{75C82B09-DC8D-4CF9-8F0F-222CDB230449}" presName="childNode" presStyleLbl="revTx" presStyleIdx="1" presStyleCnt="5">
        <dgm:presLayoutVars>
          <dgm:bulletEnabled val="1"/>
        </dgm:presLayoutVars>
      </dgm:prSet>
      <dgm:spPr/>
      <dgm:t>
        <a:bodyPr/>
        <a:lstStyle/>
        <a:p>
          <a:endParaRPr lang="zh-CN" altLang="en-US"/>
        </a:p>
      </dgm:t>
    </dgm:pt>
    <dgm:pt modelId="{E2A5963E-3D2E-40DD-8601-E41D31D8350B}" type="pres">
      <dgm:prSet presAssocID="{FFB6E65E-EC72-4A1A-A2AE-8C04DED6B596}" presName="Name25" presStyleLbl="parChTrans1D1" presStyleIdx="2" presStyleCnt="5"/>
      <dgm:spPr/>
      <dgm:t>
        <a:bodyPr/>
        <a:lstStyle/>
        <a:p>
          <a:endParaRPr lang="zh-CN" altLang="en-US"/>
        </a:p>
      </dgm:t>
    </dgm:pt>
    <dgm:pt modelId="{BC765B92-3392-4663-8899-E3B45779B3BA}" type="pres">
      <dgm:prSet presAssocID="{FD67E2FF-51C4-4CBB-A0DA-46D2B6AE930B}" presName="node" presStyleCnt="0"/>
      <dgm:spPr/>
    </dgm:pt>
    <dgm:pt modelId="{4A39A081-530D-4C54-95FB-DF6CD53575FF}" type="pres">
      <dgm:prSet presAssocID="{FD67E2FF-51C4-4CBB-A0DA-46D2B6AE930B}" presName="parentNode" presStyleLbl="node1" presStyleIdx="3" presStyleCnt="6" custScaleX="114645">
        <dgm:presLayoutVars>
          <dgm:chMax val="1"/>
          <dgm:bulletEnabled val="1"/>
        </dgm:presLayoutVars>
      </dgm:prSet>
      <dgm:spPr/>
      <dgm:t>
        <a:bodyPr/>
        <a:lstStyle/>
        <a:p>
          <a:endParaRPr lang="zh-CN" altLang="en-US"/>
        </a:p>
      </dgm:t>
    </dgm:pt>
    <dgm:pt modelId="{3B3856AC-CC58-4108-A5C5-09268E3CA943}" type="pres">
      <dgm:prSet presAssocID="{FD67E2FF-51C4-4CBB-A0DA-46D2B6AE930B}" presName="childNode" presStyleLbl="revTx" presStyleIdx="2" presStyleCnt="5">
        <dgm:presLayoutVars>
          <dgm:bulletEnabled val="1"/>
        </dgm:presLayoutVars>
      </dgm:prSet>
      <dgm:spPr/>
      <dgm:t>
        <a:bodyPr/>
        <a:lstStyle/>
        <a:p>
          <a:endParaRPr lang="zh-CN" altLang="en-US"/>
        </a:p>
      </dgm:t>
    </dgm:pt>
    <dgm:pt modelId="{95A8D925-6342-4731-A4FF-B0AA46F58AFF}" type="pres">
      <dgm:prSet presAssocID="{C327D443-5C3F-4172-A1D3-5211654D5E06}" presName="Name25" presStyleLbl="parChTrans1D1" presStyleIdx="3" presStyleCnt="5"/>
      <dgm:spPr/>
      <dgm:t>
        <a:bodyPr/>
        <a:lstStyle/>
        <a:p>
          <a:endParaRPr lang="zh-CN" altLang="en-US"/>
        </a:p>
      </dgm:t>
    </dgm:pt>
    <dgm:pt modelId="{629D3E20-29FE-4C2E-A6AF-DC0555AB361F}" type="pres">
      <dgm:prSet presAssocID="{F54BA0A9-FFAF-4A4F-8F6C-4191D40BE4FB}" presName="node" presStyleCnt="0"/>
      <dgm:spPr/>
    </dgm:pt>
    <dgm:pt modelId="{386BEF6C-935D-4EEB-891A-A6024B0CC2C6}" type="pres">
      <dgm:prSet presAssocID="{F54BA0A9-FFAF-4A4F-8F6C-4191D40BE4FB}" presName="parentNode" presStyleLbl="node1" presStyleIdx="4" presStyleCnt="6" custScaleX="109642">
        <dgm:presLayoutVars>
          <dgm:chMax val="1"/>
          <dgm:bulletEnabled val="1"/>
        </dgm:presLayoutVars>
      </dgm:prSet>
      <dgm:spPr/>
      <dgm:t>
        <a:bodyPr/>
        <a:lstStyle/>
        <a:p>
          <a:endParaRPr lang="zh-CN" altLang="en-US"/>
        </a:p>
      </dgm:t>
    </dgm:pt>
    <dgm:pt modelId="{17A0BB6C-E42B-4C14-BC3E-E4A868A39BDE}" type="pres">
      <dgm:prSet presAssocID="{F54BA0A9-FFAF-4A4F-8F6C-4191D40BE4FB}" presName="childNode" presStyleLbl="revTx" presStyleIdx="3" presStyleCnt="5">
        <dgm:presLayoutVars>
          <dgm:bulletEnabled val="1"/>
        </dgm:presLayoutVars>
      </dgm:prSet>
      <dgm:spPr/>
      <dgm:t>
        <a:bodyPr/>
        <a:lstStyle/>
        <a:p>
          <a:endParaRPr lang="zh-CN" altLang="en-US"/>
        </a:p>
      </dgm:t>
    </dgm:pt>
    <dgm:pt modelId="{E1BE47A8-C8FB-4786-BF3D-6AE6A90DD2F1}" type="pres">
      <dgm:prSet presAssocID="{FC5BF12D-97C5-470B-9904-74D8522BB4AD}" presName="Name25" presStyleLbl="parChTrans1D1" presStyleIdx="4" presStyleCnt="5"/>
      <dgm:spPr/>
      <dgm:t>
        <a:bodyPr/>
        <a:lstStyle/>
        <a:p>
          <a:endParaRPr lang="zh-CN" altLang="en-US"/>
        </a:p>
      </dgm:t>
    </dgm:pt>
    <dgm:pt modelId="{2FC27D90-99C7-471C-8C52-B9A1C76FAD0E}" type="pres">
      <dgm:prSet presAssocID="{C2818257-C554-4214-91FC-FB53EE54405E}" presName="node" presStyleCnt="0"/>
      <dgm:spPr/>
    </dgm:pt>
    <dgm:pt modelId="{3BD6716A-CE35-4269-B788-6AE9E04BB230}" type="pres">
      <dgm:prSet presAssocID="{C2818257-C554-4214-91FC-FB53EE54405E}" presName="parentNode" presStyleLbl="node1" presStyleIdx="5" presStyleCnt="6" custScaleX="112298">
        <dgm:presLayoutVars>
          <dgm:chMax val="1"/>
          <dgm:bulletEnabled val="1"/>
        </dgm:presLayoutVars>
      </dgm:prSet>
      <dgm:spPr/>
      <dgm:t>
        <a:bodyPr/>
        <a:lstStyle/>
        <a:p>
          <a:endParaRPr lang="zh-CN" altLang="en-US"/>
        </a:p>
      </dgm:t>
    </dgm:pt>
    <dgm:pt modelId="{D75B8B97-6919-4C28-98B8-596968670795}" type="pres">
      <dgm:prSet presAssocID="{C2818257-C554-4214-91FC-FB53EE54405E}" presName="childNode" presStyleLbl="revTx" presStyleIdx="4" presStyleCnt="5">
        <dgm:presLayoutVars>
          <dgm:bulletEnabled val="1"/>
        </dgm:presLayoutVars>
      </dgm:prSet>
      <dgm:spPr/>
      <dgm:t>
        <a:bodyPr/>
        <a:lstStyle/>
        <a:p>
          <a:endParaRPr lang="zh-CN" altLang="en-US"/>
        </a:p>
      </dgm:t>
    </dgm:pt>
  </dgm:ptLst>
  <dgm:cxnLst>
    <dgm:cxn modelId="{00D9F142-E83E-4EDB-936E-ECD7B9447143}" type="presOf" srcId="{FD67E2FF-51C4-4CBB-A0DA-46D2B6AE930B}" destId="{4A39A081-530D-4C54-95FB-DF6CD53575FF}" srcOrd="0" destOrd="0" presId="urn:microsoft.com/office/officeart/2005/8/layout/radial2#1"/>
    <dgm:cxn modelId="{54DF1D5A-2270-42D2-87E2-C94C496A87C0}" srcId="{75C82B09-DC8D-4CF9-8F0F-222CDB230449}" destId="{E8159340-50B3-409F-A42A-A56D097B5DF4}" srcOrd="0" destOrd="0" parTransId="{CD31C823-079D-4BC3-A770-625EE064496F}" sibTransId="{A4FEED08-5F8A-46EA-95FD-D0FA43165A38}"/>
    <dgm:cxn modelId="{FF10C648-8939-4CAD-8EE0-6E8655C77656}" type="presOf" srcId="{FFB6E65E-EC72-4A1A-A2AE-8C04DED6B596}" destId="{E2A5963E-3D2E-40DD-8601-E41D31D8350B}" srcOrd="0" destOrd="0" presId="urn:microsoft.com/office/officeart/2005/8/layout/radial2#1"/>
    <dgm:cxn modelId="{6F8FFBDC-B9AE-46FE-80B2-83A775FFA9AD}" type="presOf" srcId="{FC5BF12D-97C5-470B-9904-74D8522BB4AD}" destId="{E1BE47A8-C8FB-4786-BF3D-6AE6A90DD2F1}" srcOrd="0" destOrd="0" presId="urn:microsoft.com/office/officeart/2005/8/layout/radial2#1"/>
    <dgm:cxn modelId="{EF7F7FC4-FE3A-4D47-B7AA-C157D5AD2876}" srcId="{BC16600F-7A40-4414-84D5-6A14881A0E55}" destId="{FD67E2FF-51C4-4CBB-A0DA-46D2B6AE930B}" srcOrd="2" destOrd="0" parTransId="{FFB6E65E-EC72-4A1A-A2AE-8C04DED6B596}" sibTransId="{64D3C31A-A2F0-4F31-BF87-0B0A6762AC56}"/>
    <dgm:cxn modelId="{251FD0D2-658A-4C2F-9EDF-1E2703B0490E}" type="presOf" srcId="{F54BA0A9-FFAF-4A4F-8F6C-4191D40BE4FB}" destId="{386BEF6C-935D-4EEB-891A-A6024B0CC2C6}" srcOrd="0" destOrd="0" presId="urn:microsoft.com/office/officeart/2005/8/layout/radial2#1"/>
    <dgm:cxn modelId="{825D1DE1-B537-42F0-8C6E-2F62F3296DAC}" srcId="{BC16600F-7A40-4414-84D5-6A14881A0E55}" destId="{E03F47A0-D7CD-40E5-AFA3-278EB433D9FC}" srcOrd="0" destOrd="0" parTransId="{26478090-9E6E-4AC8-BDA8-73D96E4C9400}" sibTransId="{6E823C24-5B04-48C9-822A-DAF2808CC54C}"/>
    <dgm:cxn modelId="{65C5F9C7-6DA0-4768-A8D7-35DE33737EDD}" srcId="{BC16600F-7A40-4414-84D5-6A14881A0E55}" destId="{C2818257-C554-4214-91FC-FB53EE54405E}" srcOrd="4" destOrd="0" parTransId="{FC5BF12D-97C5-470B-9904-74D8522BB4AD}" sibTransId="{82173864-906B-4DDE-9B2F-2C267110C665}"/>
    <dgm:cxn modelId="{866E81FF-8F43-47E2-B660-05FB56FB5892}" type="presOf" srcId="{C2818257-C554-4214-91FC-FB53EE54405E}" destId="{3BD6716A-CE35-4269-B788-6AE9E04BB230}" srcOrd="0" destOrd="0" presId="urn:microsoft.com/office/officeart/2005/8/layout/radial2#1"/>
    <dgm:cxn modelId="{A1AB4EEF-1CD0-4006-A993-58DC9C1214ED}" srcId="{FD67E2FF-51C4-4CBB-A0DA-46D2B6AE930B}" destId="{1BAEDE24-A7C7-4C13-9406-F6210001D62C}" srcOrd="0" destOrd="0" parTransId="{1761E349-DED8-45BD-8798-881CD38032C8}" sibTransId="{1D3318F6-908D-43D5-BDE1-5B6A2D76F29D}"/>
    <dgm:cxn modelId="{FBAE1911-3506-489F-903F-3C4CDF77F30F}" type="presOf" srcId="{A9473791-AB89-4C15-9D1E-33C1644AD261}" destId="{D75B8B97-6919-4C28-98B8-596968670795}" srcOrd="0" destOrd="0" presId="urn:microsoft.com/office/officeart/2005/8/layout/radial2#1"/>
    <dgm:cxn modelId="{6A461091-B419-49C8-8515-ACE0C62781F1}" srcId="{BC16600F-7A40-4414-84D5-6A14881A0E55}" destId="{F54BA0A9-FFAF-4A4F-8F6C-4191D40BE4FB}" srcOrd="3" destOrd="0" parTransId="{C327D443-5C3F-4172-A1D3-5211654D5E06}" sibTransId="{9FC90AD8-FD96-43E0-A371-6E3BEFA888C4}"/>
    <dgm:cxn modelId="{A701DE4A-882C-46ED-BFDF-C38E923B2C8F}" type="presOf" srcId="{92FA1DA2-9133-4B09-91E1-3A57F3FD6B45}" destId="{17A0BB6C-E42B-4C14-BC3E-E4A868A39BDE}" srcOrd="0" destOrd="0" presId="urn:microsoft.com/office/officeart/2005/8/layout/radial2#1"/>
    <dgm:cxn modelId="{92886730-787F-4E8E-AA47-FF1C8E143576}" type="presOf" srcId="{A781DCE2-01D9-40F0-9B76-5E8B5B334EDB}" destId="{460220A6-6CF1-4B13-8D41-67D93C52968B}" srcOrd="0" destOrd="0" presId="urn:microsoft.com/office/officeart/2005/8/layout/radial2#1"/>
    <dgm:cxn modelId="{554C2845-8EAE-4AEC-98FC-BDA2846F1791}" type="presOf" srcId="{E8159340-50B3-409F-A42A-A56D097B5DF4}" destId="{F39E1818-8014-4727-B799-8327B7BD64F5}" srcOrd="0" destOrd="0" presId="urn:microsoft.com/office/officeart/2005/8/layout/radial2#1"/>
    <dgm:cxn modelId="{83A5C58F-19C7-43B2-90C9-544071705D94}" type="presOf" srcId="{26478090-9E6E-4AC8-BDA8-73D96E4C9400}" destId="{8B9C672C-0DB8-4C9E-ACEC-AC688AB9AC79}" srcOrd="0" destOrd="0" presId="urn:microsoft.com/office/officeart/2005/8/layout/radial2#1"/>
    <dgm:cxn modelId="{CE119599-DBBD-4D29-8753-F8F003181625}" type="presOf" srcId="{C327D443-5C3F-4172-A1D3-5211654D5E06}" destId="{95A8D925-6342-4731-A4FF-B0AA46F58AFF}" srcOrd="0" destOrd="0" presId="urn:microsoft.com/office/officeart/2005/8/layout/radial2#1"/>
    <dgm:cxn modelId="{0804F4EC-BF27-406B-AD14-43C5B23CE58D}" srcId="{F54BA0A9-FFAF-4A4F-8F6C-4191D40BE4FB}" destId="{92FA1DA2-9133-4B09-91E1-3A57F3FD6B45}" srcOrd="0" destOrd="0" parTransId="{BB06E162-F6A9-401A-AC4B-E7D08D129DE1}" sibTransId="{CC566A69-FAF4-4F67-8EEA-51E7592EE463}"/>
    <dgm:cxn modelId="{1ABC71C1-769E-4206-8E6D-3B698085C0A1}" type="presOf" srcId="{E03F47A0-D7CD-40E5-AFA3-278EB433D9FC}" destId="{3D82A211-4E06-422D-BEC3-4D0DA5AC742D}" srcOrd="0" destOrd="0" presId="urn:microsoft.com/office/officeart/2005/8/layout/radial2#1"/>
    <dgm:cxn modelId="{B7B3C353-72EC-40DB-A46A-B4398D3A24ED}" srcId="{E03F47A0-D7CD-40E5-AFA3-278EB433D9FC}" destId="{D2F6FD0C-D0FD-4528-A452-FE4C242585D4}" srcOrd="0" destOrd="0" parTransId="{74AEADDE-4F24-4D83-8103-81880035CC03}" sibTransId="{35974063-AB1C-48C4-90ED-66D604DDCB9D}"/>
    <dgm:cxn modelId="{A9E0138C-CCE4-4A84-9E6F-6DB3C9DD4CED}" srcId="{BC16600F-7A40-4414-84D5-6A14881A0E55}" destId="{75C82B09-DC8D-4CF9-8F0F-222CDB230449}" srcOrd="1" destOrd="0" parTransId="{A781DCE2-01D9-40F0-9B76-5E8B5B334EDB}" sibTransId="{CF85D8DC-6983-41D3-BB9C-39CF640B0D1D}"/>
    <dgm:cxn modelId="{E58F1849-27CD-4C66-B081-12B1EE7FABC3}" type="presOf" srcId="{75C82B09-DC8D-4CF9-8F0F-222CDB230449}" destId="{79F0C50E-B911-419C-AFA4-59D76261D25B}" srcOrd="0" destOrd="0" presId="urn:microsoft.com/office/officeart/2005/8/layout/radial2#1"/>
    <dgm:cxn modelId="{554161E8-DB0C-4F97-A74C-8DD356296650}" type="presOf" srcId="{1BAEDE24-A7C7-4C13-9406-F6210001D62C}" destId="{3B3856AC-CC58-4108-A5C5-09268E3CA943}" srcOrd="0" destOrd="0" presId="urn:microsoft.com/office/officeart/2005/8/layout/radial2#1"/>
    <dgm:cxn modelId="{C13CA866-5371-44D3-A04F-A58FC70F2B57}" type="presOf" srcId="{D2F6FD0C-D0FD-4528-A452-FE4C242585D4}" destId="{84A16DEE-9AA3-4AEF-BC26-6381B19757B2}" srcOrd="0" destOrd="0" presId="urn:microsoft.com/office/officeart/2005/8/layout/radial2#1"/>
    <dgm:cxn modelId="{9B614E38-A042-4A4B-8E6C-122A081EE96C}" srcId="{C2818257-C554-4214-91FC-FB53EE54405E}" destId="{A9473791-AB89-4C15-9D1E-33C1644AD261}" srcOrd="0" destOrd="0" parTransId="{16265807-C8ED-4693-8A45-9C45173AD9E6}" sibTransId="{A302C88E-7045-4D61-8E71-9C0B7371F88B}"/>
    <dgm:cxn modelId="{DBF14918-343C-45EB-B7D9-B3A8D2629D1D}" type="presOf" srcId="{BC16600F-7A40-4414-84D5-6A14881A0E55}" destId="{144841EE-87AE-483A-A43F-975BC2CB2771}" srcOrd="0" destOrd="0" presId="urn:microsoft.com/office/officeart/2005/8/layout/radial2#1"/>
    <dgm:cxn modelId="{37FC29BA-A1F5-4BEF-8601-AF753A7E6170}" type="presParOf" srcId="{144841EE-87AE-483A-A43F-975BC2CB2771}" destId="{4B0A3FC8-A8AE-47CD-9AAB-FE1908590D51}" srcOrd="0" destOrd="0" presId="urn:microsoft.com/office/officeart/2005/8/layout/radial2#1"/>
    <dgm:cxn modelId="{14FD8864-D113-42EB-B317-90526F468592}" type="presParOf" srcId="{4B0A3FC8-A8AE-47CD-9AAB-FE1908590D51}" destId="{4CF7C3CA-DE70-44A8-856C-9F2A782B9183}" srcOrd="0" destOrd="0" presId="urn:microsoft.com/office/officeart/2005/8/layout/radial2#1"/>
    <dgm:cxn modelId="{96CA5A1E-A146-4CB2-B354-F6A68629D531}" type="presParOf" srcId="{4CF7C3CA-DE70-44A8-856C-9F2A782B9183}" destId="{51FBE1A8-E6D1-4959-8F41-A5D334CCAF22}" srcOrd="0" destOrd="0" presId="urn:microsoft.com/office/officeart/2005/8/layout/radial2#1"/>
    <dgm:cxn modelId="{C203CC4E-31D7-471D-BBF6-AA120DC8931B}" type="presParOf" srcId="{4CF7C3CA-DE70-44A8-856C-9F2A782B9183}" destId="{3A6AA0F2-6F7D-4C8D-A514-26636321FF82}" srcOrd="1" destOrd="0" presId="urn:microsoft.com/office/officeart/2005/8/layout/radial2#1"/>
    <dgm:cxn modelId="{BDFEBA18-1C34-4DC5-80DA-FC3B76A5B7EA}" type="presParOf" srcId="{4B0A3FC8-A8AE-47CD-9AAB-FE1908590D51}" destId="{8B9C672C-0DB8-4C9E-ACEC-AC688AB9AC79}" srcOrd="1" destOrd="0" presId="urn:microsoft.com/office/officeart/2005/8/layout/radial2#1"/>
    <dgm:cxn modelId="{3B8D5472-5AF8-4236-99CC-37F2FB4BA445}" type="presParOf" srcId="{4B0A3FC8-A8AE-47CD-9AAB-FE1908590D51}" destId="{A68B7699-CB37-4964-9020-DF6ED2D28F0E}" srcOrd="2" destOrd="0" presId="urn:microsoft.com/office/officeart/2005/8/layout/radial2#1"/>
    <dgm:cxn modelId="{8A45D019-CC2C-4199-9792-16EA2E9ECC4D}" type="presParOf" srcId="{A68B7699-CB37-4964-9020-DF6ED2D28F0E}" destId="{3D82A211-4E06-422D-BEC3-4D0DA5AC742D}" srcOrd="0" destOrd="0" presId="urn:microsoft.com/office/officeart/2005/8/layout/radial2#1"/>
    <dgm:cxn modelId="{69456005-97BF-475B-826A-54E67D34BC35}" type="presParOf" srcId="{A68B7699-CB37-4964-9020-DF6ED2D28F0E}" destId="{84A16DEE-9AA3-4AEF-BC26-6381B19757B2}" srcOrd="1" destOrd="0" presId="urn:microsoft.com/office/officeart/2005/8/layout/radial2#1"/>
    <dgm:cxn modelId="{BCDCC1CF-EFA4-4AEA-8822-ADAB935CDA71}" type="presParOf" srcId="{4B0A3FC8-A8AE-47CD-9AAB-FE1908590D51}" destId="{460220A6-6CF1-4B13-8D41-67D93C52968B}" srcOrd="3" destOrd="0" presId="urn:microsoft.com/office/officeart/2005/8/layout/radial2#1"/>
    <dgm:cxn modelId="{43A3EFF1-2560-4AA6-80C9-5C058D26CE30}" type="presParOf" srcId="{4B0A3FC8-A8AE-47CD-9AAB-FE1908590D51}" destId="{D607BAC0-44C0-4358-B166-548E31282516}" srcOrd="4" destOrd="0" presId="urn:microsoft.com/office/officeart/2005/8/layout/radial2#1"/>
    <dgm:cxn modelId="{7DE4D9FD-401D-42B2-BA2F-FFF9D484447A}" type="presParOf" srcId="{D607BAC0-44C0-4358-B166-548E31282516}" destId="{79F0C50E-B911-419C-AFA4-59D76261D25B}" srcOrd="0" destOrd="0" presId="urn:microsoft.com/office/officeart/2005/8/layout/radial2#1"/>
    <dgm:cxn modelId="{FB7B59CE-C3FB-4A0F-B5B9-A017A9D23AA2}" type="presParOf" srcId="{D607BAC0-44C0-4358-B166-548E31282516}" destId="{F39E1818-8014-4727-B799-8327B7BD64F5}" srcOrd="1" destOrd="0" presId="urn:microsoft.com/office/officeart/2005/8/layout/radial2#1"/>
    <dgm:cxn modelId="{867AB348-C4A4-42AC-B4FB-5EFA36881C6D}" type="presParOf" srcId="{4B0A3FC8-A8AE-47CD-9AAB-FE1908590D51}" destId="{E2A5963E-3D2E-40DD-8601-E41D31D8350B}" srcOrd="5" destOrd="0" presId="urn:microsoft.com/office/officeart/2005/8/layout/radial2#1"/>
    <dgm:cxn modelId="{09ECA987-B188-4B3C-BF55-9349464AE19D}" type="presParOf" srcId="{4B0A3FC8-A8AE-47CD-9AAB-FE1908590D51}" destId="{BC765B92-3392-4663-8899-E3B45779B3BA}" srcOrd="6" destOrd="0" presId="urn:microsoft.com/office/officeart/2005/8/layout/radial2#1"/>
    <dgm:cxn modelId="{AAD2B8A8-1CD7-4D98-8C0F-A56FE6709898}" type="presParOf" srcId="{BC765B92-3392-4663-8899-E3B45779B3BA}" destId="{4A39A081-530D-4C54-95FB-DF6CD53575FF}" srcOrd="0" destOrd="0" presId="urn:microsoft.com/office/officeart/2005/8/layout/radial2#1"/>
    <dgm:cxn modelId="{1DFD9BF8-57BA-4ED3-8072-3BBDFF80AC33}" type="presParOf" srcId="{BC765B92-3392-4663-8899-E3B45779B3BA}" destId="{3B3856AC-CC58-4108-A5C5-09268E3CA943}" srcOrd="1" destOrd="0" presId="urn:microsoft.com/office/officeart/2005/8/layout/radial2#1"/>
    <dgm:cxn modelId="{7C3E6E72-F880-4A5F-9FE0-1DA9C33280E6}" type="presParOf" srcId="{4B0A3FC8-A8AE-47CD-9AAB-FE1908590D51}" destId="{95A8D925-6342-4731-A4FF-B0AA46F58AFF}" srcOrd="7" destOrd="0" presId="urn:microsoft.com/office/officeart/2005/8/layout/radial2#1"/>
    <dgm:cxn modelId="{C96BCED6-B966-42F6-A755-B3F4DC662F00}" type="presParOf" srcId="{4B0A3FC8-A8AE-47CD-9AAB-FE1908590D51}" destId="{629D3E20-29FE-4C2E-A6AF-DC0555AB361F}" srcOrd="8" destOrd="0" presId="urn:microsoft.com/office/officeart/2005/8/layout/radial2#1"/>
    <dgm:cxn modelId="{AB4C624E-90AC-43A8-9811-7DF2A8081B9A}" type="presParOf" srcId="{629D3E20-29FE-4C2E-A6AF-DC0555AB361F}" destId="{386BEF6C-935D-4EEB-891A-A6024B0CC2C6}" srcOrd="0" destOrd="0" presId="urn:microsoft.com/office/officeart/2005/8/layout/radial2#1"/>
    <dgm:cxn modelId="{14FB9F8C-CB1D-416A-A871-3A31B2181937}" type="presParOf" srcId="{629D3E20-29FE-4C2E-A6AF-DC0555AB361F}" destId="{17A0BB6C-E42B-4C14-BC3E-E4A868A39BDE}" srcOrd="1" destOrd="0" presId="urn:microsoft.com/office/officeart/2005/8/layout/radial2#1"/>
    <dgm:cxn modelId="{5E87EC3E-4CF0-4D55-941A-EFFCFB904375}" type="presParOf" srcId="{4B0A3FC8-A8AE-47CD-9AAB-FE1908590D51}" destId="{E1BE47A8-C8FB-4786-BF3D-6AE6A90DD2F1}" srcOrd="9" destOrd="0" presId="urn:microsoft.com/office/officeart/2005/8/layout/radial2#1"/>
    <dgm:cxn modelId="{662DB174-5C35-4245-B2B6-17053B26F4E8}" type="presParOf" srcId="{4B0A3FC8-A8AE-47CD-9AAB-FE1908590D51}" destId="{2FC27D90-99C7-471C-8C52-B9A1C76FAD0E}" srcOrd="10" destOrd="0" presId="urn:microsoft.com/office/officeart/2005/8/layout/radial2#1"/>
    <dgm:cxn modelId="{6ABB8D4F-361D-4283-91D8-AC9C27A3895D}" type="presParOf" srcId="{2FC27D90-99C7-471C-8C52-B9A1C76FAD0E}" destId="{3BD6716A-CE35-4269-B788-6AE9E04BB230}" srcOrd="0" destOrd="0" presId="urn:microsoft.com/office/officeart/2005/8/layout/radial2#1"/>
    <dgm:cxn modelId="{DE905885-C146-4672-BF53-43F0D210879D}" type="presParOf" srcId="{2FC27D90-99C7-471C-8C52-B9A1C76FAD0E}" destId="{D75B8B97-6919-4C28-98B8-596968670795}" srcOrd="1" destOrd="0" presId="urn:microsoft.com/office/officeart/2005/8/layout/radial2#1"/>
  </dgm:cxnLst>
  <dgm:bg>
    <a:noFill/>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4B7C15-5119-4B5B-8D99-744C42466E0A}" type="doc">
      <dgm:prSet loTypeId="urn:microsoft.com/office/officeart/2005/8/layout/radial1#1" loCatId="relationship" qsTypeId="urn:microsoft.com/office/officeart/2005/8/quickstyle/3d1#1" qsCatId="3D" csTypeId="urn:microsoft.com/office/officeart/2005/8/colors/colorful2#2" csCatId="colorful" phldr="1"/>
      <dgm:spPr/>
      <dgm:t>
        <a:bodyPr/>
        <a:lstStyle/>
        <a:p>
          <a:endParaRPr lang="zh-CN" altLang="en-US"/>
        </a:p>
      </dgm:t>
    </dgm:pt>
    <dgm:pt modelId="{3AF5CD1D-0662-4AD2-9F9B-8B5DE78EE56A}">
      <dgm:prSet phldrT="[文本]"/>
      <dgm:spPr/>
      <dgm:t>
        <a:bodyPr/>
        <a:lstStyle/>
        <a:p>
          <a:pPr>
            <a:lnSpc>
              <a:spcPct val="100000"/>
            </a:lnSpc>
            <a:spcBef>
              <a:spcPts val="0"/>
            </a:spcBef>
            <a:spcAft>
              <a:spcPts val="0"/>
            </a:spcAft>
          </a:pPr>
          <a:r>
            <a:rPr lang="zh-CN" altLang="en-US" b="1" dirty="0">
              <a:latin typeface="微软雅黑" panose="020B0503020204020204" pitchFamily="34" charset="-122"/>
              <a:ea typeface="微软雅黑" panose="020B0503020204020204" pitchFamily="34" charset="-122"/>
            </a:rPr>
            <a:t>结构性</a:t>
          </a:r>
        </a:p>
      </dgm:t>
    </dgm:pt>
    <dgm:pt modelId="{711E2138-4572-4835-BDE8-39CCD7694BAC}" type="parTrans" cxnId="{045FED7D-0D13-411F-9CB7-4C3CE4699443}">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0310504A-4EB9-4324-A79C-6562EF31A558}" type="sibTrans" cxnId="{045FED7D-0D13-411F-9CB7-4C3CE4699443}">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B76AE94A-EA87-44B6-A274-82FC9B80900A}">
      <dgm:prSet phldrT="[文本]" custT="1"/>
      <dgm:spPr/>
      <dgm:t>
        <a:bodyPr/>
        <a:lstStyle/>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产业</a:t>
          </a:r>
          <a:endParaRPr lang="en-US" altLang="zh-CN" sz="1600" b="1" dirty="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结构</a:t>
          </a:r>
        </a:p>
      </dgm:t>
    </dgm:pt>
    <dgm:pt modelId="{F14677E1-BDD6-4AE4-B848-0B7C2712B4F4}" type="parTrans" cxnId="{574A75F4-18D8-4273-BAE1-A25F94E49648}">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A7F2572C-9997-4406-8E3C-B4879FF73273}" type="sibTrans" cxnId="{574A75F4-18D8-4273-BAE1-A25F94E49648}">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793D4217-319E-427F-9D43-65034A9F75D1}">
      <dgm:prSet phldrT="[文本]" custT="1"/>
      <dgm:spPr/>
      <dgm:t>
        <a:bodyPr/>
        <a:lstStyle/>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区域</a:t>
          </a:r>
          <a:endParaRPr lang="en-US" altLang="zh-CN" sz="1600" b="1" dirty="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结构</a:t>
          </a:r>
        </a:p>
      </dgm:t>
    </dgm:pt>
    <dgm:pt modelId="{1EA37EAF-60BA-4BA7-9315-063B42191F21}" type="parTrans" cxnId="{89517F47-38E1-4E1C-A1A2-F2072A991200}">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0EF3D93C-61FD-4B98-ABB0-056FDE3757D6}" type="sibTrans" cxnId="{89517F47-38E1-4E1C-A1A2-F2072A991200}">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6232BFE9-0624-40CC-AE23-03ACE6A7177A}">
      <dgm:prSet phldrT="[文本]" custT="1"/>
      <dgm:spPr/>
      <dgm:t>
        <a:bodyPr/>
        <a:lstStyle/>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投入</a:t>
          </a:r>
          <a:endParaRPr lang="en-US" altLang="zh-CN" sz="1600" b="1" dirty="0">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结构</a:t>
          </a:r>
        </a:p>
      </dgm:t>
    </dgm:pt>
    <dgm:pt modelId="{CBBA1E4F-7977-4345-A1B4-0A99AE76AD41}" type="parTrans" cxnId="{DBBD8D13-7D77-4B54-BD17-E50B5B1D303C}">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2F2C0C1C-1F53-4A06-B348-F34F5BC55AC1}" type="sibTrans" cxnId="{DBBD8D13-7D77-4B54-BD17-E50B5B1D303C}">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AB7A8B24-C095-4410-B109-27D9F07D805E}">
      <dgm:prSet phldrT="[文本]" custT="1"/>
      <dgm:spPr/>
      <dgm:t>
        <a:bodyPr/>
        <a:lstStyle/>
        <a:p>
          <a:pPr>
            <a:lnSpc>
              <a:spcPct val="100000"/>
            </a:lnSpc>
            <a:spcBef>
              <a:spcPts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排放</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solidFill>
                <a:schemeClr val="tx1"/>
              </a:solidFill>
              <a:latin typeface="微软雅黑" panose="020B0503020204020204" pitchFamily="34" charset="-122"/>
              <a:ea typeface="微软雅黑" panose="020B0503020204020204" pitchFamily="34" charset="-122"/>
            </a:rPr>
            <a:t>结构</a:t>
          </a:r>
        </a:p>
      </dgm:t>
    </dgm:pt>
    <dgm:pt modelId="{6454D71A-E83C-412B-925E-9E65D2D37BBA}" type="parTrans" cxnId="{0E8A8322-FCCE-4BF8-8B07-8A7CB4AE30C2}">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D5DD41A9-01D4-4965-A77B-62420F1127B0}" type="sibTrans" cxnId="{0E8A8322-FCCE-4BF8-8B07-8A7CB4AE30C2}">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5CFB1981-7AD4-40D3-8A65-B8FB5ECAA852}">
      <dgm:prSet custT="1"/>
      <dgm:spPr/>
      <dgm:t>
        <a:bodyPr/>
        <a:lstStyle/>
        <a:p>
          <a:pPr>
            <a:lnSpc>
              <a:spcPct val="100000"/>
            </a:lnSpc>
            <a:spcBef>
              <a:spcPts val="0"/>
            </a:spcBef>
            <a:spcAft>
              <a:spcPts val="0"/>
            </a:spcAft>
          </a:pPr>
          <a:r>
            <a:rPr lang="zh-CN" altLang="en-US" sz="1600" b="1" dirty="0">
              <a:solidFill>
                <a:srgbClr val="7030A0"/>
              </a:solidFill>
              <a:latin typeface="微软雅黑" panose="020B0503020204020204" pitchFamily="34" charset="-122"/>
              <a:ea typeface="微软雅黑" panose="020B0503020204020204" pitchFamily="34" charset="-122"/>
            </a:rPr>
            <a:t>动力</a:t>
          </a:r>
          <a:endParaRPr lang="en-US" altLang="zh-CN" sz="1600" b="1" dirty="0">
            <a:solidFill>
              <a:srgbClr val="7030A0"/>
            </a:solidFill>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solidFill>
                <a:srgbClr val="7030A0"/>
              </a:solidFill>
              <a:latin typeface="微软雅黑" panose="020B0503020204020204" pitchFamily="34" charset="-122"/>
              <a:ea typeface="微软雅黑" panose="020B0503020204020204" pitchFamily="34" charset="-122"/>
            </a:rPr>
            <a:t>结构</a:t>
          </a:r>
        </a:p>
      </dgm:t>
    </dgm:pt>
    <dgm:pt modelId="{6F333DCC-A382-4A73-AF0C-ABDB86987622}" type="parTrans" cxnId="{1193F623-4B98-4C42-AC4F-C291F04FCAB4}">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C9E2B7AC-A820-4CC0-A7DE-3F37EE69576F}" type="sibTrans" cxnId="{1193F623-4B98-4C42-AC4F-C291F04FCAB4}">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919492CA-C45D-4726-A8EB-E24A266F8438}">
      <dgm:prSet custT="1"/>
      <dgm:spPr/>
      <dgm:t>
        <a:bodyPr/>
        <a:lstStyle/>
        <a:p>
          <a:pPr>
            <a:lnSpc>
              <a:spcPct val="100000"/>
            </a:lnSpc>
            <a:spcBef>
              <a:spcPts val="0"/>
            </a:spcBef>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分配</a:t>
          </a:r>
          <a:endParaRPr lang="en-US" altLang="zh-CN" sz="1600" b="1" dirty="0">
            <a:solidFill>
              <a:srgbClr val="0000FF"/>
            </a:solidFill>
            <a:latin typeface="微软雅黑" panose="020B0503020204020204" pitchFamily="34" charset="-122"/>
            <a:ea typeface="微软雅黑" panose="020B0503020204020204" pitchFamily="34" charset="-122"/>
          </a:endParaRPr>
        </a:p>
        <a:p>
          <a:pPr>
            <a:lnSpc>
              <a:spcPct val="100000"/>
            </a:lnSpc>
            <a:spcBef>
              <a:spcPts val="0"/>
            </a:spcBef>
            <a:spcAft>
              <a:spcPts val="0"/>
            </a:spcAft>
          </a:pPr>
          <a:r>
            <a:rPr lang="zh-CN" altLang="en-US" sz="1600" b="1" dirty="0">
              <a:solidFill>
                <a:srgbClr val="0000FF"/>
              </a:solidFill>
              <a:latin typeface="微软雅黑" panose="020B0503020204020204" pitchFamily="34" charset="-122"/>
              <a:ea typeface="微软雅黑" panose="020B0503020204020204" pitchFamily="34" charset="-122"/>
            </a:rPr>
            <a:t>结构</a:t>
          </a:r>
        </a:p>
      </dgm:t>
    </dgm:pt>
    <dgm:pt modelId="{B7286E5F-7F8E-41AB-8A99-8C49DE71D70A}" type="parTrans" cxnId="{BEC7BB0A-E827-4959-BA8A-86B579DA2B16}">
      <dgm:prSet/>
      <dgm:spPr>
        <a:ln w="38100">
          <a:solidFill>
            <a:srgbClr val="E60010"/>
          </a:solidFill>
        </a:ln>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52E28059-4945-4DE5-A93E-C1911DDA39B3}" type="sibTrans" cxnId="{BEC7BB0A-E827-4959-BA8A-86B579DA2B16}">
      <dgm:prSet/>
      <dgm:spPr/>
      <dgm:t>
        <a:bodyPr/>
        <a:lstStyle/>
        <a:p>
          <a:pPr>
            <a:lnSpc>
              <a:spcPct val="100000"/>
            </a:lnSpc>
            <a:spcBef>
              <a:spcPts val="0"/>
            </a:spcBef>
            <a:spcAft>
              <a:spcPts val="0"/>
            </a:spcAft>
          </a:pPr>
          <a:endParaRPr lang="zh-CN" altLang="en-US" b="1">
            <a:latin typeface="微软雅黑" panose="020B0503020204020204" pitchFamily="34" charset="-122"/>
            <a:ea typeface="微软雅黑" panose="020B0503020204020204" pitchFamily="34" charset="-122"/>
          </a:endParaRPr>
        </a:p>
      </dgm:t>
    </dgm:pt>
    <dgm:pt modelId="{84EF2468-2385-4482-BF67-74515FD8C13A}" type="pres">
      <dgm:prSet presAssocID="{404B7C15-5119-4B5B-8D99-744C42466E0A}" presName="cycle" presStyleCnt="0">
        <dgm:presLayoutVars>
          <dgm:chMax val="1"/>
          <dgm:dir/>
          <dgm:animLvl val="ctr"/>
          <dgm:resizeHandles val="exact"/>
        </dgm:presLayoutVars>
      </dgm:prSet>
      <dgm:spPr/>
      <dgm:t>
        <a:bodyPr/>
        <a:lstStyle/>
        <a:p>
          <a:endParaRPr lang="zh-CN" altLang="en-US"/>
        </a:p>
      </dgm:t>
    </dgm:pt>
    <dgm:pt modelId="{B5DF8AF6-0B04-426F-B1EA-F2D7E91276A6}" type="pres">
      <dgm:prSet presAssocID="{3AF5CD1D-0662-4AD2-9F9B-8B5DE78EE56A}" presName="centerShape" presStyleLbl="node0" presStyleIdx="0" presStyleCnt="1"/>
      <dgm:spPr/>
      <dgm:t>
        <a:bodyPr/>
        <a:lstStyle/>
        <a:p>
          <a:endParaRPr lang="zh-CN" altLang="en-US"/>
        </a:p>
      </dgm:t>
    </dgm:pt>
    <dgm:pt modelId="{6725668E-F7D4-466A-B104-510F8638DE0B}" type="pres">
      <dgm:prSet presAssocID="{F14677E1-BDD6-4AE4-B848-0B7C2712B4F4}" presName="Name9" presStyleLbl="parChTrans1D2" presStyleIdx="0" presStyleCnt="6"/>
      <dgm:spPr/>
      <dgm:t>
        <a:bodyPr/>
        <a:lstStyle/>
        <a:p>
          <a:endParaRPr lang="zh-CN" altLang="en-US"/>
        </a:p>
      </dgm:t>
    </dgm:pt>
    <dgm:pt modelId="{1FEF0AB7-F0F2-4847-B37E-A8493655CC34}" type="pres">
      <dgm:prSet presAssocID="{F14677E1-BDD6-4AE4-B848-0B7C2712B4F4}" presName="connTx" presStyleLbl="parChTrans1D2" presStyleIdx="0" presStyleCnt="6"/>
      <dgm:spPr/>
      <dgm:t>
        <a:bodyPr/>
        <a:lstStyle/>
        <a:p>
          <a:endParaRPr lang="zh-CN" altLang="en-US"/>
        </a:p>
      </dgm:t>
    </dgm:pt>
    <dgm:pt modelId="{19AC59D6-6F30-44C2-B76A-EFD059DB82B7}" type="pres">
      <dgm:prSet presAssocID="{B76AE94A-EA87-44B6-A274-82FC9B80900A}" presName="node" presStyleLbl="node1" presStyleIdx="0" presStyleCnt="6">
        <dgm:presLayoutVars>
          <dgm:bulletEnabled val="1"/>
        </dgm:presLayoutVars>
      </dgm:prSet>
      <dgm:spPr/>
      <dgm:t>
        <a:bodyPr/>
        <a:lstStyle/>
        <a:p>
          <a:endParaRPr lang="zh-CN" altLang="en-US"/>
        </a:p>
      </dgm:t>
    </dgm:pt>
    <dgm:pt modelId="{628CB9E0-8EAD-494C-8F06-038B5B63F98E}" type="pres">
      <dgm:prSet presAssocID="{1EA37EAF-60BA-4BA7-9315-063B42191F21}" presName="Name9" presStyleLbl="parChTrans1D2" presStyleIdx="1" presStyleCnt="6"/>
      <dgm:spPr/>
      <dgm:t>
        <a:bodyPr/>
        <a:lstStyle/>
        <a:p>
          <a:endParaRPr lang="zh-CN" altLang="en-US"/>
        </a:p>
      </dgm:t>
    </dgm:pt>
    <dgm:pt modelId="{69272A95-6228-4FDA-A63C-4EEC22826A83}" type="pres">
      <dgm:prSet presAssocID="{1EA37EAF-60BA-4BA7-9315-063B42191F21}" presName="connTx" presStyleLbl="parChTrans1D2" presStyleIdx="1" presStyleCnt="6"/>
      <dgm:spPr/>
      <dgm:t>
        <a:bodyPr/>
        <a:lstStyle/>
        <a:p>
          <a:endParaRPr lang="zh-CN" altLang="en-US"/>
        </a:p>
      </dgm:t>
    </dgm:pt>
    <dgm:pt modelId="{1CE3574F-68D0-4B29-A92F-071B2A47FDC0}" type="pres">
      <dgm:prSet presAssocID="{793D4217-319E-427F-9D43-65034A9F75D1}" presName="node" presStyleLbl="node1" presStyleIdx="1" presStyleCnt="6">
        <dgm:presLayoutVars>
          <dgm:bulletEnabled val="1"/>
        </dgm:presLayoutVars>
      </dgm:prSet>
      <dgm:spPr/>
      <dgm:t>
        <a:bodyPr/>
        <a:lstStyle/>
        <a:p>
          <a:endParaRPr lang="zh-CN" altLang="en-US"/>
        </a:p>
      </dgm:t>
    </dgm:pt>
    <dgm:pt modelId="{8D6EB5A4-33D6-4C3E-9F08-51EA7E3E8731}" type="pres">
      <dgm:prSet presAssocID="{CBBA1E4F-7977-4345-A1B4-0A99AE76AD41}" presName="Name9" presStyleLbl="parChTrans1D2" presStyleIdx="2" presStyleCnt="6"/>
      <dgm:spPr/>
      <dgm:t>
        <a:bodyPr/>
        <a:lstStyle/>
        <a:p>
          <a:endParaRPr lang="zh-CN" altLang="en-US"/>
        </a:p>
      </dgm:t>
    </dgm:pt>
    <dgm:pt modelId="{09DC2D31-8EBF-451E-BC1F-B1C2742411EF}" type="pres">
      <dgm:prSet presAssocID="{CBBA1E4F-7977-4345-A1B4-0A99AE76AD41}" presName="connTx" presStyleLbl="parChTrans1D2" presStyleIdx="2" presStyleCnt="6"/>
      <dgm:spPr/>
      <dgm:t>
        <a:bodyPr/>
        <a:lstStyle/>
        <a:p>
          <a:endParaRPr lang="zh-CN" altLang="en-US"/>
        </a:p>
      </dgm:t>
    </dgm:pt>
    <dgm:pt modelId="{FB2CBFBB-4680-48F2-AB34-FC82594F75C0}" type="pres">
      <dgm:prSet presAssocID="{6232BFE9-0624-40CC-AE23-03ACE6A7177A}" presName="node" presStyleLbl="node1" presStyleIdx="2" presStyleCnt="6">
        <dgm:presLayoutVars>
          <dgm:bulletEnabled val="1"/>
        </dgm:presLayoutVars>
      </dgm:prSet>
      <dgm:spPr/>
      <dgm:t>
        <a:bodyPr/>
        <a:lstStyle/>
        <a:p>
          <a:endParaRPr lang="zh-CN" altLang="en-US"/>
        </a:p>
      </dgm:t>
    </dgm:pt>
    <dgm:pt modelId="{CD37EF9B-2FEC-40B9-903A-4918F9986CC5}" type="pres">
      <dgm:prSet presAssocID="{6454D71A-E83C-412B-925E-9E65D2D37BBA}" presName="Name9" presStyleLbl="parChTrans1D2" presStyleIdx="3" presStyleCnt="6"/>
      <dgm:spPr/>
      <dgm:t>
        <a:bodyPr/>
        <a:lstStyle/>
        <a:p>
          <a:endParaRPr lang="zh-CN" altLang="en-US"/>
        </a:p>
      </dgm:t>
    </dgm:pt>
    <dgm:pt modelId="{E311DCB3-B518-444C-80C5-BB5DDAAB4E61}" type="pres">
      <dgm:prSet presAssocID="{6454D71A-E83C-412B-925E-9E65D2D37BBA}" presName="connTx" presStyleLbl="parChTrans1D2" presStyleIdx="3" presStyleCnt="6"/>
      <dgm:spPr/>
      <dgm:t>
        <a:bodyPr/>
        <a:lstStyle/>
        <a:p>
          <a:endParaRPr lang="zh-CN" altLang="en-US"/>
        </a:p>
      </dgm:t>
    </dgm:pt>
    <dgm:pt modelId="{83C1A00C-44EF-48FA-9C0E-1035CE53B7D5}" type="pres">
      <dgm:prSet presAssocID="{AB7A8B24-C095-4410-B109-27D9F07D805E}" presName="node" presStyleLbl="node1" presStyleIdx="3" presStyleCnt="6">
        <dgm:presLayoutVars>
          <dgm:bulletEnabled val="1"/>
        </dgm:presLayoutVars>
      </dgm:prSet>
      <dgm:spPr/>
      <dgm:t>
        <a:bodyPr/>
        <a:lstStyle/>
        <a:p>
          <a:endParaRPr lang="zh-CN" altLang="en-US"/>
        </a:p>
      </dgm:t>
    </dgm:pt>
    <dgm:pt modelId="{FE50EB3F-0544-4363-8FEE-716A406A5280}" type="pres">
      <dgm:prSet presAssocID="{6F333DCC-A382-4A73-AF0C-ABDB86987622}" presName="Name9" presStyleLbl="parChTrans1D2" presStyleIdx="4" presStyleCnt="6"/>
      <dgm:spPr/>
      <dgm:t>
        <a:bodyPr/>
        <a:lstStyle/>
        <a:p>
          <a:endParaRPr lang="zh-CN" altLang="en-US"/>
        </a:p>
      </dgm:t>
    </dgm:pt>
    <dgm:pt modelId="{A34F6ABB-B4C6-4945-861F-980A8C76B9D4}" type="pres">
      <dgm:prSet presAssocID="{6F333DCC-A382-4A73-AF0C-ABDB86987622}" presName="connTx" presStyleLbl="parChTrans1D2" presStyleIdx="4" presStyleCnt="6"/>
      <dgm:spPr/>
      <dgm:t>
        <a:bodyPr/>
        <a:lstStyle/>
        <a:p>
          <a:endParaRPr lang="zh-CN" altLang="en-US"/>
        </a:p>
      </dgm:t>
    </dgm:pt>
    <dgm:pt modelId="{327E19B4-8488-4CF6-83DE-E5D8D70CC6F9}" type="pres">
      <dgm:prSet presAssocID="{5CFB1981-7AD4-40D3-8A65-B8FB5ECAA852}" presName="node" presStyleLbl="node1" presStyleIdx="4" presStyleCnt="6">
        <dgm:presLayoutVars>
          <dgm:bulletEnabled val="1"/>
        </dgm:presLayoutVars>
      </dgm:prSet>
      <dgm:spPr/>
      <dgm:t>
        <a:bodyPr/>
        <a:lstStyle/>
        <a:p>
          <a:endParaRPr lang="zh-CN" altLang="en-US"/>
        </a:p>
      </dgm:t>
    </dgm:pt>
    <dgm:pt modelId="{91759359-4FC7-40EB-9D2B-E7B933C15438}" type="pres">
      <dgm:prSet presAssocID="{B7286E5F-7F8E-41AB-8A99-8C49DE71D70A}" presName="Name9" presStyleLbl="parChTrans1D2" presStyleIdx="5" presStyleCnt="6"/>
      <dgm:spPr/>
      <dgm:t>
        <a:bodyPr/>
        <a:lstStyle/>
        <a:p>
          <a:endParaRPr lang="zh-CN" altLang="en-US"/>
        </a:p>
      </dgm:t>
    </dgm:pt>
    <dgm:pt modelId="{99AB4798-275C-447C-A73E-D43D701ED2D4}" type="pres">
      <dgm:prSet presAssocID="{B7286E5F-7F8E-41AB-8A99-8C49DE71D70A}" presName="connTx" presStyleLbl="parChTrans1D2" presStyleIdx="5" presStyleCnt="6"/>
      <dgm:spPr/>
      <dgm:t>
        <a:bodyPr/>
        <a:lstStyle/>
        <a:p>
          <a:endParaRPr lang="zh-CN" altLang="en-US"/>
        </a:p>
      </dgm:t>
    </dgm:pt>
    <dgm:pt modelId="{828EA919-3C1F-445D-9C92-D615F57EC346}" type="pres">
      <dgm:prSet presAssocID="{919492CA-C45D-4726-A8EB-E24A266F8438}" presName="node" presStyleLbl="node1" presStyleIdx="5" presStyleCnt="6">
        <dgm:presLayoutVars>
          <dgm:bulletEnabled val="1"/>
        </dgm:presLayoutVars>
      </dgm:prSet>
      <dgm:spPr/>
      <dgm:t>
        <a:bodyPr/>
        <a:lstStyle/>
        <a:p>
          <a:endParaRPr lang="zh-CN" altLang="en-US"/>
        </a:p>
      </dgm:t>
    </dgm:pt>
  </dgm:ptLst>
  <dgm:cxnLst>
    <dgm:cxn modelId="{BB5E86C6-90D7-4AA5-A71B-8984186085C0}" type="presOf" srcId="{AB7A8B24-C095-4410-B109-27D9F07D805E}" destId="{83C1A00C-44EF-48FA-9C0E-1035CE53B7D5}" srcOrd="0" destOrd="0" presId="urn:microsoft.com/office/officeart/2005/8/layout/radial1#1"/>
    <dgm:cxn modelId="{69505C0A-97D3-4E69-992B-3E76D568EE7A}" type="presOf" srcId="{6F333DCC-A382-4A73-AF0C-ABDB86987622}" destId="{FE50EB3F-0544-4363-8FEE-716A406A5280}" srcOrd="0" destOrd="0" presId="urn:microsoft.com/office/officeart/2005/8/layout/radial1#1"/>
    <dgm:cxn modelId="{115EB762-28DA-4A6F-A8E6-9CAA897C414F}" type="presOf" srcId="{CBBA1E4F-7977-4345-A1B4-0A99AE76AD41}" destId="{8D6EB5A4-33D6-4C3E-9F08-51EA7E3E8731}" srcOrd="0" destOrd="0" presId="urn:microsoft.com/office/officeart/2005/8/layout/radial1#1"/>
    <dgm:cxn modelId="{574A75F4-18D8-4273-BAE1-A25F94E49648}" srcId="{3AF5CD1D-0662-4AD2-9F9B-8B5DE78EE56A}" destId="{B76AE94A-EA87-44B6-A274-82FC9B80900A}" srcOrd="0" destOrd="0" parTransId="{F14677E1-BDD6-4AE4-B848-0B7C2712B4F4}" sibTransId="{A7F2572C-9997-4406-8E3C-B4879FF73273}"/>
    <dgm:cxn modelId="{EB04BBF8-BE66-499F-8134-834E8DAD991C}" type="presOf" srcId="{1EA37EAF-60BA-4BA7-9315-063B42191F21}" destId="{628CB9E0-8EAD-494C-8F06-038B5B63F98E}" srcOrd="0" destOrd="0" presId="urn:microsoft.com/office/officeart/2005/8/layout/radial1#1"/>
    <dgm:cxn modelId="{F3AF1EC6-09B5-4188-8DBC-D967A4B2914F}" type="presOf" srcId="{B7286E5F-7F8E-41AB-8A99-8C49DE71D70A}" destId="{91759359-4FC7-40EB-9D2B-E7B933C15438}" srcOrd="0" destOrd="0" presId="urn:microsoft.com/office/officeart/2005/8/layout/radial1#1"/>
    <dgm:cxn modelId="{87982712-5AA2-4434-8002-1FF19AF5F1A3}" type="presOf" srcId="{5CFB1981-7AD4-40D3-8A65-B8FB5ECAA852}" destId="{327E19B4-8488-4CF6-83DE-E5D8D70CC6F9}" srcOrd="0" destOrd="0" presId="urn:microsoft.com/office/officeart/2005/8/layout/radial1#1"/>
    <dgm:cxn modelId="{5540D705-8FAD-4CF4-98C6-B274A47F2BA3}" type="presOf" srcId="{6454D71A-E83C-412B-925E-9E65D2D37BBA}" destId="{E311DCB3-B518-444C-80C5-BB5DDAAB4E61}" srcOrd="1" destOrd="0" presId="urn:microsoft.com/office/officeart/2005/8/layout/radial1#1"/>
    <dgm:cxn modelId="{A298BCEB-0393-49A7-9A86-41FD7675550A}" type="presOf" srcId="{CBBA1E4F-7977-4345-A1B4-0A99AE76AD41}" destId="{09DC2D31-8EBF-451E-BC1F-B1C2742411EF}" srcOrd="1" destOrd="0" presId="urn:microsoft.com/office/officeart/2005/8/layout/radial1#1"/>
    <dgm:cxn modelId="{DBBD8D13-7D77-4B54-BD17-E50B5B1D303C}" srcId="{3AF5CD1D-0662-4AD2-9F9B-8B5DE78EE56A}" destId="{6232BFE9-0624-40CC-AE23-03ACE6A7177A}" srcOrd="2" destOrd="0" parTransId="{CBBA1E4F-7977-4345-A1B4-0A99AE76AD41}" sibTransId="{2F2C0C1C-1F53-4A06-B348-F34F5BC55AC1}"/>
    <dgm:cxn modelId="{6946B809-8522-44C9-A18C-61E3ED8BAA3F}" type="presOf" srcId="{793D4217-319E-427F-9D43-65034A9F75D1}" destId="{1CE3574F-68D0-4B29-A92F-071B2A47FDC0}" srcOrd="0" destOrd="0" presId="urn:microsoft.com/office/officeart/2005/8/layout/radial1#1"/>
    <dgm:cxn modelId="{BEC7BB0A-E827-4959-BA8A-86B579DA2B16}" srcId="{3AF5CD1D-0662-4AD2-9F9B-8B5DE78EE56A}" destId="{919492CA-C45D-4726-A8EB-E24A266F8438}" srcOrd="5" destOrd="0" parTransId="{B7286E5F-7F8E-41AB-8A99-8C49DE71D70A}" sibTransId="{52E28059-4945-4DE5-A93E-C1911DDA39B3}"/>
    <dgm:cxn modelId="{3B8EE5F2-C34A-4B09-BE74-9BBFE0C1CA6A}" type="presOf" srcId="{6454D71A-E83C-412B-925E-9E65D2D37BBA}" destId="{CD37EF9B-2FEC-40B9-903A-4918F9986CC5}" srcOrd="0" destOrd="0" presId="urn:microsoft.com/office/officeart/2005/8/layout/radial1#1"/>
    <dgm:cxn modelId="{3933E24B-98E3-47D7-8B04-0649F4EE269C}" type="presOf" srcId="{6F333DCC-A382-4A73-AF0C-ABDB86987622}" destId="{A34F6ABB-B4C6-4945-861F-980A8C76B9D4}" srcOrd="1" destOrd="0" presId="urn:microsoft.com/office/officeart/2005/8/layout/radial1#1"/>
    <dgm:cxn modelId="{C9599A9E-3616-48F7-AC3B-D09FF9E6B26D}" type="presOf" srcId="{B7286E5F-7F8E-41AB-8A99-8C49DE71D70A}" destId="{99AB4798-275C-447C-A73E-D43D701ED2D4}" srcOrd="1" destOrd="0" presId="urn:microsoft.com/office/officeart/2005/8/layout/radial1#1"/>
    <dgm:cxn modelId="{ADDCEE65-AFD3-4312-9413-806F271C468C}" type="presOf" srcId="{404B7C15-5119-4B5B-8D99-744C42466E0A}" destId="{84EF2468-2385-4482-BF67-74515FD8C13A}" srcOrd="0" destOrd="0" presId="urn:microsoft.com/office/officeart/2005/8/layout/radial1#1"/>
    <dgm:cxn modelId="{1193F623-4B98-4C42-AC4F-C291F04FCAB4}" srcId="{3AF5CD1D-0662-4AD2-9F9B-8B5DE78EE56A}" destId="{5CFB1981-7AD4-40D3-8A65-B8FB5ECAA852}" srcOrd="4" destOrd="0" parTransId="{6F333DCC-A382-4A73-AF0C-ABDB86987622}" sibTransId="{C9E2B7AC-A820-4CC0-A7DE-3F37EE69576F}"/>
    <dgm:cxn modelId="{89517F47-38E1-4E1C-A1A2-F2072A991200}" srcId="{3AF5CD1D-0662-4AD2-9F9B-8B5DE78EE56A}" destId="{793D4217-319E-427F-9D43-65034A9F75D1}" srcOrd="1" destOrd="0" parTransId="{1EA37EAF-60BA-4BA7-9315-063B42191F21}" sibTransId="{0EF3D93C-61FD-4B98-ABB0-056FDE3757D6}"/>
    <dgm:cxn modelId="{9C103019-E6F4-4D7C-ADE2-6D492EDE52EC}" type="presOf" srcId="{3AF5CD1D-0662-4AD2-9F9B-8B5DE78EE56A}" destId="{B5DF8AF6-0B04-426F-B1EA-F2D7E91276A6}" srcOrd="0" destOrd="0" presId="urn:microsoft.com/office/officeart/2005/8/layout/radial1#1"/>
    <dgm:cxn modelId="{0AC6E109-3B32-47A9-A4C6-BCCD74DC0D43}" type="presOf" srcId="{919492CA-C45D-4726-A8EB-E24A266F8438}" destId="{828EA919-3C1F-445D-9C92-D615F57EC346}" srcOrd="0" destOrd="0" presId="urn:microsoft.com/office/officeart/2005/8/layout/radial1#1"/>
    <dgm:cxn modelId="{C35ADEA0-4963-4597-9370-98FF76E9B8A1}" type="presOf" srcId="{F14677E1-BDD6-4AE4-B848-0B7C2712B4F4}" destId="{6725668E-F7D4-466A-B104-510F8638DE0B}" srcOrd="0" destOrd="0" presId="urn:microsoft.com/office/officeart/2005/8/layout/radial1#1"/>
    <dgm:cxn modelId="{7795E130-5C92-4441-BE58-96E63DE29B89}" type="presOf" srcId="{1EA37EAF-60BA-4BA7-9315-063B42191F21}" destId="{69272A95-6228-4FDA-A63C-4EEC22826A83}" srcOrd="1" destOrd="0" presId="urn:microsoft.com/office/officeart/2005/8/layout/radial1#1"/>
    <dgm:cxn modelId="{0E8A8322-FCCE-4BF8-8B07-8A7CB4AE30C2}" srcId="{3AF5CD1D-0662-4AD2-9F9B-8B5DE78EE56A}" destId="{AB7A8B24-C095-4410-B109-27D9F07D805E}" srcOrd="3" destOrd="0" parTransId="{6454D71A-E83C-412B-925E-9E65D2D37BBA}" sibTransId="{D5DD41A9-01D4-4965-A77B-62420F1127B0}"/>
    <dgm:cxn modelId="{045FED7D-0D13-411F-9CB7-4C3CE4699443}" srcId="{404B7C15-5119-4B5B-8D99-744C42466E0A}" destId="{3AF5CD1D-0662-4AD2-9F9B-8B5DE78EE56A}" srcOrd="0" destOrd="0" parTransId="{711E2138-4572-4835-BDE8-39CCD7694BAC}" sibTransId="{0310504A-4EB9-4324-A79C-6562EF31A558}"/>
    <dgm:cxn modelId="{7BB6392A-A81F-4F87-BBA4-40925FE3E9E1}" type="presOf" srcId="{6232BFE9-0624-40CC-AE23-03ACE6A7177A}" destId="{FB2CBFBB-4680-48F2-AB34-FC82594F75C0}" srcOrd="0" destOrd="0" presId="urn:microsoft.com/office/officeart/2005/8/layout/radial1#1"/>
    <dgm:cxn modelId="{37FC72F6-1373-45D0-91F6-6CBE73B481A7}" type="presOf" srcId="{B76AE94A-EA87-44B6-A274-82FC9B80900A}" destId="{19AC59D6-6F30-44C2-B76A-EFD059DB82B7}" srcOrd="0" destOrd="0" presId="urn:microsoft.com/office/officeart/2005/8/layout/radial1#1"/>
    <dgm:cxn modelId="{5B6C43EF-2AAB-446A-B8B9-141E760F3F77}" type="presOf" srcId="{F14677E1-BDD6-4AE4-B848-0B7C2712B4F4}" destId="{1FEF0AB7-F0F2-4847-B37E-A8493655CC34}" srcOrd="1" destOrd="0" presId="urn:microsoft.com/office/officeart/2005/8/layout/radial1#1"/>
    <dgm:cxn modelId="{5E9F4AD1-2022-426A-996E-A81F101639D8}" type="presParOf" srcId="{84EF2468-2385-4482-BF67-74515FD8C13A}" destId="{B5DF8AF6-0B04-426F-B1EA-F2D7E91276A6}" srcOrd="0" destOrd="0" presId="urn:microsoft.com/office/officeart/2005/8/layout/radial1#1"/>
    <dgm:cxn modelId="{F779AFA8-D9DB-4877-B84B-DC135731F6BC}" type="presParOf" srcId="{84EF2468-2385-4482-BF67-74515FD8C13A}" destId="{6725668E-F7D4-466A-B104-510F8638DE0B}" srcOrd="1" destOrd="0" presId="urn:microsoft.com/office/officeart/2005/8/layout/radial1#1"/>
    <dgm:cxn modelId="{C4755E4B-2601-4881-9F9B-3BAB1CAFCC9A}" type="presParOf" srcId="{6725668E-F7D4-466A-B104-510F8638DE0B}" destId="{1FEF0AB7-F0F2-4847-B37E-A8493655CC34}" srcOrd="0" destOrd="0" presId="urn:microsoft.com/office/officeart/2005/8/layout/radial1#1"/>
    <dgm:cxn modelId="{6D89B46E-7B56-49BC-A749-FAB5BA4A8252}" type="presParOf" srcId="{84EF2468-2385-4482-BF67-74515FD8C13A}" destId="{19AC59D6-6F30-44C2-B76A-EFD059DB82B7}" srcOrd="2" destOrd="0" presId="urn:microsoft.com/office/officeart/2005/8/layout/radial1#1"/>
    <dgm:cxn modelId="{8A48BA74-FBF8-4297-9678-C7CB8C8CE365}" type="presParOf" srcId="{84EF2468-2385-4482-BF67-74515FD8C13A}" destId="{628CB9E0-8EAD-494C-8F06-038B5B63F98E}" srcOrd="3" destOrd="0" presId="urn:microsoft.com/office/officeart/2005/8/layout/radial1#1"/>
    <dgm:cxn modelId="{BFD7C0AD-DB53-4C50-B92A-1ABE39F75004}" type="presParOf" srcId="{628CB9E0-8EAD-494C-8F06-038B5B63F98E}" destId="{69272A95-6228-4FDA-A63C-4EEC22826A83}" srcOrd="0" destOrd="0" presId="urn:microsoft.com/office/officeart/2005/8/layout/radial1#1"/>
    <dgm:cxn modelId="{5E8A96EA-508D-4574-8E1B-03BB132E6F74}" type="presParOf" srcId="{84EF2468-2385-4482-BF67-74515FD8C13A}" destId="{1CE3574F-68D0-4B29-A92F-071B2A47FDC0}" srcOrd="4" destOrd="0" presId="urn:microsoft.com/office/officeart/2005/8/layout/radial1#1"/>
    <dgm:cxn modelId="{3C7821D0-5BDB-4108-87E2-DCE0D4846156}" type="presParOf" srcId="{84EF2468-2385-4482-BF67-74515FD8C13A}" destId="{8D6EB5A4-33D6-4C3E-9F08-51EA7E3E8731}" srcOrd="5" destOrd="0" presId="urn:microsoft.com/office/officeart/2005/8/layout/radial1#1"/>
    <dgm:cxn modelId="{55AF1F60-A6AD-40B0-B4EE-4A54573D9E50}" type="presParOf" srcId="{8D6EB5A4-33D6-4C3E-9F08-51EA7E3E8731}" destId="{09DC2D31-8EBF-451E-BC1F-B1C2742411EF}" srcOrd="0" destOrd="0" presId="urn:microsoft.com/office/officeart/2005/8/layout/radial1#1"/>
    <dgm:cxn modelId="{0146AD59-2B87-4E13-9C36-68E4620FC32B}" type="presParOf" srcId="{84EF2468-2385-4482-BF67-74515FD8C13A}" destId="{FB2CBFBB-4680-48F2-AB34-FC82594F75C0}" srcOrd="6" destOrd="0" presId="urn:microsoft.com/office/officeart/2005/8/layout/radial1#1"/>
    <dgm:cxn modelId="{B569B030-8D06-4D42-8DD2-2A3004CC47D2}" type="presParOf" srcId="{84EF2468-2385-4482-BF67-74515FD8C13A}" destId="{CD37EF9B-2FEC-40B9-903A-4918F9986CC5}" srcOrd="7" destOrd="0" presId="urn:microsoft.com/office/officeart/2005/8/layout/radial1#1"/>
    <dgm:cxn modelId="{D45D8F4D-4116-4253-878A-58A6EA092497}" type="presParOf" srcId="{CD37EF9B-2FEC-40B9-903A-4918F9986CC5}" destId="{E311DCB3-B518-444C-80C5-BB5DDAAB4E61}" srcOrd="0" destOrd="0" presId="urn:microsoft.com/office/officeart/2005/8/layout/radial1#1"/>
    <dgm:cxn modelId="{F9A77331-32C0-4B15-95BF-C446A3D7B5D9}" type="presParOf" srcId="{84EF2468-2385-4482-BF67-74515FD8C13A}" destId="{83C1A00C-44EF-48FA-9C0E-1035CE53B7D5}" srcOrd="8" destOrd="0" presId="urn:microsoft.com/office/officeart/2005/8/layout/radial1#1"/>
    <dgm:cxn modelId="{AE4727DC-4688-40B7-B229-8D855E19CAC8}" type="presParOf" srcId="{84EF2468-2385-4482-BF67-74515FD8C13A}" destId="{FE50EB3F-0544-4363-8FEE-716A406A5280}" srcOrd="9" destOrd="0" presId="urn:microsoft.com/office/officeart/2005/8/layout/radial1#1"/>
    <dgm:cxn modelId="{97B11667-CB05-48E8-97CA-BCDC805B1C2A}" type="presParOf" srcId="{FE50EB3F-0544-4363-8FEE-716A406A5280}" destId="{A34F6ABB-B4C6-4945-861F-980A8C76B9D4}" srcOrd="0" destOrd="0" presId="urn:microsoft.com/office/officeart/2005/8/layout/radial1#1"/>
    <dgm:cxn modelId="{FA8F3A85-51AF-461E-931F-8ACC4A1F04E4}" type="presParOf" srcId="{84EF2468-2385-4482-BF67-74515FD8C13A}" destId="{327E19B4-8488-4CF6-83DE-E5D8D70CC6F9}" srcOrd="10" destOrd="0" presId="urn:microsoft.com/office/officeart/2005/8/layout/radial1#1"/>
    <dgm:cxn modelId="{6C822F3B-8D41-471E-A06F-46515EC01241}" type="presParOf" srcId="{84EF2468-2385-4482-BF67-74515FD8C13A}" destId="{91759359-4FC7-40EB-9D2B-E7B933C15438}" srcOrd="11" destOrd="0" presId="urn:microsoft.com/office/officeart/2005/8/layout/radial1#1"/>
    <dgm:cxn modelId="{BF53BD67-A0E3-47CF-932A-8A995CBA9873}" type="presParOf" srcId="{91759359-4FC7-40EB-9D2B-E7B933C15438}" destId="{99AB4798-275C-447C-A73E-D43D701ED2D4}" srcOrd="0" destOrd="0" presId="urn:microsoft.com/office/officeart/2005/8/layout/radial1#1"/>
    <dgm:cxn modelId="{F0A1D702-3451-4884-82FA-F913AA1ED120}" type="presParOf" srcId="{84EF2468-2385-4482-BF67-74515FD8C13A}" destId="{828EA919-3C1F-445D-9C92-D615F57EC346}" srcOrd="12" destOrd="0" presId="urn:microsoft.com/office/officeart/2005/8/layout/radial1#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E47A8-C8FB-4786-BF3D-6AE6A90DD2F1}">
      <dsp:nvSpPr>
        <dsp:cNvPr id="0" name=""/>
        <dsp:cNvSpPr/>
      </dsp:nvSpPr>
      <dsp:spPr>
        <a:xfrm rot="3386527">
          <a:off x="2509671" y="4199064"/>
          <a:ext cx="1692227" cy="37089"/>
        </a:xfrm>
        <a:custGeom>
          <a:avLst/>
          <a:gdLst/>
          <a:ahLst/>
          <a:cxnLst/>
          <a:rect l="0" t="0" r="0" b="0"/>
          <a:pathLst>
            <a:path>
              <a:moveTo>
                <a:pt x="0" y="18544"/>
              </a:moveTo>
              <a:lnTo>
                <a:pt x="1692227" y="185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A8D925-6342-4731-A4FF-B0AA46F58AFF}">
      <dsp:nvSpPr>
        <dsp:cNvPr id="0" name=""/>
        <dsp:cNvSpPr/>
      </dsp:nvSpPr>
      <dsp:spPr>
        <a:xfrm rot="1747601">
          <a:off x="2990425" y="3598350"/>
          <a:ext cx="1491776" cy="37089"/>
        </a:xfrm>
        <a:custGeom>
          <a:avLst/>
          <a:gdLst/>
          <a:ahLst/>
          <a:cxnLst/>
          <a:rect l="0" t="0" r="0" b="0"/>
          <a:pathLst>
            <a:path>
              <a:moveTo>
                <a:pt x="0" y="18544"/>
              </a:moveTo>
              <a:lnTo>
                <a:pt x="1491776" y="185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A5963E-3D2E-40DD-8601-E41D31D8350B}">
      <dsp:nvSpPr>
        <dsp:cNvPr id="0" name=""/>
        <dsp:cNvSpPr/>
      </dsp:nvSpPr>
      <dsp:spPr>
        <a:xfrm>
          <a:off x="3084746" y="2909781"/>
          <a:ext cx="1452415" cy="37089"/>
        </a:xfrm>
        <a:custGeom>
          <a:avLst/>
          <a:gdLst/>
          <a:ahLst/>
          <a:cxnLst/>
          <a:rect l="0" t="0" r="0" b="0"/>
          <a:pathLst>
            <a:path>
              <a:moveTo>
                <a:pt x="0" y="18544"/>
              </a:moveTo>
              <a:lnTo>
                <a:pt x="1452415" y="185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0220A6-6CF1-4B13-8D41-67D93C52968B}">
      <dsp:nvSpPr>
        <dsp:cNvPr id="0" name=""/>
        <dsp:cNvSpPr/>
      </dsp:nvSpPr>
      <dsp:spPr>
        <a:xfrm rot="19851741">
          <a:off x="2990609" y="2221913"/>
          <a:ext cx="1487780" cy="37089"/>
        </a:xfrm>
        <a:custGeom>
          <a:avLst/>
          <a:gdLst/>
          <a:ahLst/>
          <a:cxnLst/>
          <a:rect l="0" t="0" r="0" b="0"/>
          <a:pathLst>
            <a:path>
              <a:moveTo>
                <a:pt x="0" y="18544"/>
              </a:moveTo>
              <a:lnTo>
                <a:pt x="1487780" y="185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C672C-0DB8-4C9E-ACEC-AC688AB9AC79}">
      <dsp:nvSpPr>
        <dsp:cNvPr id="0" name=""/>
        <dsp:cNvSpPr/>
      </dsp:nvSpPr>
      <dsp:spPr>
        <a:xfrm rot="18328223">
          <a:off x="2559004" y="1631328"/>
          <a:ext cx="1704925" cy="37089"/>
        </a:xfrm>
        <a:custGeom>
          <a:avLst/>
          <a:gdLst/>
          <a:ahLst/>
          <a:cxnLst/>
          <a:rect l="0" t="0" r="0" b="0"/>
          <a:pathLst>
            <a:path>
              <a:moveTo>
                <a:pt x="0" y="18544"/>
              </a:moveTo>
              <a:lnTo>
                <a:pt x="1704925" y="185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6AA0F2-6F7D-4C8D-A514-26636321FF82}">
      <dsp:nvSpPr>
        <dsp:cNvPr id="0" name=""/>
        <dsp:cNvSpPr/>
      </dsp:nvSpPr>
      <dsp:spPr>
        <a:xfrm>
          <a:off x="576070" y="1372060"/>
          <a:ext cx="3448977" cy="3168347"/>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2A211-4E06-422D-BEC3-4D0DA5AC742D}">
      <dsp:nvSpPr>
        <dsp:cNvPr id="0" name=""/>
        <dsp:cNvSpPr/>
      </dsp:nvSpPr>
      <dsp:spPr>
        <a:xfrm>
          <a:off x="3632438" y="28946"/>
          <a:ext cx="1154359" cy="1001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创新</a:t>
          </a:r>
        </a:p>
      </dsp:txBody>
      <dsp:txXfrm>
        <a:off x="3801490" y="175608"/>
        <a:ext cx="816255" cy="708150"/>
      </dsp:txXfrm>
    </dsp:sp>
    <dsp:sp modelId="{84A16DEE-9AA3-4AEF-BC26-6381B19757B2}">
      <dsp:nvSpPr>
        <dsp:cNvPr id="0" name=""/>
        <dsp:cNvSpPr/>
      </dsp:nvSpPr>
      <dsp:spPr>
        <a:xfrm>
          <a:off x="4695838" y="28946"/>
          <a:ext cx="1731538" cy="100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楷体" panose="02010609060101010101" pitchFamily="49" charset="-122"/>
              <a:ea typeface="楷体" panose="02010609060101010101" pitchFamily="49" charset="-122"/>
            </a:rPr>
            <a:t>解决发展的动力问题</a:t>
          </a:r>
        </a:p>
      </dsp:txBody>
      <dsp:txXfrm>
        <a:off x="4695838" y="28946"/>
        <a:ext cx="1731538" cy="1001474"/>
      </dsp:txXfrm>
    </dsp:sp>
    <dsp:sp modelId="{79F0C50E-B911-419C-AFA4-59D76261D25B}">
      <dsp:nvSpPr>
        <dsp:cNvPr id="0" name=""/>
        <dsp:cNvSpPr/>
      </dsp:nvSpPr>
      <dsp:spPr>
        <a:xfrm>
          <a:off x="4302067" y="1114911"/>
          <a:ext cx="1106518" cy="1001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协调</a:t>
          </a:r>
        </a:p>
      </dsp:txBody>
      <dsp:txXfrm>
        <a:off x="4464113" y="1261573"/>
        <a:ext cx="782426" cy="708150"/>
      </dsp:txXfrm>
    </dsp:sp>
    <dsp:sp modelId="{F39E1818-8014-4727-B799-8327B7BD64F5}">
      <dsp:nvSpPr>
        <dsp:cNvPr id="0" name=""/>
        <dsp:cNvSpPr/>
      </dsp:nvSpPr>
      <dsp:spPr>
        <a:xfrm>
          <a:off x="5377427" y="1114911"/>
          <a:ext cx="1659778" cy="100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楷体" panose="02010609060101010101" pitchFamily="49" charset="-122"/>
              <a:ea typeface="楷体" panose="02010609060101010101" pitchFamily="49" charset="-122"/>
            </a:rPr>
            <a:t>解决发展不平衡问题</a:t>
          </a:r>
        </a:p>
      </dsp:txBody>
      <dsp:txXfrm>
        <a:off x="5377427" y="1114911"/>
        <a:ext cx="1659778" cy="1001474"/>
      </dsp:txXfrm>
    </dsp:sp>
    <dsp:sp modelId="{4A39A081-530D-4C54-95FB-DF6CD53575FF}">
      <dsp:nvSpPr>
        <dsp:cNvPr id="0" name=""/>
        <dsp:cNvSpPr/>
      </dsp:nvSpPr>
      <dsp:spPr>
        <a:xfrm>
          <a:off x="4537161" y="2427588"/>
          <a:ext cx="1148140" cy="1001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绿色</a:t>
          </a:r>
        </a:p>
      </dsp:txBody>
      <dsp:txXfrm>
        <a:off x="4705302" y="2574250"/>
        <a:ext cx="811858" cy="708150"/>
      </dsp:txXfrm>
    </dsp:sp>
    <dsp:sp modelId="{3B3856AC-CC58-4108-A5C5-09268E3CA943}">
      <dsp:nvSpPr>
        <dsp:cNvPr id="0" name=""/>
        <dsp:cNvSpPr/>
      </dsp:nvSpPr>
      <dsp:spPr>
        <a:xfrm>
          <a:off x="5602117" y="2427588"/>
          <a:ext cx="1722210" cy="100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楷体" panose="02010609060101010101" pitchFamily="49" charset="-122"/>
              <a:ea typeface="楷体" panose="02010609060101010101" pitchFamily="49" charset="-122"/>
            </a:rPr>
            <a:t>解决人与自然和谐问题</a:t>
          </a:r>
        </a:p>
      </dsp:txBody>
      <dsp:txXfrm>
        <a:off x="5602117" y="2427588"/>
        <a:ext cx="1722210" cy="1001474"/>
      </dsp:txXfrm>
    </dsp:sp>
    <dsp:sp modelId="{386BEF6C-935D-4EEB-891A-A6024B0CC2C6}">
      <dsp:nvSpPr>
        <dsp:cNvPr id="0" name=""/>
        <dsp:cNvSpPr/>
      </dsp:nvSpPr>
      <dsp:spPr>
        <a:xfrm>
          <a:off x="4307368" y="3740266"/>
          <a:ext cx="1098036" cy="1001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开放</a:t>
          </a:r>
        </a:p>
      </dsp:txBody>
      <dsp:txXfrm>
        <a:off x="4468172" y="3886928"/>
        <a:ext cx="776428" cy="708150"/>
      </dsp:txXfrm>
    </dsp:sp>
    <dsp:sp modelId="{17A0BB6C-E42B-4C14-BC3E-E4A868A39BDE}">
      <dsp:nvSpPr>
        <dsp:cNvPr id="0" name=""/>
        <dsp:cNvSpPr/>
      </dsp:nvSpPr>
      <dsp:spPr>
        <a:xfrm>
          <a:off x="5384850" y="3740266"/>
          <a:ext cx="1647054" cy="100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楷体" panose="02010609060101010101" pitchFamily="49" charset="-122"/>
              <a:ea typeface="楷体" panose="02010609060101010101" pitchFamily="49" charset="-122"/>
            </a:rPr>
            <a:t>解决发展内外联动问题</a:t>
          </a:r>
        </a:p>
      </dsp:txBody>
      <dsp:txXfrm>
        <a:off x="5384850" y="3740266"/>
        <a:ext cx="1647054" cy="1001474"/>
      </dsp:txXfrm>
    </dsp:sp>
    <dsp:sp modelId="{3BD6716A-CE35-4269-B788-6AE9E04BB230}">
      <dsp:nvSpPr>
        <dsp:cNvPr id="0" name=""/>
        <dsp:cNvSpPr/>
      </dsp:nvSpPr>
      <dsp:spPr>
        <a:xfrm>
          <a:off x="3547172" y="4853100"/>
          <a:ext cx="1124635" cy="10014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共享</a:t>
          </a:r>
        </a:p>
      </dsp:txBody>
      <dsp:txXfrm>
        <a:off x="3711871" y="4999762"/>
        <a:ext cx="795237" cy="708150"/>
      </dsp:txXfrm>
    </dsp:sp>
    <dsp:sp modelId="{D75B8B97-6919-4C28-98B8-596968670795}">
      <dsp:nvSpPr>
        <dsp:cNvPr id="0" name=""/>
        <dsp:cNvSpPr/>
      </dsp:nvSpPr>
      <dsp:spPr>
        <a:xfrm>
          <a:off x="4618003" y="4853100"/>
          <a:ext cx="1686953" cy="1001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楷体" panose="02010609060101010101" pitchFamily="49" charset="-122"/>
              <a:ea typeface="楷体" panose="02010609060101010101" pitchFamily="49" charset="-122"/>
            </a:rPr>
            <a:t>解决社会公平正义问题</a:t>
          </a:r>
        </a:p>
      </dsp:txBody>
      <dsp:txXfrm>
        <a:off x="4618003" y="4853100"/>
        <a:ext cx="1686953" cy="1001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8AF6-0B04-426F-B1EA-F2D7E91276A6}">
      <dsp:nvSpPr>
        <dsp:cNvPr id="0" name=""/>
        <dsp:cNvSpPr/>
      </dsp:nvSpPr>
      <dsp:spPr>
        <a:xfrm>
          <a:off x="1925348" y="1610684"/>
          <a:ext cx="1237191" cy="123719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100000"/>
            </a:lnSpc>
            <a:spcBef>
              <a:spcPct val="0"/>
            </a:spcBef>
            <a:spcAft>
              <a:spcPts val="0"/>
            </a:spcAft>
            <a:buNone/>
          </a:pPr>
          <a:r>
            <a:rPr lang="zh-CN" altLang="en-US" sz="2200" b="1" kern="1200" dirty="0">
              <a:latin typeface="微软雅黑" panose="020B0503020204020204" pitchFamily="34" charset="-122"/>
              <a:ea typeface="微软雅黑" panose="020B0503020204020204" pitchFamily="34" charset="-122"/>
            </a:rPr>
            <a:t>结构性</a:t>
          </a:r>
        </a:p>
      </dsp:txBody>
      <dsp:txXfrm>
        <a:off x="2106530" y="1791866"/>
        <a:ext cx="874827" cy="874827"/>
      </dsp:txXfrm>
    </dsp:sp>
    <dsp:sp modelId="{6725668E-F7D4-466A-B104-510F8638DE0B}">
      <dsp:nvSpPr>
        <dsp:cNvPr id="0" name=""/>
        <dsp:cNvSpPr/>
      </dsp:nvSpPr>
      <dsp:spPr>
        <a:xfrm rot="16200000">
          <a:off x="2358011" y="1402866"/>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a:off x="2534647" y="1415454"/>
        <a:ext cx="18593" cy="18593"/>
      </dsp:txXfrm>
    </dsp:sp>
    <dsp:sp modelId="{19AC59D6-6F30-44C2-B76A-EFD059DB82B7}">
      <dsp:nvSpPr>
        <dsp:cNvPr id="0" name=""/>
        <dsp:cNvSpPr/>
      </dsp:nvSpPr>
      <dsp:spPr>
        <a:xfrm>
          <a:off x="1925348" y="1627"/>
          <a:ext cx="1237191" cy="123719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产业</a:t>
          </a:r>
          <a:endParaRPr lang="en-US" altLang="zh-CN" sz="1600" b="1" kern="1200" dirty="0">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a:t>
          </a:r>
        </a:p>
      </dsp:txBody>
      <dsp:txXfrm>
        <a:off x="2106530" y="182809"/>
        <a:ext cx="874827" cy="874827"/>
      </dsp:txXfrm>
    </dsp:sp>
    <dsp:sp modelId="{628CB9E0-8EAD-494C-8F06-038B5B63F98E}">
      <dsp:nvSpPr>
        <dsp:cNvPr id="0" name=""/>
        <dsp:cNvSpPr/>
      </dsp:nvSpPr>
      <dsp:spPr>
        <a:xfrm rot="19800000">
          <a:off x="3054753" y="1805131"/>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a:off x="3231389" y="1817719"/>
        <a:ext cx="18593" cy="18593"/>
      </dsp:txXfrm>
    </dsp:sp>
    <dsp:sp modelId="{1CE3574F-68D0-4B29-A92F-071B2A47FDC0}">
      <dsp:nvSpPr>
        <dsp:cNvPr id="0" name=""/>
        <dsp:cNvSpPr/>
      </dsp:nvSpPr>
      <dsp:spPr>
        <a:xfrm>
          <a:off x="3318832" y="806155"/>
          <a:ext cx="1237191" cy="1237191"/>
        </a:xfrm>
        <a:prstGeom prst="ellipse">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区域</a:t>
          </a:r>
          <a:endParaRPr lang="en-US" altLang="zh-CN" sz="1600" b="1" kern="1200" dirty="0">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a:t>
          </a:r>
        </a:p>
      </dsp:txBody>
      <dsp:txXfrm>
        <a:off x="3500014" y="987337"/>
        <a:ext cx="874827" cy="874827"/>
      </dsp:txXfrm>
    </dsp:sp>
    <dsp:sp modelId="{8D6EB5A4-33D6-4C3E-9F08-51EA7E3E8731}">
      <dsp:nvSpPr>
        <dsp:cNvPr id="0" name=""/>
        <dsp:cNvSpPr/>
      </dsp:nvSpPr>
      <dsp:spPr>
        <a:xfrm rot="1800000">
          <a:off x="3054753" y="2609659"/>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a:off x="3231389" y="2622247"/>
        <a:ext cx="18593" cy="18593"/>
      </dsp:txXfrm>
    </dsp:sp>
    <dsp:sp modelId="{FB2CBFBB-4680-48F2-AB34-FC82594F75C0}">
      <dsp:nvSpPr>
        <dsp:cNvPr id="0" name=""/>
        <dsp:cNvSpPr/>
      </dsp:nvSpPr>
      <dsp:spPr>
        <a:xfrm>
          <a:off x="3318832" y="2415212"/>
          <a:ext cx="1237191" cy="1237191"/>
        </a:xfrm>
        <a:prstGeom prst="ellipse">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投入</a:t>
          </a:r>
          <a:endParaRPr lang="en-US" altLang="zh-CN" sz="1600" b="1" kern="1200" dirty="0">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a:t>
          </a:r>
        </a:p>
      </dsp:txBody>
      <dsp:txXfrm>
        <a:off x="3500014" y="2596394"/>
        <a:ext cx="874827" cy="874827"/>
      </dsp:txXfrm>
    </dsp:sp>
    <dsp:sp modelId="{CD37EF9B-2FEC-40B9-903A-4918F9986CC5}">
      <dsp:nvSpPr>
        <dsp:cNvPr id="0" name=""/>
        <dsp:cNvSpPr/>
      </dsp:nvSpPr>
      <dsp:spPr>
        <a:xfrm rot="5400000">
          <a:off x="2358011" y="3011923"/>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a:off x="2534647" y="3024511"/>
        <a:ext cx="18593" cy="18593"/>
      </dsp:txXfrm>
    </dsp:sp>
    <dsp:sp modelId="{83C1A00C-44EF-48FA-9C0E-1035CE53B7D5}">
      <dsp:nvSpPr>
        <dsp:cNvPr id="0" name=""/>
        <dsp:cNvSpPr/>
      </dsp:nvSpPr>
      <dsp:spPr>
        <a:xfrm>
          <a:off x="1925348" y="3219741"/>
          <a:ext cx="1237191" cy="1237191"/>
        </a:xfrm>
        <a:prstGeom prst="ellipse">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排放</a:t>
          </a:r>
          <a:endParaRPr lang="en-US" altLang="zh-CN" sz="1600" b="1" kern="1200" dirty="0">
            <a:solidFill>
              <a:schemeClr val="tx1"/>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结构</a:t>
          </a:r>
        </a:p>
      </dsp:txBody>
      <dsp:txXfrm>
        <a:off x="2106530" y="3400923"/>
        <a:ext cx="874827" cy="874827"/>
      </dsp:txXfrm>
    </dsp:sp>
    <dsp:sp modelId="{FE50EB3F-0544-4363-8FEE-716A406A5280}">
      <dsp:nvSpPr>
        <dsp:cNvPr id="0" name=""/>
        <dsp:cNvSpPr/>
      </dsp:nvSpPr>
      <dsp:spPr>
        <a:xfrm rot="9000000">
          <a:off x="1661269" y="2609659"/>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rot="10800000">
        <a:off x="1837905" y="2622247"/>
        <a:ext cx="18593" cy="18593"/>
      </dsp:txXfrm>
    </dsp:sp>
    <dsp:sp modelId="{327E19B4-8488-4CF6-83DE-E5D8D70CC6F9}">
      <dsp:nvSpPr>
        <dsp:cNvPr id="0" name=""/>
        <dsp:cNvSpPr/>
      </dsp:nvSpPr>
      <dsp:spPr>
        <a:xfrm>
          <a:off x="531864" y="2415212"/>
          <a:ext cx="1237191" cy="1237191"/>
        </a:xfrm>
        <a:prstGeom prst="ellipse">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solidFill>
                <a:srgbClr val="7030A0"/>
              </a:solidFill>
              <a:latin typeface="微软雅黑" panose="020B0503020204020204" pitchFamily="34" charset="-122"/>
              <a:ea typeface="微软雅黑" panose="020B0503020204020204" pitchFamily="34" charset="-122"/>
            </a:rPr>
            <a:t>动力</a:t>
          </a:r>
          <a:endParaRPr lang="en-US" altLang="zh-CN" sz="1600" b="1" kern="1200" dirty="0">
            <a:solidFill>
              <a:srgbClr val="7030A0"/>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solidFill>
                <a:srgbClr val="7030A0"/>
              </a:solidFill>
              <a:latin typeface="微软雅黑" panose="020B0503020204020204" pitchFamily="34" charset="-122"/>
              <a:ea typeface="微软雅黑" panose="020B0503020204020204" pitchFamily="34" charset="-122"/>
            </a:rPr>
            <a:t>结构</a:t>
          </a:r>
        </a:p>
      </dsp:txBody>
      <dsp:txXfrm>
        <a:off x="713046" y="2596394"/>
        <a:ext cx="874827" cy="874827"/>
      </dsp:txXfrm>
    </dsp:sp>
    <dsp:sp modelId="{91759359-4FC7-40EB-9D2B-E7B933C15438}">
      <dsp:nvSpPr>
        <dsp:cNvPr id="0" name=""/>
        <dsp:cNvSpPr/>
      </dsp:nvSpPr>
      <dsp:spPr>
        <a:xfrm rot="12600000">
          <a:off x="1661269" y="1805131"/>
          <a:ext cx="371865" cy="43769"/>
        </a:xfrm>
        <a:custGeom>
          <a:avLst/>
          <a:gdLst/>
          <a:ahLst/>
          <a:cxnLst/>
          <a:rect l="0" t="0" r="0" b="0"/>
          <a:pathLst>
            <a:path>
              <a:moveTo>
                <a:pt x="0" y="21884"/>
              </a:moveTo>
              <a:lnTo>
                <a:pt x="371865" y="21884"/>
              </a:lnTo>
            </a:path>
          </a:pathLst>
        </a:custGeom>
        <a:noFill/>
        <a:ln w="38100" cap="flat" cmpd="sng" algn="ctr">
          <a:solidFill>
            <a:srgbClr val="E60010"/>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ts val="0"/>
            </a:spcAft>
            <a:buNone/>
          </a:pPr>
          <a:endParaRPr lang="zh-CN" altLang="en-US" sz="500" b="1" kern="1200">
            <a:latin typeface="微软雅黑" panose="020B0503020204020204" pitchFamily="34" charset="-122"/>
            <a:ea typeface="微软雅黑" panose="020B0503020204020204" pitchFamily="34" charset="-122"/>
          </a:endParaRPr>
        </a:p>
      </dsp:txBody>
      <dsp:txXfrm rot="10800000">
        <a:off x="1837905" y="1817719"/>
        <a:ext cx="18593" cy="18593"/>
      </dsp:txXfrm>
    </dsp:sp>
    <dsp:sp modelId="{828EA919-3C1F-445D-9C92-D615F57EC346}">
      <dsp:nvSpPr>
        <dsp:cNvPr id="0" name=""/>
        <dsp:cNvSpPr/>
      </dsp:nvSpPr>
      <dsp:spPr>
        <a:xfrm>
          <a:off x="531864" y="806155"/>
          <a:ext cx="1237191" cy="1237191"/>
        </a:xfrm>
        <a:prstGeom prst="ellips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0"/>
            </a:spcAft>
            <a:buNone/>
          </a:pPr>
          <a:r>
            <a:rPr lang="zh-CN" altLang="en-US" sz="1600" b="1" kern="1200" dirty="0">
              <a:solidFill>
                <a:srgbClr val="0000FF"/>
              </a:solidFill>
              <a:latin typeface="微软雅黑" panose="020B0503020204020204" pitchFamily="34" charset="-122"/>
              <a:ea typeface="微软雅黑" panose="020B0503020204020204" pitchFamily="34" charset="-122"/>
            </a:rPr>
            <a:t>分配</a:t>
          </a:r>
          <a:endParaRPr lang="en-US" altLang="zh-CN" sz="1600" b="1" kern="1200" dirty="0">
            <a:solidFill>
              <a:srgbClr val="0000FF"/>
            </a:solidFill>
            <a:latin typeface="微软雅黑" panose="020B0503020204020204" pitchFamily="34" charset="-122"/>
            <a:ea typeface="微软雅黑" panose="020B0503020204020204" pitchFamily="34" charset="-122"/>
          </a:endParaRPr>
        </a:p>
        <a:p>
          <a:pPr marL="0" lvl="0" indent="0" algn="ctr" defTabSz="711200">
            <a:lnSpc>
              <a:spcPct val="100000"/>
            </a:lnSpc>
            <a:spcBef>
              <a:spcPct val="0"/>
            </a:spcBef>
            <a:spcAft>
              <a:spcPts val="0"/>
            </a:spcAft>
            <a:buNone/>
          </a:pPr>
          <a:r>
            <a:rPr lang="zh-CN" altLang="en-US" sz="1600" b="1" kern="1200" dirty="0">
              <a:solidFill>
                <a:srgbClr val="0000FF"/>
              </a:solidFill>
              <a:latin typeface="微软雅黑" panose="020B0503020204020204" pitchFamily="34" charset="-122"/>
              <a:ea typeface="微软雅黑" panose="020B0503020204020204" pitchFamily="34" charset="-122"/>
            </a:rPr>
            <a:t>结构</a:t>
          </a:r>
        </a:p>
      </dsp:txBody>
      <dsp:txXfrm>
        <a:off x="713046" y="987337"/>
        <a:ext cx="874827" cy="874827"/>
      </dsp:txXfrm>
    </dsp:sp>
  </dsp:spTree>
</dsp:drawing>
</file>

<file path=ppt/diagrams/layout1.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E89F0F47-AAAF-417F-B54E-8229B47171B3}" type="datetimeFigureOut">
              <a:rPr lang="zh-CN" altLang="en-US"/>
              <a:pPr>
                <a:defRPr/>
              </a:pPr>
              <a:t>2020/6/1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C7CC9AFD-0D27-4E53-AB5A-A2D4EBB1DC08}" type="slidenum">
              <a:rPr lang="zh-CN" altLang="en-US"/>
              <a:pPr>
                <a:defRPr/>
              </a:pPr>
              <a:t>‹#›</a:t>
            </a:fld>
            <a:endParaRPr lang="zh-CN" altLang="en-US"/>
          </a:p>
        </p:txBody>
      </p:sp>
    </p:spTree>
    <p:extLst>
      <p:ext uri="{BB962C8B-B14F-4D97-AF65-F5344CB8AC3E}">
        <p14:creationId xmlns="" xmlns:p14="http://schemas.microsoft.com/office/powerpoint/2010/main" val="11794717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等线"/>
      </a:defRPr>
    </a:lvl1pPr>
    <a:lvl2pPr marL="457200" algn="l" rtl="0" fontAlgn="base">
      <a:spcBef>
        <a:spcPct val="30000"/>
      </a:spcBef>
      <a:spcAft>
        <a:spcPct val="0"/>
      </a:spcAft>
      <a:defRPr sz="1200" kern="1200">
        <a:solidFill>
          <a:schemeClr val="tx1"/>
        </a:solidFill>
        <a:latin typeface="+mn-lt"/>
        <a:ea typeface="+mn-ea"/>
        <a:cs typeface="等线"/>
      </a:defRPr>
    </a:lvl2pPr>
    <a:lvl3pPr marL="914400" algn="l" rtl="0" fontAlgn="base">
      <a:spcBef>
        <a:spcPct val="30000"/>
      </a:spcBef>
      <a:spcAft>
        <a:spcPct val="0"/>
      </a:spcAft>
      <a:defRPr sz="1200" kern="1200">
        <a:solidFill>
          <a:schemeClr val="tx1"/>
        </a:solidFill>
        <a:latin typeface="+mn-lt"/>
        <a:ea typeface="+mn-ea"/>
        <a:cs typeface="等线"/>
      </a:defRPr>
    </a:lvl3pPr>
    <a:lvl4pPr marL="1371600" algn="l" rtl="0" fontAlgn="base">
      <a:spcBef>
        <a:spcPct val="30000"/>
      </a:spcBef>
      <a:spcAft>
        <a:spcPct val="0"/>
      </a:spcAft>
      <a:defRPr sz="1200" kern="1200">
        <a:solidFill>
          <a:schemeClr val="tx1"/>
        </a:solidFill>
        <a:latin typeface="+mn-lt"/>
        <a:ea typeface="+mn-ea"/>
        <a:cs typeface="等线"/>
      </a:defRPr>
    </a:lvl4pPr>
    <a:lvl5pPr marL="1828800" algn="l" rtl="0" fontAlgn="base">
      <a:spcBef>
        <a:spcPct val="30000"/>
      </a:spcBef>
      <a:spcAft>
        <a:spcPct val="0"/>
      </a:spcAft>
      <a:defRPr sz="1200" kern="1200">
        <a:solidFill>
          <a:schemeClr val="tx1"/>
        </a:solidFill>
        <a:latin typeface="+mn-lt"/>
        <a:ea typeface="+mn-ea"/>
        <a:cs typeface="等线"/>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 xmlns:a16="http://schemas.microsoft.com/office/drawing/2014/main" id="{E02A7CF5-7F2A-4432-A6EF-1CA0AB111D8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EECC762-A7C5-417B-9808-9FBE9BE478CA}" type="slidenum">
              <a:rPr altLang="zh-CN" noProof="1"/>
              <a:pPr/>
              <a:t>2</a:t>
            </a:fld>
            <a:endParaRPr lang="zh-CN" altLang="zh-CN" noProof="1"/>
          </a:p>
        </p:txBody>
      </p:sp>
      <p:sp>
        <p:nvSpPr>
          <p:cNvPr id="14338" name="Rectangle 2">
            <a:extLst>
              <a:ext uri="{FF2B5EF4-FFF2-40B4-BE49-F238E27FC236}">
                <a16:creationId xmlns="" xmlns:a16="http://schemas.microsoft.com/office/drawing/2014/main" id="{0A281234-B865-4460-B9FD-2EB5C2029BDE}"/>
              </a:ext>
            </a:extLst>
          </p:cNvPr>
          <p:cNvSpPr>
            <a:spLocks noGrp="1" noRot="1" noChangeAspect="1" noChangeArrowheads="1" noTextEdit="1"/>
          </p:cNvSpPr>
          <p:nvPr>
            <p:ph type="sldImg" idx="4294967295"/>
          </p:nvPr>
        </p:nvSpPr>
        <p:spPr>
          <a:ln/>
        </p:spPr>
      </p:sp>
      <p:sp>
        <p:nvSpPr>
          <p:cNvPr id="14339" name="Rectangle 3">
            <a:extLst>
              <a:ext uri="{FF2B5EF4-FFF2-40B4-BE49-F238E27FC236}">
                <a16:creationId xmlns="" xmlns:a16="http://schemas.microsoft.com/office/drawing/2014/main" id="{29445C63-D24E-4DB6-930E-293192C544B4}"/>
              </a:ext>
            </a:extLst>
          </p:cNvPr>
          <p:cNvSpPr>
            <a:spLocks noGrp="1" noChangeArrowheads="1"/>
          </p:cNvSpPr>
          <p:nvPr>
            <p:ph type="body" idx="4294967295"/>
          </p:nvPr>
        </p:nvSpPr>
        <p:spPr/>
        <p:txBody>
          <a:bodyPr>
            <a:prstTxWarp prst="textNoShape">
              <a:avLst/>
            </a:prstTxWarp>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6D8747-4E45-419D-805D-013360B34196}" type="slidenum">
              <a:rPr lang="zh-CN" altLang="en-US" smtClean="0"/>
              <a:pPr/>
              <a:t>17</a:t>
            </a:fld>
            <a:endParaRPr lang="zh-CN" altLang="en-US"/>
          </a:p>
        </p:txBody>
      </p:sp>
    </p:spTree>
    <p:extLst>
      <p:ext uri="{BB962C8B-B14F-4D97-AF65-F5344CB8AC3E}">
        <p14:creationId xmlns="" xmlns:p14="http://schemas.microsoft.com/office/powerpoint/2010/main" val="1379312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270337">
            <a:extLst>
              <a:ext uri="{FF2B5EF4-FFF2-40B4-BE49-F238E27FC236}">
                <a16:creationId xmlns="" xmlns:a16="http://schemas.microsoft.com/office/drawing/2014/main" id="{B36F820A-EF10-441C-AC71-4A20C83A6C7C}"/>
              </a:ext>
            </a:extLst>
          </p:cNvPr>
          <p:cNvSpPr>
            <a:spLocks noGrp="1" noRot="1" noChangeAspect="1" noChangeArrowheads="1" noTextEdit="1"/>
          </p:cNvSpPr>
          <p:nvPr>
            <p:ph type="sldImg" idx="4294967295"/>
          </p:nvPr>
        </p:nvSpPr>
        <p:spPr>
          <a:ln/>
        </p:spPr>
      </p:sp>
      <p:sp>
        <p:nvSpPr>
          <p:cNvPr id="35842" name="文本占位符 270338">
            <a:extLst>
              <a:ext uri="{FF2B5EF4-FFF2-40B4-BE49-F238E27FC236}">
                <a16:creationId xmlns="" xmlns:a16="http://schemas.microsoft.com/office/drawing/2014/main" id="{7FB615F6-3CEF-43FD-9D0C-579A48DC8E22}"/>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35843" name="灯片编号占位符 1">
            <a:extLst>
              <a:ext uri="{FF2B5EF4-FFF2-40B4-BE49-F238E27FC236}">
                <a16:creationId xmlns="" xmlns:a16="http://schemas.microsoft.com/office/drawing/2014/main" id="{8EA047F0-810B-4C02-8B21-26582833A7B6}"/>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F50DF16F-A4A8-430D-8307-CC972F02916C}" type="slidenum">
              <a:rPr altLang="en-US" noProof="1"/>
              <a:pPr/>
              <a:t>21</a:t>
            </a:fld>
            <a:endParaRPr lang="zh-CN" altLang="en-US" noProof="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270337">
            <a:extLst>
              <a:ext uri="{FF2B5EF4-FFF2-40B4-BE49-F238E27FC236}">
                <a16:creationId xmlns="" xmlns:a16="http://schemas.microsoft.com/office/drawing/2014/main" id="{4E8DF919-4DE2-4D8B-9F0B-0BD869C4386E}"/>
              </a:ext>
            </a:extLst>
          </p:cNvPr>
          <p:cNvSpPr>
            <a:spLocks noGrp="1" noRot="1" noChangeAspect="1" noChangeArrowheads="1" noTextEdit="1"/>
          </p:cNvSpPr>
          <p:nvPr>
            <p:ph type="sldImg" idx="4294967295"/>
          </p:nvPr>
        </p:nvSpPr>
        <p:spPr>
          <a:ln/>
        </p:spPr>
      </p:sp>
      <p:sp>
        <p:nvSpPr>
          <p:cNvPr id="37890" name="文本占位符 270338">
            <a:extLst>
              <a:ext uri="{FF2B5EF4-FFF2-40B4-BE49-F238E27FC236}">
                <a16:creationId xmlns="" xmlns:a16="http://schemas.microsoft.com/office/drawing/2014/main" id="{6C42C154-E327-40E2-B9A3-E777699B697D}"/>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37891" name="灯片编号占位符 1">
            <a:extLst>
              <a:ext uri="{FF2B5EF4-FFF2-40B4-BE49-F238E27FC236}">
                <a16:creationId xmlns="" xmlns:a16="http://schemas.microsoft.com/office/drawing/2014/main" id="{120C8980-88B7-4192-849C-F38EBE8C84BD}"/>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65A1BDF3-93CA-4934-A47A-13354A9E1101}" type="slidenum">
              <a:rPr lang="en-US" altLang="en-US"/>
              <a:pPr/>
              <a:t>23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685057">
            <a:extLst>
              <a:ext uri="{FF2B5EF4-FFF2-40B4-BE49-F238E27FC236}">
                <a16:creationId xmlns="" xmlns:a16="http://schemas.microsoft.com/office/drawing/2014/main" id="{E2AFE1CA-6EFB-492C-BE21-EEA5607562B7}"/>
              </a:ext>
            </a:extLst>
          </p:cNvPr>
          <p:cNvSpPr>
            <a:spLocks noGrp="1" noRot="1" noChangeAspect="1" noChangeArrowheads="1" noTextEdit="1"/>
          </p:cNvSpPr>
          <p:nvPr>
            <p:ph type="sldImg" idx="4294967295"/>
          </p:nvPr>
        </p:nvSpPr>
        <p:spPr>
          <a:ln/>
        </p:spPr>
      </p:sp>
      <p:sp>
        <p:nvSpPr>
          <p:cNvPr id="44034" name="文本占位符 685058">
            <a:extLst>
              <a:ext uri="{FF2B5EF4-FFF2-40B4-BE49-F238E27FC236}">
                <a16:creationId xmlns="" xmlns:a16="http://schemas.microsoft.com/office/drawing/2014/main" id="{D7968B12-58F4-4490-9924-8FF0AC100758}"/>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44035" name="灯片编号占位符 1">
            <a:extLst>
              <a:ext uri="{FF2B5EF4-FFF2-40B4-BE49-F238E27FC236}">
                <a16:creationId xmlns="" xmlns:a16="http://schemas.microsoft.com/office/drawing/2014/main" id="{2D630CFF-9312-445B-A4AD-55F8433F28D7}"/>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E4A2E809-0AE1-4102-BB05-0BA709212904}" type="slidenum">
              <a:rPr lang="en-US" altLang="en-US"/>
              <a:pPr/>
              <a:t>28</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270337">
            <a:extLst>
              <a:ext uri="{FF2B5EF4-FFF2-40B4-BE49-F238E27FC236}">
                <a16:creationId xmlns="" xmlns:a16="http://schemas.microsoft.com/office/drawing/2014/main" id="{6C7B838F-7145-402D-BFDC-AE27A3788936}"/>
              </a:ext>
            </a:extLst>
          </p:cNvPr>
          <p:cNvSpPr>
            <a:spLocks noGrp="1" noRot="1" noChangeAspect="1" noChangeArrowheads="1" noTextEdit="1"/>
          </p:cNvSpPr>
          <p:nvPr>
            <p:ph type="sldImg" idx="4294967295"/>
          </p:nvPr>
        </p:nvSpPr>
        <p:spPr>
          <a:ln/>
        </p:spPr>
      </p:sp>
      <p:sp>
        <p:nvSpPr>
          <p:cNvPr id="48130" name="文本占位符 270338">
            <a:extLst>
              <a:ext uri="{FF2B5EF4-FFF2-40B4-BE49-F238E27FC236}">
                <a16:creationId xmlns="" xmlns:a16="http://schemas.microsoft.com/office/drawing/2014/main" id="{08CD817E-14F2-4A74-AB8A-86D010D2E4D5}"/>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48131" name="灯片编号占位符 1">
            <a:extLst>
              <a:ext uri="{FF2B5EF4-FFF2-40B4-BE49-F238E27FC236}">
                <a16:creationId xmlns="" xmlns:a16="http://schemas.microsoft.com/office/drawing/2014/main" id="{08BADC66-B373-48FA-8259-044BEF273456}"/>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DCBE4CE-D0E9-4197-A0DF-7A8431F6F4E0}" type="slidenum">
              <a:rPr lang="en-US" altLang="en-US"/>
              <a:pPr/>
              <a:t>32</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270337">
            <a:extLst>
              <a:ext uri="{FF2B5EF4-FFF2-40B4-BE49-F238E27FC236}">
                <a16:creationId xmlns="" xmlns:a16="http://schemas.microsoft.com/office/drawing/2014/main" id="{D2C1A2CF-A5FC-4D13-AEF3-18613A4D21FF}"/>
              </a:ext>
            </a:extLst>
          </p:cNvPr>
          <p:cNvSpPr>
            <a:spLocks noGrp="1" noRot="1" noChangeAspect="1" noChangeArrowheads="1" noTextEdit="1"/>
          </p:cNvSpPr>
          <p:nvPr>
            <p:ph type="sldImg" idx="4294967295"/>
          </p:nvPr>
        </p:nvSpPr>
        <p:spPr>
          <a:ln/>
        </p:spPr>
      </p:sp>
      <p:sp>
        <p:nvSpPr>
          <p:cNvPr id="53250" name="文本占位符 270338">
            <a:extLst>
              <a:ext uri="{FF2B5EF4-FFF2-40B4-BE49-F238E27FC236}">
                <a16:creationId xmlns="" xmlns:a16="http://schemas.microsoft.com/office/drawing/2014/main" id="{061D4E72-9A29-4616-A060-7E862AD4361B}"/>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53251" name="灯片编号占位符 1">
            <a:extLst>
              <a:ext uri="{FF2B5EF4-FFF2-40B4-BE49-F238E27FC236}">
                <a16:creationId xmlns="" xmlns:a16="http://schemas.microsoft.com/office/drawing/2014/main" id="{6DB2E906-8877-4868-BE9B-F56975B32C5A}"/>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0B6D1DD-3BA7-43DC-B1CF-968D278FE2B0}" type="slidenum">
              <a:rPr altLang="en-US" noProof="1"/>
              <a:pPr/>
              <a:t>33</a:t>
            </a:fld>
            <a:endParaRPr lang="zh-CN" altLang="en-US" noProof="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270337">
            <a:extLst>
              <a:ext uri="{FF2B5EF4-FFF2-40B4-BE49-F238E27FC236}">
                <a16:creationId xmlns="" xmlns:a16="http://schemas.microsoft.com/office/drawing/2014/main" id="{FF534290-9993-4900-BBEC-AAB47DE74884}"/>
              </a:ext>
            </a:extLst>
          </p:cNvPr>
          <p:cNvSpPr>
            <a:spLocks noGrp="1" noRot="1" noChangeAspect="1" noChangeArrowheads="1" noTextEdit="1"/>
          </p:cNvSpPr>
          <p:nvPr>
            <p:ph type="sldImg" idx="4294967295"/>
          </p:nvPr>
        </p:nvSpPr>
        <p:spPr>
          <a:ln/>
        </p:spPr>
      </p:sp>
      <p:sp>
        <p:nvSpPr>
          <p:cNvPr id="55298" name="文本占位符 270338">
            <a:extLst>
              <a:ext uri="{FF2B5EF4-FFF2-40B4-BE49-F238E27FC236}">
                <a16:creationId xmlns="" xmlns:a16="http://schemas.microsoft.com/office/drawing/2014/main" id="{305BD003-94F2-4EEE-A16F-E8111477A28C}"/>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55299" name="灯片编号占位符 1">
            <a:extLst>
              <a:ext uri="{FF2B5EF4-FFF2-40B4-BE49-F238E27FC236}">
                <a16:creationId xmlns="" xmlns:a16="http://schemas.microsoft.com/office/drawing/2014/main" id="{DD4FC230-D339-4465-ACCA-84ADD682CB0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DD22D443-0151-4F26-996B-1857EE5E501B}" type="slidenum">
              <a:rPr altLang="en-US" noProof="1"/>
              <a:pPr/>
              <a:t>34</a:t>
            </a:fld>
            <a:endParaRPr lang="zh-CN" altLang="en-US" noProof="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270337">
            <a:extLst>
              <a:ext uri="{FF2B5EF4-FFF2-40B4-BE49-F238E27FC236}">
                <a16:creationId xmlns="" xmlns:a16="http://schemas.microsoft.com/office/drawing/2014/main" id="{8FA921B7-A1C2-4345-9617-5BD7E2796D50}"/>
              </a:ext>
            </a:extLst>
          </p:cNvPr>
          <p:cNvSpPr>
            <a:spLocks noGrp="1" noRot="1" noChangeAspect="1" noChangeArrowheads="1" noTextEdit="1"/>
          </p:cNvSpPr>
          <p:nvPr>
            <p:ph type="sldImg" idx="4294967295"/>
          </p:nvPr>
        </p:nvSpPr>
        <p:spPr>
          <a:ln/>
        </p:spPr>
      </p:sp>
      <p:sp>
        <p:nvSpPr>
          <p:cNvPr id="57346" name="文本占位符 270338">
            <a:extLst>
              <a:ext uri="{FF2B5EF4-FFF2-40B4-BE49-F238E27FC236}">
                <a16:creationId xmlns="" xmlns:a16="http://schemas.microsoft.com/office/drawing/2014/main" id="{82C01668-FAC8-4165-903B-4CBA9173BC4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57347" name="灯片编号占位符 1">
            <a:extLst>
              <a:ext uri="{FF2B5EF4-FFF2-40B4-BE49-F238E27FC236}">
                <a16:creationId xmlns="" xmlns:a16="http://schemas.microsoft.com/office/drawing/2014/main" id="{BE744441-53B9-4B2C-8FBB-FB1B5361B6F8}"/>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613C9ED-AC56-4AB8-938A-4605A9169596}" type="slidenum">
              <a:rPr altLang="en-US" noProof="1"/>
              <a:pPr/>
              <a:t>35</a:t>
            </a:fld>
            <a:endParaRPr lang="zh-CN" altLang="en-US" noProof="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270337">
            <a:extLst>
              <a:ext uri="{FF2B5EF4-FFF2-40B4-BE49-F238E27FC236}">
                <a16:creationId xmlns="" xmlns:a16="http://schemas.microsoft.com/office/drawing/2014/main" id="{629DF781-11DD-4F92-B508-982D5CA49991}"/>
              </a:ext>
            </a:extLst>
          </p:cNvPr>
          <p:cNvSpPr>
            <a:spLocks noGrp="1" noRot="1" noChangeAspect="1" noChangeArrowheads="1" noTextEdit="1"/>
          </p:cNvSpPr>
          <p:nvPr>
            <p:ph type="sldImg" idx="4294967295"/>
          </p:nvPr>
        </p:nvSpPr>
        <p:spPr>
          <a:ln/>
        </p:spPr>
      </p:sp>
      <p:sp>
        <p:nvSpPr>
          <p:cNvPr id="59394" name="文本占位符 270338">
            <a:extLst>
              <a:ext uri="{FF2B5EF4-FFF2-40B4-BE49-F238E27FC236}">
                <a16:creationId xmlns="" xmlns:a16="http://schemas.microsoft.com/office/drawing/2014/main" id="{AA342F3B-E446-4C1E-8BE9-AFBDA06AD62A}"/>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59395" name="灯片编号占位符 1">
            <a:extLst>
              <a:ext uri="{FF2B5EF4-FFF2-40B4-BE49-F238E27FC236}">
                <a16:creationId xmlns="" xmlns:a16="http://schemas.microsoft.com/office/drawing/2014/main" id="{D06805A0-4B4E-49C1-BCE0-1713BD1C0DBF}"/>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A002CDE-6A83-460A-AB75-771843DD23EE}" type="slidenum">
              <a:rPr altLang="en-US" noProof="1"/>
              <a:pPr/>
              <a:t>36</a:t>
            </a:fld>
            <a:endParaRPr lang="zh-CN" altLang="en-US" noProof="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270337">
            <a:extLst>
              <a:ext uri="{FF2B5EF4-FFF2-40B4-BE49-F238E27FC236}">
                <a16:creationId xmlns="" xmlns:a16="http://schemas.microsoft.com/office/drawing/2014/main" id="{935642A4-E5AE-4A08-9BD4-0EFFAE256E57}"/>
              </a:ext>
            </a:extLst>
          </p:cNvPr>
          <p:cNvSpPr>
            <a:spLocks noGrp="1" noRot="1" noChangeAspect="1" noChangeArrowheads="1" noTextEdit="1"/>
          </p:cNvSpPr>
          <p:nvPr>
            <p:ph type="sldImg" idx="4294967295"/>
          </p:nvPr>
        </p:nvSpPr>
        <p:spPr>
          <a:ln/>
        </p:spPr>
      </p:sp>
      <p:sp>
        <p:nvSpPr>
          <p:cNvPr id="61442" name="文本占位符 270338">
            <a:extLst>
              <a:ext uri="{FF2B5EF4-FFF2-40B4-BE49-F238E27FC236}">
                <a16:creationId xmlns="" xmlns:a16="http://schemas.microsoft.com/office/drawing/2014/main" id="{B330630F-69EB-471E-B3DC-DE0B677152BD}"/>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61443" name="灯片编号占位符 1">
            <a:extLst>
              <a:ext uri="{FF2B5EF4-FFF2-40B4-BE49-F238E27FC236}">
                <a16:creationId xmlns="" xmlns:a16="http://schemas.microsoft.com/office/drawing/2014/main" id="{B54ED4C9-D621-4338-B51A-B89A11234E9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429134F-CA5E-4961-BBC0-48A4F453583C}" type="slidenum">
              <a:rPr altLang="en-US" noProof="1"/>
              <a:pPr/>
              <a:t>38</a:t>
            </a:fld>
            <a:endParaRPr lang="zh-CN" altLang="en-US" noProof="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247809">
            <a:extLst>
              <a:ext uri="{FF2B5EF4-FFF2-40B4-BE49-F238E27FC236}">
                <a16:creationId xmlns="" xmlns:a16="http://schemas.microsoft.com/office/drawing/2014/main" id="{5E98EC6C-686E-48BC-A322-FCA5986410DE}"/>
              </a:ext>
            </a:extLst>
          </p:cNvPr>
          <p:cNvSpPr>
            <a:spLocks noGrp="1" noRot="1" noChangeAspect="1" noChangeArrowheads="1" noTextEdit="1"/>
          </p:cNvSpPr>
          <p:nvPr>
            <p:ph type="sldImg" idx="4294967295"/>
          </p:nvPr>
        </p:nvSpPr>
        <p:spPr>
          <a:ln/>
        </p:spPr>
      </p:sp>
      <p:sp>
        <p:nvSpPr>
          <p:cNvPr id="16386" name="文本占位符 247810">
            <a:extLst>
              <a:ext uri="{FF2B5EF4-FFF2-40B4-BE49-F238E27FC236}">
                <a16:creationId xmlns="" xmlns:a16="http://schemas.microsoft.com/office/drawing/2014/main" id="{42D5E29B-9713-4EA5-B463-D36E5B0E141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6387" name="灯片编号占位符 1">
            <a:extLst>
              <a:ext uri="{FF2B5EF4-FFF2-40B4-BE49-F238E27FC236}">
                <a16:creationId xmlns="" xmlns:a16="http://schemas.microsoft.com/office/drawing/2014/main" id="{76A7A577-62A9-4CBC-99E1-BFD2B2EB3B8A}"/>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A7827824-4CE2-4458-BBC1-4097F971F86A}" type="slidenum">
              <a:rPr altLang="en-US" noProof="1"/>
              <a:pPr/>
              <a:t>6</a:t>
            </a:fld>
            <a:endParaRPr lang="zh-CN" altLang="en-US" noProof="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270337">
            <a:extLst>
              <a:ext uri="{FF2B5EF4-FFF2-40B4-BE49-F238E27FC236}">
                <a16:creationId xmlns="" xmlns:a16="http://schemas.microsoft.com/office/drawing/2014/main" id="{D539F7BE-92AA-4A33-9EC8-591590735FEF}"/>
              </a:ext>
            </a:extLst>
          </p:cNvPr>
          <p:cNvSpPr>
            <a:spLocks noGrp="1" noRot="1" noChangeAspect="1" noChangeArrowheads="1" noTextEdit="1"/>
          </p:cNvSpPr>
          <p:nvPr>
            <p:ph type="sldImg" idx="4294967295"/>
          </p:nvPr>
        </p:nvSpPr>
        <p:spPr>
          <a:ln/>
        </p:spPr>
      </p:sp>
      <p:sp>
        <p:nvSpPr>
          <p:cNvPr id="63490" name="文本占位符 270338">
            <a:extLst>
              <a:ext uri="{FF2B5EF4-FFF2-40B4-BE49-F238E27FC236}">
                <a16:creationId xmlns="" xmlns:a16="http://schemas.microsoft.com/office/drawing/2014/main" id="{956DB2B9-99AD-4D63-A3EC-EBC3B839DF32}"/>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63491" name="灯片编号占位符 1">
            <a:extLst>
              <a:ext uri="{FF2B5EF4-FFF2-40B4-BE49-F238E27FC236}">
                <a16:creationId xmlns="" xmlns:a16="http://schemas.microsoft.com/office/drawing/2014/main" id="{F9B78A8F-B051-4C7C-8575-85C8ABD462BF}"/>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A4D4B4B2-3DAD-4EF5-B703-1C09856F477A}" type="slidenum">
              <a:rPr altLang="en-US" noProof="1"/>
              <a:pPr/>
              <a:t>39</a:t>
            </a:fld>
            <a:endParaRPr lang="zh-CN" altLang="en-US" noProof="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44</a:t>
            </a:fld>
            <a:endParaRPr lang="zh-CN" altLang="en-US"/>
          </a:p>
        </p:txBody>
      </p:sp>
    </p:spTree>
    <p:extLst>
      <p:ext uri="{BB962C8B-B14F-4D97-AF65-F5344CB8AC3E}">
        <p14:creationId xmlns="" xmlns:p14="http://schemas.microsoft.com/office/powerpoint/2010/main" val="3301977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363CAE-9CA2-4838-AB82-2C7238B30205}" type="slidenum">
              <a:rPr lang="zh-CN" altLang="en-US" smtClean="0"/>
              <a:pPr/>
              <a:t>45</a:t>
            </a:fld>
            <a:endParaRPr lang="zh-CN" altLang="en-US"/>
          </a:p>
        </p:txBody>
      </p:sp>
    </p:spTree>
    <p:extLst>
      <p:ext uri="{BB962C8B-B14F-4D97-AF65-F5344CB8AC3E}">
        <p14:creationId xmlns="" xmlns:p14="http://schemas.microsoft.com/office/powerpoint/2010/main" val="1337518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7CC9AFD-0D27-4E53-AB5A-A2D4EBB1DC08}" type="slidenum">
              <a:rPr lang="zh-CN" altLang="en-US" smtClean="0"/>
              <a:pPr>
                <a:defRPr/>
              </a:pPr>
              <a:t>46</a:t>
            </a:fld>
            <a:endParaRPr lang="zh-CN" altLang="en-US"/>
          </a:p>
        </p:txBody>
      </p:sp>
    </p:spTree>
    <p:extLst>
      <p:ext uri="{BB962C8B-B14F-4D97-AF65-F5344CB8AC3E}">
        <p14:creationId xmlns="" xmlns:p14="http://schemas.microsoft.com/office/powerpoint/2010/main" val="336638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270337">
            <a:extLst>
              <a:ext uri="{FF2B5EF4-FFF2-40B4-BE49-F238E27FC236}">
                <a16:creationId xmlns="" xmlns:a16="http://schemas.microsoft.com/office/drawing/2014/main" id="{201A218C-E614-44A5-8BA4-9CE16B277ECB}"/>
              </a:ext>
            </a:extLst>
          </p:cNvPr>
          <p:cNvSpPr>
            <a:spLocks noGrp="1" noRot="1" noChangeAspect="1" noChangeArrowheads="1" noTextEdit="1"/>
          </p:cNvSpPr>
          <p:nvPr>
            <p:ph type="sldImg" idx="4294967295"/>
          </p:nvPr>
        </p:nvSpPr>
        <p:spPr>
          <a:ln/>
        </p:spPr>
      </p:sp>
      <p:sp>
        <p:nvSpPr>
          <p:cNvPr id="67586" name="文本占位符 270338">
            <a:extLst>
              <a:ext uri="{FF2B5EF4-FFF2-40B4-BE49-F238E27FC236}">
                <a16:creationId xmlns="" xmlns:a16="http://schemas.microsoft.com/office/drawing/2014/main" id="{1DF76A24-B11C-4AA1-8A35-212D4CD4EE09}"/>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67587" name="灯片编号占位符 1">
            <a:extLst>
              <a:ext uri="{FF2B5EF4-FFF2-40B4-BE49-F238E27FC236}">
                <a16:creationId xmlns="" xmlns:a16="http://schemas.microsoft.com/office/drawing/2014/main" id="{50851D4E-F7A6-4B28-B44D-2474DA8F6B2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E73A4A78-8721-4193-9A76-DADDD47D022B}" type="slidenum">
              <a:rPr altLang="en-US" noProof="1"/>
              <a:pPr/>
              <a:t>48</a:t>
            </a:fld>
            <a:endParaRPr lang="zh-CN" altLang="en-US" noProof="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270337">
            <a:extLst>
              <a:ext uri="{FF2B5EF4-FFF2-40B4-BE49-F238E27FC236}">
                <a16:creationId xmlns="" xmlns:a16="http://schemas.microsoft.com/office/drawing/2014/main" id="{D60BB67B-8E6B-427E-A008-5711F3675B14}"/>
              </a:ext>
            </a:extLst>
          </p:cNvPr>
          <p:cNvSpPr>
            <a:spLocks noGrp="1" noRot="1" noChangeAspect="1" noChangeArrowheads="1" noTextEdit="1"/>
          </p:cNvSpPr>
          <p:nvPr>
            <p:ph type="sldImg" idx="4294967295"/>
          </p:nvPr>
        </p:nvSpPr>
        <p:spPr>
          <a:ln/>
        </p:spPr>
      </p:sp>
      <p:sp>
        <p:nvSpPr>
          <p:cNvPr id="69634" name="文本占位符 270338">
            <a:extLst>
              <a:ext uri="{FF2B5EF4-FFF2-40B4-BE49-F238E27FC236}">
                <a16:creationId xmlns="" xmlns:a16="http://schemas.microsoft.com/office/drawing/2014/main" id="{285F62DC-548D-4A99-ADE0-B6FCB530EA5D}"/>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69635" name="灯片编号占位符 1">
            <a:extLst>
              <a:ext uri="{FF2B5EF4-FFF2-40B4-BE49-F238E27FC236}">
                <a16:creationId xmlns="" xmlns:a16="http://schemas.microsoft.com/office/drawing/2014/main" id="{D855CAB8-5B36-4229-A4F2-2644A5663AF6}"/>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162D848-B73A-4E06-B380-ACDB3D07B1DD}" type="slidenum">
              <a:rPr altLang="en-US" noProof="1"/>
              <a:pPr/>
              <a:t>49</a:t>
            </a:fld>
            <a:endParaRPr lang="zh-CN" altLang="en-US" noProof="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270337">
            <a:extLst>
              <a:ext uri="{FF2B5EF4-FFF2-40B4-BE49-F238E27FC236}">
                <a16:creationId xmlns="" xmlns:a16="http://schemas.microsoft.com/office/drawing/2014/main" id="{92943F51-0EE1-4160-8F95-1A7191F68701}"/>
              </a:ext>
            </a:extLst>
          </p:cNvPr>
          <p:cNvSpPr>
            <a:spLocks noGrp="1" noRot="1" noChangeAspect="1" noChangeArrowheads="1" noTextEdit="1"/>
          </p:cNvSpPr>
          <p:nvPr>
            <p:ph type="sldImg" idx="4294967295"/>
          </p:nvPr>
        </p:nvSpPr>
        <p:spPr>
          <a:ln/>
        </p:spPr>
      </p:sp>
      <p:sp>
        <p:nvSpPr>
          <p:cNvPr id="71682" name="文本占位符 270338">
            <a:extLst>
              <a:ext uri="{FF2B5EF4-FFF2-40B4-BE49-F238E27FC236}">
                <a16:creationId xmlns="" xmlns:a16="http://schemas.microsoft.com/office/drawing/2014/main" id="{DAF01032-9D9E-4CD5-8B8E-CE5A007C665D}"/>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71683" name="灯片编号占位符 1">
            <a:extLst>
              <a:ext uri="{FF2B5EF4-FFF2-40B4-BE49-F238E27FC236}">
                <a16:creationId xmlns="" xmlns:a16="http://schemas.microsoft.com/office/drawing/2014/main" id="{25A1A9CB-A134-474B-8D3F-99363DDCBA8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43C0F676-B30D-4351-BEAD-12D0C06A0F8F}" type="slidenum">
              <a:rPr altLang="en-US" noProof="1"/>
              <a:pPr/>
              <a:t>50</a:t>
            </a:fld>
            <a:endParaRPr lang="zh-CN" altLang="en-US" noProof="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270337">
            <a:extLst>
              <a:ext uri="{FF2B5EF4-FFF2-40B4-BE49-F238E27FC236}">
                <a16:creationId xmlns="" xmlns:a16="http://schemas.microsoft.com/office/drawing/2014/main" id="{3DC08F09-7579-43BA-AF2C-46AC4302568A}"/>
              </a:ext>
            </a:extLst>
          </p:cNvPr>
          <p:cNvSpPr>
            <a:spLocks noGrp="1" noRot="1" noChangeAspect="1" noChangeArrowheads="1" noTextEdit="1"/>
          </p:cNvSpPr>
          <p:nvPr>
            <p:ph type="sldImg" idx="4294967295"/>
          </p:nvPr>
        </p:nvSpPr>
        <p:spPr>
          <a:ln/>
        </p:spPr>
      </p:sp>
      <p:sp>
        <p:nvSpPr>
          <p:cNvPr id="50178" name="文本占位符 270338">
            <a:extLst>
              <a:ext uri="{FF2B5EF4-FFF2-40B4-BE49-F238E27FC236}">
                <a16:creationId xmlns="" xmlns:a16="http://schemas.microsoft.com/office/drawing/2014/main" id="{6F988667-3005-4177-B2E0-AF0D3F157933}"/>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50179" name="灯片编号占位符 1">
            <a:extLst>
              <a:ext uri="{FF2B5EF4-FFF2-40B4-BE49-F238E27FC236}">
                <a16:creationId xmlns="" xmlns:a16="http://schemas.microsoft.com/office/drawing/2014/main" id="{E4781327-E16E-4F93-B3D4-2E8928584137}"/>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8DE78605-8649-4C7A-9087-4A63FB88EF91}" type="slidenum">
              <a:rPr lang="en-US" altLang="en-US"/>
              <a:pPr/>
              <a:t>51</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685057">
            <a:extLst>
              <a:ext uri="{FF2B5EF4-FFF2-40B4-BE49-F238E27FC236}">
                <a16:creationId xmlns="" xmlns:a16="http://schemas.microsoft.com/office/drawing/2014/main" id="{6A4B9030-0F35-4077-89B7-7D9CDF5E1B21}"/>
              </a:ext>
            </a:extLst>
          </p:cNvPr>
          <p:cNvSpPr>
            <a:spLocks noGrp="1" noRot="1" noChangeAspect="1" noChangeArrowheads="1" noTextEdit="1"/>
          </p:cNvSpPr>
          <p:nvPr>
            <p:ph type="sldImg" idx="4294967295"/>
          </p:nvPr>
        </p:nvSpPr>
        <p:spPr>
          <a:ln/>
        </p:spPr>
      </p:sp>
      <p:sp>
        <p:nvSpPr>
          <p:cNvPr id="76802" name="文本占位符 685058">
            <a:extLst>
              <a:ext uri="{FF2B5EF4-FFF2-40B4-BE49-F238E27FC236}">
                <a16:creationId xmlns="" xmlns:a16="http://schemas.microsoft.com/office/drawing/2014/main" id="{D82EB591-CA48-483E-9E81-DFD64D6F8BBE}"/>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76803" name="灯片编号占位符 1">
            <a:extLst>
              <a:ext uri="{FF2B5EF4-FFF2-40B4-BE49-F238E27FC236}">
                <a16:creationId xmlns="" xmlns:a16="http://schemas.microsoft.com/office/drawing/2014/main" id="{6CEC9FFB-863C-4E75-9D1A-A5403BA60BBA}"/>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80519724-298D-46F6-A03D-D49F7FA81AC1}" type="slidenum">
              <a:rPr altLang="en-US" noProof="1"/>
              <a:pPr/>
              <a:t>81</a:t>
            </a:fld>
            <a:endParaRPr lang="zh-CN" altLang="en-US" noProof="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685057">
            <a:extLst>
              <a:ext uri="{FF2B5EF4-FFF2-40B4-BE49-F238E27FC236}">
                <a16:creationId xmlns="" xmlns:a16="http://schemas.microsoft.com/office/drawing/2014/main" id="{FDD358DD-46BD-41D8-8765-8668B51A28F9}"/>
              </a:ext>
            </a:extLst>
          </p:cNvPr>
          <p:cNvSpPr>
            <a:spLocks noGrp="1" noRot="1" noChangeAspect="1" noChangeArrowheads="1" noTextEdit="1"/>
          </p:cNvSpPr>
          <p:nvPr>
            <p:ph type="sldImg" idx="4294967295"/>
          </p:nvPr>
        </p:nvSpPr>
        <p:spPr>
          <a:ln/>
        </p:spPr>
      </p:sp>
      <p:sp>
        <p:nvSpPr>
          <p:cNvPr id="78850" name="文本占位符 685058">
            <a:extLst>
              <a:ext uri="{FF2B5EF4-FFF2-40B4-BE49-F238E27FC236}">
                <a16:creationId xmlns="" xmlns:a16="http://schemas.microsoft.com/office/drawing/2014/main" id="{DEF833A9-2BA5-4790-A4EE-410AF390AE7A}"/>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78851" name="灯片编号占位符 1">
            <a:extLst>
              <a:ext uri="{FF2B5EF4-FFF2-40B4-BE49-F238E27FC236}">
                <a16:creationId xmlns="" xmlns:a16="http://schemas.microsoft.com/office/drawing/2014/main" id="{59277A8B-EE36-4067-B7E5-872E46003875}"/>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588AC513-DEAE-4668-8302-E578B2DE77AE}" type="slidenum">
              <a:rPr altLang="en-US" noProof="1"/>
              <a:pPr/>
              <a:t>85</a:t>
            </a:fld>
            <a:endParaRPr lang="zh-CN" altLang="en-US" noProof="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247809">
            <a:extLst>
              <a:ext uri="{FF2B5EF4-FFF2-40B4-BE49-F238E27FC236}">
                <a16:creationId xmlns="" xmlns:a16="http://schemas.microsoft.com/office/drawing/2014/main" id="{8CEB6C54-BA8D-4278-B40F-9E5E23BE0B64}"/>
              </a:ext>
            </a:extLst>
          </p:cNvPr>
          <p:cNvSpPr>
            <a:spLocks noGrp="1" noRot="1" noChangeAspect="1" noChangeArrowheads="1" noTextEdit="1"/>
          </p:cNvSpPr>
          <p:nvPr>
            <p:ph type="sldImg" idx="4294967295"/>
          </p:nvPr>
        </p:nvSpPr>
        <p:spPr>
          <a:ln/>
        </p:spPr>
      </p:sp>
      <p:sp>
        <p:nvSpPr>
          <p:cNvPr id="18434" name="文本占位符 247810">
            <a:extLst>
              <a:ext uri="{FF2B5EF4-FFF2-40B4-BE49-F238E27FC236}">
                <a16:creationId xmlns="" xmlns:a16="http://schemas.microsoft.com/office/drawing/2014/main" id="{C8B6A902-62EF-4494-A50D-6EE6324E6EFA}"/>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8435" name="灯片编号占位符 1">
            <a:extLst>
              <a:ext uri="{FF2B5EF4-FFF2-40B4-BE49-F238E27FC236}">
                <a16:creationId xmlns="" xmlns:a16="http://schemas.microsoft.com/office/drawing/2014/main" id="{B501E977-C519-40B8-9B75-769F7F82832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4DC4B89D-8B2E-49AD-B8EA-75A657E499CF}" type="slidenum">
              <a:rPr altLang="en-US" noProof="1"/>
              <a:pPr/>
              <a:t>7</a:t>
            </a:fld>
            <a:endParaRPr lang="zh-CN" altLang="en-US" noProof="1"/>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685057">
            <a:extLst>
              <a:ext uri="{FF2B5EF4-FFF2-40B4-BE49-F238E27FC236}">
                <a16:creationId xmlns="" xmlns:a16="http://schemas.microsoft.com/office/drawing/2014/main" id="{4B794770-A958-4F48-B064-DD6A95A515FE}"/>
              </a:ext>
            </a:extLst>
          </p:cNvPr>
          <p:cNvSpPr>
            <a:spLocks noGrp="1" noRot="1" noChangeAspect="1" noChangeArrowheads="1" noTextEdit="1"/>
          </p:cNvSpPr>
          <p:nvPr>
            <p:ph type="sldImg" idx="4294967295"/>
          </p:nvPr>
        </p:nvSpPr>
        <p:spPr>
          <a:ln/>
        </p:spPr>
      </p:sp>
      <p:sp>
        <p:nvSpPr>
          <p:cNvPr id="80898" name="文本占位符 685058">
            <a:extLst>
              <a:ext uri="{FF2B5EF4-FFF2-40B4-BE49-F238E27FC236}">
                <a16:creationId xmlns="" xmlns:a16="http://schemas.microsoft.com/office/drawing/2014/main" id="{142E78DF-A42E-4FC2-899D-694861F24617}"/>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80899" name="灯片编号占位符 1">
            <a:extLst>
              <a:ext uri="{FF2B5EF4-FFF2-40B4-BE49-F238E27FC236}">
                <a16:creationId xmlns="" xmlns:a16="http://schemas.microsoft.com/office/drawing/2014/main" id="{F70B8601-80A5-4F35-AF5E-60F3F6C9F52C}"/>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68DE7A45-01EE-4CF2-9A3E-CC2369920707}" type="slidenum">
              <a:rPr altLang="en-US" noProof="1"/>
              <a:pPr/>
              <a:t>88</a:t>
            </a:fld>
            <a:endParaRPr lang="zh-CN" altLang="en-US" noProof="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685057">
            <a:extLst>
              <a:ext uri="{FF2B5EF4-FFF2-40B4-BE49-F238E27FC236}">
                <a16:creationId xmlns="" xmlns:a16="http://schemas.microsoft.com/office/drawing/2014/main" id="{34DFC750-0B65-476E-BACA-DEC1C602676C}"/>
              </a:ext>
            </a:extLst>
          </p:cNvPr>
          <p:cNvSpPr>
            <a:spLocks noGrp="1" noRot="1" noChangeAspect="1" noChangeArrowheads="1" noTextEdit="1"/>
          </p:cNvSpPr>
          <p:nvPr>
            <p:ph type="sldImg" idx="4294967295"/>
          </p:nvPr>
        </p:nvSpPr>
        <p:spPr>
          <a:ln/>
        </p:spPr>
      </p:sp>
      <p:sp>
        <p:nvSpPr>
          <p:cNvPr id="82946" name="文本占位符 685058">
            <a:extLst>
              <a:ext uri="{FF2B5EF4-FFF2-40B4-BE49-F238E27FC236}">
                <a16:creationId xmlns="" xmlns:a16="http://schemas.microsoft.com/office/drawing/2014/main" id="{EEB8D059-3A39-4EE7-A893-B685A9880493}"/>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82947" name="灯片编号占位符 1">
            <a:extLst>
              <a:ext uri="{FF2B5EF4-FFF2-40B4-BE49-F238E27FC236}">
                <a16:creationId xmlns="" xmlns:a16="http://schemas.microsoft.com/office/drawing/2014/main" id="{43167BA8-B42C-4029-BF47-A1A57E39AA1D}"/>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33562C99-F205-4664-9AC1-B3244D9D7FC5}" type="slidenum">
              <a:rPr altLang="en-US" noProof="1"/>
              <a:pPr/>
              <a:t>89</a:t>
            </a:fld>
            <a:endParaRPr lang="zh-CN" altLang="en-US" noProof="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685057">
            <a:extLst>
              <a:ext uri="{FF2B5EF4-FFF2-40B4-BE49-F238E27FC236}">
                <a16:creationId xmlns="" xmlns:a16="http://schemas.microsoft.com/office/drawing/2014/main" id="{71E2E1B7-08D6-4937-B187-1ACDA14F868E}"/>
              </a:ext>
            </a:extLst>
          </p:cNvPr>
          <p:cNvSpPr>
            <a:spLocks noGrp="1" noRot="1" noChangeAspect="1" noChangeArrowheads="1" noTextEdit="1"/>
          </p:cNvSpPr>
          <p:nvPr>
            <p:ph type="sldImg" idx="4294967295"/>
          </p:nvPr>
        </p:nvSpPr>
        <p:spPr>
          <a:ln/>
        </p:spPr>
      </p:sp>
      <p:sp>
        <p:nvSpPr>
          <p:cNvPr id="84994" name="文本占位符 685058">
            <a:extLst>
              <a:ext uri="{FF2B5EF4-FFF2-40B4-BE49-F238E27FC236}">
                <a16:creationId xmlns="" xmlns:a16="http://schemas.microsoft.com/office/drawing/2014/main" id="{6C60D720-E104-41C3-BDFD-E0030DE830D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84995" name="灯片编号占位符 1">
            <a:extLst>
              <a:ext uri="{FF2B5EF4-FFF2-40B4-BE49-F238E27FC236}">
                <a16:creationId xmlns="" xmlns:a16="http://schemas.microsoft.com/office/drawing/2014/main" id="{681695FD-AE45-4373-BAF0-53B13EF035B6}"/>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9C614DDF-A02D-4A26-B539-90A512595AF6}" type="slidenum">
              <a:rPr altLang="en-US" noProof="1"/>
              <a:pPr/>
              <a:t>90</a:t>
            </a:fld>
            <a:endParaRPr lang="zh-CN" altLang="en-US" noProof="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685057">
            <a:extLst>
              <a:ext uri="{FF2B5EF4-FFF2-40B4-BE49-F238E27FC236}">
                <a16:creationId xmlns="" xmlns:a16="http://schemas.microsoft.com/office/drawing/2014/main" id="{B2EC905D-66A0-4643-9D87-1DB6027439F5}"/>
              </a:ext>
            </a:extLst>
          </p:cNvPr>
          <p:cNvSpPr>
            <a:spLocks noGrp="1" noRot="1" noChangeAspect="1" noChangeArrowheads="1" noTextEdit="1"/>
          </p:cNvSpPr>
          <p:nvPr>
            <p:ph type="sldImg" idx="4294967295"/>
          </p:nvPr>
        </p:nvSpPr>
        <p:spPr>
          <a:ln/>
        </p:spPr>
      </p:sp>
      <p:sp>
        <p:nvSpPr>
          <p:cNvPr id="87042" name="文本占位符 685058">
            <a:extLst>
              <a:ext uri="{FF2B5EF4-FFF2-40B4-BE49-F238E27FC236}">
                <a16:creationId xmlns="" xmlns:a16="http://schemas.microsoft.com/office/drawing/2014/main" id="{0012F657-AA8F-4281-8B41-BC085640B0E3}"/>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87043" name="灯片编号占位符 1">
            <a:extLst>
              <a:ext uri="{FF2B5EF4-FFF2-40B4-BE49-F238E27FC236}">
                <a16:creationId xmlns="" xmlns:a16="http://schemas.microsoft.com/office/drawing/2014/main" id="{7D2FEEB6-BE9D-48CB-88CF-5760B1B43278}"/>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DF063CC-ECCA-450A-B2A0-5C68F7247909}" type="slidenum">
              <a:rPr altLang="en-US" noProof="1"/>
              <a:pPr/>
              <a:t>91</a:t>
            </a:fld>
            <a:endParaRPr lang="zh-CN" altLang="en-US" noProof="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685057">
            <a:extLst>
              <a:ext uri="{FF2B5EF4-FFF2-40B4-BE49-F238E27FC236}">
                <a16:creationId xmlns="" xmlns:a16="http://schemas.microsoft.com/office/drawing/2014/main" id="{D1D9C784-3312-412A-BAEE-5B3DF39737BF}"/>
              </a:ext>
            </a:extLst>
          </p:cNvPr>
          <p:cNvSpPr>
            <a:spLocks noGrp="1" noRot="1" noChangeAspect="1" noChangeArrowheads="1" noTextEdit="1"/>
          </p:cNvSpPr>
          <p:nvPr>
            <p:ph type="sldImg" idx="4294967295"/>
          </p:nvPr>
        </p:nvSpPr>
        <p:spPr>
          <a:ln/>
        </p:spPr>
      </p:sp>
      <p:sp>
        <p:nvSpPr>
          <p:cNvPr id="89090" name="文本占位符 685058">
            <a:extLst>
              <a:ext uri="{FF2B5EF4-FFF2-40B4-BE49-F238E27FC236}">
                <a16:creationId xmlns="" xmlns:a16="http://schemas.microsoft.com/office/drawing/2014/main" id="{FCA26E70-0DE4-46D2-A249-79B16B1E21B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89091" name="灯片编号占位符 1">
            <a:extLst>
              <a:ext uri="{FF2B5EF4-FFF2-40B4-BE49-F238E27FC236}">
                <a16:creationId xmlns="" xmlns:a16="http://schemas.microsoft.com/office/drawing/2014/main" id="{A1CF553C-3639-48F0-AB07-F56081524818}"/>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8669C71-ECBC-4EDE-B2B6-67B62681B1A2}" type="slidenum">
              <a:rPr altLang="en-US" noProof="1"/>
              <a:pPr/>
              <a:t>92</a:t>
            </a:fld>
            <a:endParaRPr lang="zh-CN" altLang="en-US" noProof="1"/>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685057">
            <a:extLst>
              <a:ext uri="{FF2B5EF4-FFF2-40B4-BE49-F238E27FC236}">
                <a16:creationId xmlns="" xmlns:a16="http://schemas.microsoft.com/office/drawing/2014/main" id="{40FECE68-CE51-4EF5-B0EB-145427095ED6}"/>
              </a:ext>
            </a:extLst>
          </p:cNvPr>
          <p:cNvSpPr>
            <a:spLocks noGrp="1" noRot="1" noChangeAspect="1" noChangeArrowheads="1" noTextEdit="1"/>
          </p:cNvSpPr>
          <p:nvPr>
            <p:ph type="sldImg" idx="4294967295"/>
          </p:nvPr>
        </p:nvSpPr>
        <p:spPr>
          <a:ln/>
        </p:spPr>
      </p:sp>
      <p:sp>
        <p:nvSpPr>
          <p:cNvPr id="91138" name="文本占位符 685058">
            <a:extLst>
              <a:ext uri="{FF2B5EF4-FFF2-40B4-BE49-F238E27FC236}">
                <a16:creationId xmlns="" xmlns:a16="http://schemas.microsoft.com/office/drawing/2014/main" id="{29554B55-097C-406E-A9FC-2A2AEF8B3B7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91139" name="灯片编号占位符 1">
            <a:extLst>
              <a:ext uri="{FF2B5EF4-FFF2-40B4-BE49-F238E27FC236}">
                <a16:creationId xmlns="" xmlns:a16="http://schemas.microsoft.com/office/drawing/2014/main" id="{DED30AAC-D52C-4871-A8E5-C1312824A4F5}"/>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5D845050-5EBC-4EBF-BA4A-21D6A16947B3}" type="slidenum">
              <a:rPr altLang="en-US" noProof="1"/>
              <a:pPr/>
              <a:t>93</a:t>
            </a:fld>
            <a:endParaRPr lang="zh-CN" altLang="en-US" noProof="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685057">
            <a:extLst>
              <a:ext uri="{FF2B5EF4-FFF2-40B4-BE49-F238E27FC236}">
                <a16:creationId xmlns="" xmlns:a16="http://schemas.microsoft.com/office/drawing/2014/main" id="{F1F61DB9-2377-4B4A-AAF4-D7E0EEA3348A}"/>
              </a:ext>
            </a:extLst>
          </p:cNvPr>
          <p:cNvSpPr>
            <a:spLocks noGrp="1" noRot="1" noChangeAspect="1" noChangeArrowheads="1" noTextEdit="1"/>
          </p:cNvSpPr>
          <p:nvPr>
            <p:ph type="sldImg" idx="4294967295"/>
          </p:nvPr>
        </p:nvSpPr>
        <p:spPr>
          <a:ln/>
        </p:spPr>
      </p:sp>
      <p:sp>
        <p:nvSpPr>
          <p:cNvPr id="93186" name="文本占位符 685058">
            <a:extLst>
              <a:ext uri="{FF2B5EF4-FFF2-40B4-BE49-F238E27FC236}">
                <a16:creationId xmlns="" xmlns:a16="http://schemas.microsoft.com/office/drawing/2014/main" id="{609FF5CB-C49B-4BF2-8D1D-8F36439059A6}"/>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93187" name="灯片编号占位符 1">
            <a:extLst>
              <a:ext uri="{FF2B5EF4-FFF2-40B4-BE49-F238E27FC236}">
                <a16:creationId xmlns="" xmlns:a16="http://schemas.microsoft.com/office/drawing/2014/main" id="{70EE458E-5D90-4494-BE7C-C3515427B81E}"/>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BADA999-14D8-4530-A337-B129F7D38FAB}" type="slidenum">
              <a:rPr altLang="en-US" noProof="1"/>
              <a:pPr/>
              <a:t>94</a:t>
            </a:fld>
            <a:endParaRPr lang="zh-CN" altLang="en-US" noProof="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685057">
            <a:extLst>
              <a:ext uri="{FF2B5EF4-FFF2-40B4-BE49-F238E27FC236}">
                <a16:creationId xmlns="" xmlns:a16="http://schemas.microsoft.com/office/drawing/2014/main" id="{8A9948B8-D4ED-4D7B-8529-EDEE2AE28754}"/>
              </a:ext>
            </a:extLst>
          </p:cNvPr>
          <p:cNvSpPr>
            <a:spLocks noGrp="1" noRot="1" noChangeAspect="1" noChangeArrowheads="1" noTextEdit="1"/>
          </p:cNvSpPr>
          <p:nvPr>
            <p:ph type="sldImg" idx="4294967295"/>
          </p:nvPr>
        </p:nvSpPr>
        <p:spPr>
          <a:ln/>
        </p:spPr>
      </p:sp>
      <p:sp>
        <p:nvSpPr>
          <p:cNvPr id="95234" name="文本占位符 685058">
            <a:extLst>
              <a:ext uri="{FF2B5EF4-FFF2-40B4-BE49-F238E27FC236}">
                <a16:creationId xmlns="" xmlns:a16="http://schemas.microsoft.com/office/drawing/2014/main" id="{94375931-8CEC-4A24-A107-C987160F5C17}"/>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95235" name="灯片编号占位符 1">
            <a:extLst>
              <a:ext uri="{FF2B5EF4-FFF2-40B4-BE49-F238E27FC236}">
                <a16:creationId xmlns="" xmlns:a16="http://schemas.microsoft.com/office/drawing/2014/main" id="{6CAEF48C-C3D8-46AE-B898-9552128C7AB3}"/>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E49F9AF1-3D94-4042-A038-C03B9EDBA7C2}" type="slidenum">
              <a:rPr altLang="en-US" noProof="1"/>
              <a:pPr/>
              <a:t>95</a:t>
            </a:fld>
            <a:endParaRPr lang="zh-CN" altLang="en-US" noProof="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幻灯片图像占位符 685057">
            <a:extLst>
              <a:ext uri="{FF2B5EF4-FFF2-40B4-BE49-F238E27FC236}">
                <a16:creationId xmlns="" xmlns:a16="http://schemas.microsoft.com/office/drawing/2014/main" id="{BD92A053-D4F2-4A9A-945E-EA2B6122176E}"/>
              </a:ext>
            </a:extLst>
          </p:cNvPr>
          <p:cNvSpPr>
            <a:spLocks noGrp="1" noRot="1" noChangeAspect="1" noChangeArrowheads="1" noTextEdit="1"/>
          </p:cNvSpPr>
          <p:nvPr>
            <p:ph type="sldImg" idx="4294967295"/>
          </p:nvPr>
        </p:nvSpPr>
        <p:spPr>
          <a:ln/>
        </p:spPr>
      </p:sp>
      <p:sp>
        <p:nvSpPr>
          <p:cNvPr id="97282" name="文本占位符 685058">
            <a:extLst>
              <a:ext uri="{FF2B5EF4-FFF2-40B4-BE49-F238E27FC236}">
                <a16:creationId xmlns="" xmlns:a16="http://schemas.microsoft.com/office/drawing/2014/main" id="{4C7DE993-43B0-41C0-9650-3092D2800F6A}"/>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97283" name="灯片编号占位符 1">
            <a:extLst>
              <a:ext uri="{FF2B5EF4-FFF2-40B4-BE49-F238E27FC236}">
                <a16:creationId xmlns="" xmlns:a16="http://schemas.microsoft.com/office/drawing/2014/main" id="{19C468CD-690B-4D9D-B41D-778DCA9FA4A7}"/>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4787B0B8-5631-4370-ADD5-B17890A46DA0}" type="slidenum">
              <a:rPr altLang="en-US" noProof="1"/>
              <a:pPr/>
              <a:t>96</a:t>
            </a:fld>
            <a:endParaRPr lang="zh-CN" altLang="en-US" noProof="1"/>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幻灯片图像占位符 685057">
            <a:extLst>
              <a:ext uri="{FF2B5EF4-FFF2-40B4-BE49-F238E27FC236}">
                <a16:creationId xmlns="" xmlns:a16="http://schemas.microsoft.com/office/drawing/2014/main" id="{6EC2CD74-466A-4B11-B09C-2500406DE59A}"/>
              </a:ext>
            </a:extLst>
          </p:cNvPr>
          <p:cNvSpPr>
            <a:spLocks noGrp="1" noRot="1" noChangeAspect="1" noChangeArrowheads="1" noTextEdit="1"/>
          </p:cNvSpPr>
          <p:nvPr>
            <p:ph type="sldImg" idx="4294967295"/>
          </p:nvPr>
        </p:nvSpPr>
        <p:spPr>
          <a:ln/>
        </p:spPr>
      </p:sp>
      <p:sp>
        <p:nvSpPr>
          <p:cNvPr id="99330" name="文本占位符 685058">
            <a:extLst>
              <a:ext uri="{FF2B5EF4-FFF2-40B4-BE49-F238E27FC236}">
                <a16:creationId xmlns="" xmlns:a16="http://schemas.microsoft.com/office/drawing/2014/main" id="{4D801210-A184-4297-B26E-E77764056709}"/>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99331" name="灯片编号占位符 1">
            <a:extLst>
              <a:ext uri="{FF2B5EF4-FFF2-40B4-BE49-F238E27FC236}">
                <a16:creationId xmlns="" xmlns:a16="http://schemas.microsoft.com/office/drawing/2014/main" id="{12747A95-CA92-458C-BCD4-94CA3DC75D5B}"/>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A4F1F36-9B15-408E-A131-EBA8AEC6F79A}" type="slidenum">
              <a:rPr altLang="en-US" noProof="1"/>
              <a:pPr/>
              <a:t>97</a:t>
            </a:fld>
            <a:endParaRPr lang="zh-CN" altLang="en-US" noProof="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247809">
            <a:extLst>
              <a:ext uri="{FF2B5EF4-FFF2-40B4-BE49-F238E27FC236}">
                <a16:creationId xmlns="" xmlns:a16="http://schemas.microsoft.com/office/drawing/2014/main" id="{7C2EBF9B-C8C6-40B9-A450-BC8C177A5527}"/>
              </a:ext>
            </a:extLst>
          </p:cNvPr>
          <p:cNvSpPr>
            <a:spLocks noGrp="1" noRot="1" noChangeAspect="1" noChangeArrowheads="1" noTextEdit="1"/>
          </p:cNvSpPr>
          <p:nvPr>
            <p:ph type="sldImg" idx="4294967295"/>
          </p:nvPr>
        </p:nvSpPr>
        <p:spPr>
          <a:ln/>
        </p:spPr>
      </p:sp>
      <p:sp>
        <p:nvSpPr>
          <p:cNvPr id="20482" name="文本占位符 247810">
            <a:extLst>
              <a:ext uri="{FF2B5EF4-FFF2-40B4-BE49-F238E27FC236}">
                <a16:creationId xmlns="" xmlns:a16="http://schemas.microsoft.com/office/drawing/2014/main" id="{58D8DB99-5B7A-4F15-BCB6-C2E7EC79999E}"/>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20483" name="灯片编号占位符 1">
            <a:extLst>
              <a:ext uri="{FF2B5EF4-FFF2-40B4-BE49-F238E27FC236}">
                <a16:creationId xmlns="" xmlns:a16="http://schemas.microsoft.com/office/drawing/2014/main" id="{F854ED69-9868-4A46-B582-24620C90184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76ABA62-D73E-47CD-B228-49A550B38FD5}" type="slidenum">
              <a:rPr altLang="en-US" noProof="1"/>
              <a:pPr/>
              <a:t>8</a:t>
            </a:fld>
            <a:endParaRPr lang="zh-CN" altLang="en-US" noProof="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幻灯片图像占位符 685057">
            <a:extLst>
              <a:ext uri="{FF2B5EF4-FFF2-40B4-BE49-F238E27FC236}">
                <a16:creationId xmlns="" xmlns:a16="http://schemas.microsoft.com/office/drawing/2014/main" id="{C0534065-C224-4E17-85D2-C849CB4B5D0B}"/>
              </a:ext>
            </a:extLst>
          </p:cNvPr>
          <p:cNvSpPr>
            <a:spLocks noGrp="1" noRot="1" noChangeAspect="1" noChangeArrowheads="1" noTextEdit="1"/>
          </p:cNvSpPr>
          <p:nvPr>
            <p:ph type="sldImg" idx="4294967295"/>
          </p:nvPr>
        </p:nvSpPr>
        <p:spPr>
          <a:ln/>
        </p:spPr>
      </p:sp>
      <p:sp>
        <p:nvSpPr>
          <p:cNvPr id="101378" name="文本占位符 685058">
            <a:extLst>
              <a:ext uri="{FF2B5EF4-FFF2-40B4-BE49-F238E27FC236}">
                <a16:creationId xmlns="" xmlns:a16="http://schemas.microsoft.com/office/drawing/2014/main" id="{023FDF29-9142-4A6F-BD69-67D612D4C258}"/>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01379" name="灯片编号占位符 1">
            <a:extLst>
              <a:ext uri="{FF2B5EF4-FFF2-40B4-BE49-F238E27FC236}">
                <a16:creationId xmlns="" xmlns:a16="http://schemas.microsoft.com/office/drawing/2014/main" id="{B2857B19-64C2-4983-9D9B-61C494C8F2E5}"/>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BBD6C0A4-EFFE-4E59-9283-FDAB89E3BF7C}" type="slidenum">
              <a:rPr altLang="en-US" noProof="1"/>
              <a:pPr/>
              <a:t>98</a:t>
            </a:fld>
            <a:endParaRPr lang="zh-CN" altLang="en-US" noProof="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685057">
            <a:extLst>
              <a:ext uri="{FF2B5EF4-FFF2-40B4-BE49-F238E27FC236}">
                <a16:creationId xmlns="" xmlns:a16="http://schemas.microsoft.com/office/drawing/2014/main" id="{C92DC15B-F1EB-4CC2-B039-B3C705153663}"/>
              </a:ext>
            </a:extLst>
          </p:cNvPr>
          <p:cNvSpPr>
            <a:spLocks noGrp="1" noRot="1" noChangeAspect="1" noChangeArrowheads="1" noTextEdit="1"/>
          </p:cNvSpPr>
          <p:nvPr>
            <p:ph type="sldImg" idx="4294967295"/>
          </p:nvPr>
        </p:nvSpPr>
        <p:spPr>
          <a:ln/>
        </p:spPr>
      </p:sp>
      <p:sp>
        <p:nvSpPr>
          <p:cNvPr id="103426" name="文本占位符 685058">
            <a:extLst>
              <a:ext uri="{FF2B5EF4-FFF2-40B4-BE49-F238E27FC236}">
                <a16:creationId xmlns="" xmlns:a16="http://schemas.microsoft.com/office/drawing/2014/main" id="{95B06E85-7E1B-44C8-9522-9D17EDF25B4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03427" name="灯片编号占位符 1">
            <a:extLst>
              <a:ext uri="{FF2B5EF4-FFF2-40B4-BE49-F238E27FC236}">
                <a16:creationId xmlns="" xmlns:a16="http://schemas.microsoft.com/office/drawing/2014/main" id="{296C85DF-403D-4B6A-8B53-AD9F2192EEB3}"/>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A5056CED-56FC-4168-9314-D2EE43714CBD}" type="slidenum">
              <a:rPr altLang="en-US" noProof="1"/>
              <a:pPr/>
              <a:t>99</a:t>
            </a:fld>
            <a:endParaRPr lang="zh-CN" altLang="en-US" noProof="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685057">
            <a:extLst>
              <a:ext uri="{FF2B5EF4-FFF2-40B4-BE49-F238E27FC236}">
                <a16:creationId xmlns="" xmlns:a16="http://schemas.microsoft.com/office/drawing/2014/main" id="{F45FBB8F-8D31-4A26-A72C-3683AD5B6355}"/>
              </a:ext>
            </a:extLst>
          </p:cNvPr>
          <p:cNvSpPr>
            <a:spLocks noGrp="1" noRot="1" noChangeAspect="1" noChangeArrowheads="1" noTextEdit="1"/>
          </p:cNvSpPr>
          <p:nvPr>
            <p:ph type="sldImg" idx="4294967295"/>
          </p:nvPr>
        </p:nvSpPr>
        <p:spPr>
          <a:ln/>
        </p:spPr>
      </p:sp>
      <p:sp>
        <p:nvSpPr>
          <p:cNvPr id="105474" name="文本占位符 685058">
            <a:extLst>
              <a:ext uri="{FF2B5EF4-FFF2-40B4-BE49-F238E27FC236}">
                <a16:creationId xmlns="" xmlns:a16="http://schemas.microsoft.com/office/drawing/2014/main" id="{52680AAB-98CF-420A-8784-416B5FE1A2D3}"/>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05475" name="灯片编号占位符 1">
            <a:extLst>
              <a:ext uri="{FF2B5EF4-FFF2-40B4-BE49-F238E27FC236}">
                <a16:creationId xmlns="" xmlns:a16="http://schemas.microsoft.com/office/drawing/2014/main" id="{DE041E02-8795-4966-8840-1A9A1A4F2B75}"/>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CA94F2D0-101A-4E43-8D83-DBA7C2BD4789}" type="slidenum">
              <a:rPr altLang="en-US" noProof="1"/>
              <a:pPr/>
              <a:t>100</a:t>
            </a:fld>
            <a:endParaRPr lang="zh-CN" altLang="en-US" noProof="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685057">
            <a:extLst>
              <a:ext uri="{FF2B5EF4-FFF2-40B4-BE49-F238E27FC236}">
                <a16:creationId xmlns="" xmlns:a16="http://schemas.microsoft.com/office/drawing/2014/main" id="{A9984CBF-269E-4D1A-B67C-32FD03479E8E}"/>
              </a:ext>
            </a:extLst>
          </p:cNvPr>
          <p:cNvSpPr>
            <a:spLocks noGrp="1" noRot="1" noChangeAspect="1" noChangeArrowheads="1" noTextEdit="1"/>
          </p:cNvSpPr>
          <p:nvPr>
            <p:ph type="sldImg" idx="4294967295"/>
          </p:nvPr>
        </p:nvSpPr>
        <p:spPr>
          <a:ln/>
        </p:spPr>
      </p:sp>
      <p:sp>
        <p:nvSpPr>
          <p:cNvPr id="107522" name="文本占位符 685058">
            <a:extLst>
              <a:ext uri="{FF2B5EF4-FFF2-40B4-BE49-F238E27FC236}">
                <a16:creationId xmlns="" xmlns:a16="http://schemas.microsoft.com/office/drawing/2014/main" id="{6534D4C9-3A58-42C6-919A-904D4FEA40E8}"/>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07523" name="灯片编号占位符 1">
            <a:extLst>
              <a:ext uri="{FF2B5EF4-FFF2-40B4-BE49-F238E27FC236}">
                <a16:creationId xmlns="" xmlns:a16="http://schemas.microsoft.com/office/drawing/2014/main" id="{520F340C-179C-4A2D-93BD-9BC8606C9338}"/>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6BCA31F6-744F-4CE0-B667-67079BA901EA}" type="slidenum">
              <a:rPr altLang="en-US" noProof="1"/>
              <a:pPr/>
              <a:t>101</a:t>
            </a:fld>
            <a:endParaRPr lang="zh-CN" altLang="en-US" noProof="1"/>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685057">
            <a:extLst>
              <a:ext uri="{FF2B5EF4-FFF2-40B4-BE49-F238E27FC236}">
                <a16:creationId xmlns="" xmlns:a16="http://schemas.microsoft.com/office/drawing/2014/main" id="{1415E1EB-8F6C-436C-8EAE-114F9E2956A0}"/>
              </a:ext>
            </a:extLst>
          </p:cNvPr>
          <p:cNvSpPr>
            <a:spLocks noGrp="1" noRot="1" noChangeAspect="1" noChangeArrowheads="1" noTextEdit="1"/>
          </p:cNvSpPr>
          <p:nvPr>
            <p:ph type="sldImg" idx="4294967295"/>
          </p:nvPr>
        </p:nvSpPr>
        <p:spPr>
          <a:ln/>
        </p:spPr>
      </p:sp>
      <p:sp>
        <p:nvSpPr>
          <p:cNvPr id="109570" name="文本占位符 685058">
            <a:extLst>
              <a:ext uri="{FF2B5EF4-FFF2-40B4-BE49-F238E27FC236}">
                <a16:creationId xmlns="" xmlns:a16="http://schemas.microsoft.com/office/drawing/2014/main" id="{28294908-71E0-4396-8BF0-5891767D43B6}"/>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09571" name="灯片编号占位符 1">
            <a:extLst>
              <a:ext uri="{FF2B5EF4-FFF2-40B4-BE49-F238E27FC236}">
                <a16:creationId xmlns="" xmlns:a16="http://schemas.microsoft.com/office/drawing/2014/main" id="{4D061893-6485-4BC5-B8BB-521985EEEA9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DABA536E-6547-48C9-A68E-A510759B7465}" type="slidenum">
              <a:rPr altLang="en-US" noProof="1"/>
              <a:pPr/>
              <a:t>102</a:t>
            </a:fld>
            <a:endParaRPr lang="zh-CN" altLang="en-US" noProof="1"/>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幻灯片图像占位符 685057">
            <a:extLst>
              <a:ext uri="{FF2B5EF4-FFF2-40B4-BE49-F238E27FC236}">
                <a16:creationId xmlns="" xmlns:a16="http://schemas.microsoft.com/office/drawing/2014/main" id="{D5359290-4698-4356-9617-BE3E53E3FF11}"/>
              </a:ext>
            </a:extLst>
          </p:cNvPr>
          <p:cNvSpPr>
            <a:spLocks noGrp="1" noRot="1" noChangeAspect="1" noChangeArrowheads="1" noTextEdit="1"/>
          </p:cNvSpPr>
          <p:nvPr>
            <p:ph type="sldImg" idx="4294967295"/>
          </p:nvPr>
        </p:nvSpPr>
        <p:spPr>
          <a:ln/>
        </p:spPr>
      </p:sp>
      <p:sp>
        <p:nvSpPr>
          <p:cNvPr id="111618" name="文本占位符 685058">
            <a:extLst>
              <a:ext uri="{FF2B5EF4-FFF2-40B4-BE49-F238E27FC236}">
                <a16:creationId xmlns="" xmlns:a16="http://schemas.microsoft.com/office/drawing/2014/main" id="{9BF604EB-91FD-4B5C-A15A-67E24709CD4D}"/>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111619" name="灯片编号占位符 1">
            <a:extLst>
              <a:ext uri="{FF2B5EF4-FFF2-40B4-BE49-F238E27FC236}">
                <a16:creationId xmlns="" xmlns:a16="http://schemas.microsoft.com/office/drawing/2014/main" id="{12B6E1DC-A392-46FA-A169-69500F6D152E}"/>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82A43E80-D1BE-4EAF-983F-98D9A267AA7D}" type="slidenum">
              <a:rPr altLang="en-US" noProof="1"/>
              <a:pPr/>
              <a:t>103</a:t>
            </a:fld>
            <a:endParaRPr lang="zh-CN" altLang="en-US" noProof="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bwMode="auto">
          <a:noFill/>
          <a:ln>
            <a:solidFill>
              <a:srgbClr val="000000"/>
            </a:solidFill>
            <a:miter lim="800000"/>
            <a:headEnd/>
            <a:tailEnd/>
          </a:ln>
        </p:spPr>
      </p:sp>
      <p:sp>
        <p:nvSpPr>
          <p:cNvPr id="7168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a:p>
            <a:pPr>
              <a:spcBef>
                <a:spcPct val="0"/>
              </a:spcBef>
            </a:pPr>
            <a:endParaRPr lang="zh-CN" altLang="en-US"/>
          </a:p>
        </p:txBody>
      </p:sp>
      <p:sp>
        <p:nvSpPr>
          <p:cNvPr id="716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B1566F6-1CDE-48AA-99F0-69CCE15CCB39}" type="slidenum">
              <a:rPr lang="zh-CN" altLang="en-US">
                <a:cs typeface="等线"/>
              </a:rPr>
              <a:pPr fontAlgn="base">
                <a:spcBef>
                  <a:spcPct val="0"/>
                </a:spcBef>
                <a:spcAft>
                  <a:spcPct val="0"/>
                </a:spcAft>
              </a:pPr>
              <a:t>134</a:t>
            </a:fld>
            <a:endParaRPr lang="zh-CN" altLang="en-US">
              <a:cs typeface="等线"/>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1"/>
          <p:cNvSpPr>
            <a:spLocks noGrp="1" noRot="1" noChangeAspect="1"/>
          </p:cNvSpPr>
          <p:nvPr>
            <p:ph type="sldImg"/>
          </p:nvPr>
        </p:nvSpPr>
        <p:spPr bwMode="auto">
          <a:noFill/>
          <a:ln>
            <a:solidFill>
              <a:srgbClr val="000000"/>
            </a:solidFill>
            <a:miter lim="800000"/>
            <a:headEnd/>
            <a:tailEnd/>
          </a:ln>
        </p:spPr>
      </p:sp>
      <p:sp>
        <p:nvSpPr>
          <p:cNvPr id="8192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819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F395232-59A3-4DA0-8332-A379AD5C9B37}" type="slidenum">
              <a:rPr lang="zh-CN" altLang="en-US">
                <a:cs typeface="等线"/>
              </a:rPr>
              <a:pPr fontAlgn="base">
                <a:spcBef>
                  <a:spcPct val="0"/>
                </a:spcBef>
                <a:spcAft>
                  <a:spcPct val="0"/>
                </a:spcAft>
              </a:pPr>
              <a:t>143</a:t>
            </a:fld>
            <a:endParaRPr lang="zh-CN" altLang="en-US">
              <a:cs typeface="等线"/>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247809">
            <a:extLst>
              <a:ext uri="{FF2B5EF4-FFF2-40B4-BE49-F238E27FC236}">
                <a16:creationId xmlns="" xmlns:a16="http://schemas.microsoft.com/office/drawing/2014/main" id="{AB6A2F51-3D84-494C-B089-3668DC03167F}"/>
              </a:ext>
            </a:extLst>
          </p:cNvPr>
          <p:cNvSpPr>
            <a:spLocks noGrp="1" noRot="1" noChangeAspect="1" noChangeArrowheads="1" noTextEdit="1"/>
          </p:cNvSpPr>
          <p:nvPr>
            <p:ph type="sldImg" idx="4294967295"/>
          </p:nvPr>
        </p:nvSpPr>
        <p:spPr>
          <a:ln/>
        </p:spPr>
      </p:sp>
      <p:sp>
        <p:nvSpPr>
          <p:cNvPr id="22530" name="文本占位符 247810">
            <a:extLst>
              <a:ext uri="{FF2B5EF4-FFF2-40B4-BE49-F238E27FC236}">
                <a16:creationId xmlns="" xmlns:a16="http://schemas.microsoft.com/office/drawing/2014/main" id="{CC1336E5-2DE6-4A9D-994D-E483F951AF91}"/>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22531" name="灯片编号占位符 1">
            <a:extLst>
              <a:ext uri="{FF2B5EF4-FFF2-40B4-BE49-F238E27FC236}">
                <a16:creationId xmlns="" xmlns:a16="http://schemas.microsoft.com/office/drawing/2014/main" id="{4216D2DE-88ED-4212-934C-140222ED5EF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25D9CBEC-099E-474E-8AA8-547B4EF41187}" type="slidenum">
              <a:rPr altLang="en-US" noProof="1"/>
              <a:pPr/>
              <a:t>9</a:t>
            </a:fld>
            <a:endParaRPr lang="zh-CN" altLang="en-US" noProof="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247809">
            <a:extLst>
              <a:ext uri="{FF2B5EF4-FFF2-40B4-BE49-F238E27FC236}">
                <a16:creationId xmlns="" xmlns:a16="http://schemas.microsoft.com/office/drawing/2014/main" id="{AA44FE02-3616-4092-9992-139B92619229}"/>
              </a:ext>
            </a:extLst>
          </p:cNvPr>
          <p:cNvSpPr>
            <a:spLocks noGrp="1" noRot="1" noChangeAspect="1" noChangeArrowheads="1" noTextEdit="1"/>
          </p:cNvSpPr>
          <p:nvPr>
            <p:ph type="sldImg" idx="4294967295"/>
          </p:nvPr>
        </p:nvSpPr>
        <p:spPr>
          <a:ln/>
        </p:spPr>
      </p:sp>
      <p:sp>
        <p:nvSpPr>
          <p:cNvPr id="24578" name="文本占位符 247810">
            <a:extLst>
              <a:ext uri="{FF2B5EF4-FFF2-40B4-BE49-F238E27FC236}">
                <a16:creationId xmlns="" xmlns:a16="http://schemas.microsoft.com/office/drawing/2014/main" id="{85E9233B-FF1B-4EE8-A52A-DADF966B6DE7}"/>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24579" name="灯片编号占位符 1">
            <a:extLst>
              <a:ext uri="{FF2B5EF4-FFF2-40B4-BE49-F238E27FC236}">
                <a16:creationId xmlns="" xmlns:a16="http://schemas.microsoft.com/office/drawing/2014/main" id="{E9AE07AA-BD42-4283-80F3-1F06698D7862}"/>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F2083F55-43EA-446B-BF4D-49ABA0AAF203}" type="slidenum">
              <a:rPr altLang="en-US" noProof="1"/>
              <a:pPr/>
              <a:t>10</a:t>
            </a:fld>
            <a:endParaRPr lang="zh-CN" altLang="en-US" noProof="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247809">
            <a:extLst>
              <a:ext uri="{FF2B5EF4-FFF2-40B4-BE49-F238E27FC236}">
                <a16:creationId xmlns="" xmlns:a16="http://schemas.microsoft.com/office/drawing/2014/main" id="{9677F3E4-2280-45D5-B071-6DE52777EB11}"/>
              </a:ext>
            </a:extLst>
          </p:cNvPr>
          <p:cNvSpPr>
            <a:spLocks noGrp="1" noRot="1" noChangeAspect="1" noChangeArrowheads="1" noTextEdit="1"/>
          </p:cNvSpPr>
          <p:nvPr>
            <p:ph type="sldImg" idx="4294967295"/>
          </p:nvPr>
        </p:nvSpPr>
        <p:spPr>
          <a:ln/>
        </p:spPr>
      </p:sp>
      <p:sp>
        <p:nvSpPr>
          <p:cNvPr id="26626" name="文本占位符 247810">
            <a:extLst>
              <a:ext uri="{FF2B5EF4-FFF2-40B4-BE49-F238E27FC236}">
                <a16:creationId xmlns="" xmlns:a16="http://schemas.microsoft.com/office/drawing/2014/main" id="{403B9399-E734-48F4-8E1A-C6361663EF0E}"/>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26627" name="灯片编号占位符 1">
            <a:extLst>
              <a:ext uri="{FF2B5EF4-FFF2-40B4-BE49-F238E27FC236}">
                <a16:creationId xmlns="" xmlns:a16="http://schemas.microsoft.com/office/drawing/2014/main" id="{4D1E85DC-9CFB-4FB2-A56B-6E6D85CE4541}"/>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EA04F7EA-CA58-46F5-90B2-85C631ED652A}" type="slidenum">
              <a:rPr altLang="en-US" noProof="1"/>
              <a:pPr/>
              <a:t>11</a:t>
            </a:fld>
            <a:endParaRPr lang="zh-CN" altLang="en-US" noProof="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247809">
            <a:extLst>
              <a:ext uri="{FF2B5EF4-FFF2-40B4-BE49-F238E27FC236}">
                <a16:creationId xmlns="" xmlns:a16="http://schemas.microsoft.com/office/drawing/2014/main" id="{09475499-16A4-4D04-8DB1-4117C0FC4F13}"/>
              </a:ext>
            </a:extLst>
          </p:cNvPr>
          <p:cNvSpPr>
            <a:spLocks noGrp="1" noRot="1" noChangeAspect="1" noChangeArrowheads="1" noTextEdit="1"/>
          </p:cNvSpPr>
          <p:nvPr>
            <p:ph type="sldImg" idx="4294967295"/>
          </p:nvPr>
        </p:nvSpPr>
        <p:spPr>
          <a:ln/>
        </p:spPr>
      </p:sp>
      <p:sp>
        <p:nvSpPr>
          <p:cNvPr id="28674" name="文本占位符 247810">
            <a:extLst>
              <a:ext uri="{FF2B5EF4-FFF2-40B4-BE49-F238E27FC236}">
                <a16:creationId xmlns="" xmlns:a16="http://schemas.microsoft.com/office/drawing/2014/main" id="{C678F5F5-33E3-460C-89F0-39194398163B}"/>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28675" name="灯片编号占位符 1">
            <a:extLst>
              <a:ext uri="{FF2B5EF4-FFF2-40B4-BE49-F238E27FC236}">
                <a16:creationId xmlns="" xmlns:a16="http://schemas.microsoft.com/office/drawing/2014/main" id="{B1AC924D-74AB-421B-9A36-C10A33562CDF}"/>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2BC81BFC-8661-4C89-9B3A-C78B904906D9}" type="slidenum">
              <a:rPr altLang="en-US" noProof="1"/>
              <a:pPr/>
              <a:t>12</a:t>
            </a:fld>
            <a:endParaRPr lang="zh-CN" altLang="en-US" noProof="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247809">
            <a:extLst>
              <a:ext uri="{FF2B5EF4-FFF2-40B4-BE49-F238E27FC236}">
                <a16:creationId xmlns="" xmlns:a16="http://schemas.microsoft.com/office/drawing/2014/main" id="{D029745C-394A-4EA3-B1C0-36F1153F9AAB}"/>
              </a:ext>
            </a:extLst>
          </p:cNvPr>
          <p:cNvSpPr>
            <a:spLocks noGrp="1" noRot="1" noChangeAspect="1" noChangeArrowheads="1" noTextEdit="1"/>
          </p:cNvSpPr>
          <p:nvPr>
            <p:ph type="sldImg" idx="4294967295"/>
          </p:nvPr>
        </p:nvSpPr>
        <p:spPr>
          <a:ln/>
        </p:spPr>
      </p:sp>
      <p:sp>
        <p:nvSpPr>
          <p:cNvPr id="30722" name="文本占位符 247810">
            <a:extLst>
              <a:ext uri="{FF2B5EF4-FFF2-40B4-BE49-F238E27FC236}">
                <a16:creationId xmlns="" xmlns:a16="http://schemas.microsoft.com/office/drawing/2014/main" id="{93F2550F-55C7-4CE0-BF38-A8BA7D27400B}"/>
              </a:ext>
            </a:extLst>
          </p:cNvPr>
          <p:cNvSpPr>
            <a:spLocks noGrp="1" noChangeArrowheads="1"/>
          </p:cNvSpPr>
          <p:nvPr>
            <p:ph type="body" idx="4294967295"/>
          </p:nvPr>
        </p:nvSpPr>
        <p:spPr/>
        <p:txBody>
          <a:bodyPr>
            <a:prstTxWarp prst="textNoShape">
              <a:avLst/>
            </a:prstTxWarp>
          </a:bodyPr>
          <a:lstStyle/>
          <a:p>
            <a:endParaRPr lang="zh-CN" altLang="zh-CN"/>
          </a:p>
        </p:txBody>
      </p:sp>
      <p:sp>
        <p:nvSpPr>
          <p:cNvPr id="30723" name="灯片编号占位符 1">
            <a:extLst>
              <a:ext uri="{FF2B5EF4-FFF2-40B4-BE49-F238E27FC236}">
                <a16:creationId xmlns="" xmlns:a16="http://schemas.microsoft.com/office/drawing/2014/main" id="{1BB91E6D-6EC8-494C-BE17-F46767525339}"/>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7B64C001-FC15-49D5-A0D6-DDD96B9004E8}" type="slidenum">
              <a:rPr altLang="en-US" noProof="1"/>
              <a:pPr/>
              <a:t>13</a:t>
            </a:fld>
            <a:endParaRPr lang="zh-CN" altLang="en-US" noProof="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CBA99F28-4CE1-49C8-A7C7-B7208DEA2085}" type="datetimeFigureOut">
              <a:rPr lang="zh-CN" altLang="en-US"/>
              <a:pPr>
                <a:defRPr/>
              </a:pPr>
              <a:t>2020/6/1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87B6D00-25E7-44C0-A02F-083D842D15FE}"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C6A57E1-8AC0-4654-B349-E5DD8CA94C11}" type="datetimeFigureOut">
              <a:rPr lang="zh-CN" altLang="en-US"/>
              <a:pPr>
                <a:defRPr/>
              </a:pPr>
              <a:t>2020/6/1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381A011-1168-4753-8AE3-C669C8A9B71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352932E-B6DB-4E58-8D69-E99D3CBFF410}" type="datetimeFigureOut">
              <a:rPr lang="zh-CN" altLang="en-US"/>
              <a:pPr>
                <a:defRPr/>
              </a:pPr>
              <a:t>2020/6/1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516810-94C0-4742-888C-EB9A3E1ED28F}"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Freeform 5"/>
          <p:cNvSpPr>
            <a:spLocks noChangeAspect="1"/>
          </p:cNvSpPr>
          <p:nvPr userDrawn="1"/>
        </p:nvSpPr>
        <p:spPr bwMode="auto">
          <a:xfrm>
            <a:off x="239713" y="214313"/>
            <a:ext cx="566737" cy="56515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lIns="72683" tIns="36341" rIns="72683" bIns="36341"/>
          <a:lstStyle/>
          <a:p>
            <a:pPr fontAlgn="auto">
              <a:spcBef>
                <a:spcPts val="0"/>
              </a:spcBef>
              <a:spcAft>
                <a:spcPts val="0"/>
              </a:spcAft>
              <a:defRPr/>
            </a:pPr>
            <a:endParaRPr lang="zh-CN" altLang="en-US" sz="1100" dirty="0">
              <a:latin typeface="+mn-lt"/>
              <a:ea typeface="+mn-ea"/>
              <a:cs typeface="+mn-cs"/>
            </a:endParaRPr>
          </a:p>
        </p:txBody>
      </p:sp>
      <p:cxnSp>
        <p:nvCxnSpPr>
          <p:cNvPr id="3" name="直接连接符 3"/>
          <p:cNvCxnSpPr/>
          <p:nvPr/>
        </p:nvCxnSpPr>
        <p:spPr>
          <a:xfrm>
            <a:off x="806450" y="741363"/>
            <a:ext cx="110553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图片 7"/>
          <p:cNvPicPr>
            <a:picLocks noChangeAspect="1"/>
          </p:cNvPicPr>
          <p:nvPr userDrawn="1"/>
        </p:nvPicPr>
        <p:blipFill>
          <a:blip r:embed="rId2"/>
          <a:srcRect/>
          <a:stretch>
            <a:fillRect/>
          </a:stretch>
        </p:blipFill>
        <p:spPr bwMode="auto">
          <a:xfrm>
            <a:off x="10037763" y="252413"/>
            <a:ext cx="1824037" cy="488950"/>
          </a:xfrm>
          <a:prstGeom prst="rect">
            <a:avLst/>
          </a:prstGeom>
          <a:noFill/>
          <a:ln w="9525">
            <a:noFill/>
            <a:miter lim="800000"/>
            <a:headEnd/>
            <a:tailEnd/>
          </a:ln>
        </p:spPr>
      </p:pic>
      <p:sp>
        <p:nvSpPr>
          <p:cNvPr id="5" name="标题 5"/>
          <p:cNvSpPr txBox="1"/>
          <p:nvPr userDrawn="1"/>
        </p:nvSpPr>
        <p:spPr>
          <a:xfrm>
            <a:off x="855663" y="357188"/>
            <a:ext cx="5527675" cy="384175"/>
          </a:xfrm>
          <a:prstGeom prst="rect">
            <a:avLst/>
          </a:prstGeom>
        </p:spPr>
        <p:txBody>
          <a:bodyPr lIns="98466" tIns="49233" rIns="98466" bIns="49233">
            <a:normAutofit lnSpcReduction="10000"/>
          </a:bodyPr>
          <a:lstStyle>
            <a:lvl1pPr algn="l" defTabSz="815340"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pPr>
              <a:lnSpc>
                <a:spcPct val="120000"/>
              </a:lnSpc>
              <a:defRPr/>
            </a:pPr>
            <a:r>
              <a:rPr lang="zh-CN" altLang="en-US" sz="1700" b="1" dirty="0">
                <a:solidFill>
                  <a:schemeClr val="accent2"/>
                </a:solidFill>
                <a:latin typeface="微软雅黑" panose="020B0503020204020204" pitchFamily="34" charset="-122"/>
                <a:ea typeface="微软雅黑" panose="020B0503020204020204" pitchFamily="34" charset="-122"/>
              </a:rPr>
              <a:t>第十章  “五位一体”的总体布局</a:t>
            </a: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bwMode="auto">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71946341"/>
      </p:ext>
    </p:extLst>
  </p:cSld>
  <p:clrMapOvr>
    <a:masterClrMapping/>
  </p:clrMapOvr>
  <p:transition spd="slow" advClick="0" advTm="3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983432" y="406317"/>
            <a:ext cx="5040560" cy="504055"/>
          </a:xfrm>
        </p:spPr>
        <p:txBody>
          <a:bodyPr lIns="0" tIns="0" rIns="0" bIns="0" anchor="t"/>
          <a:lstStyle>
            <a:lvl1pPr algn="l">
              <a:defRPr sz="3200" b="0" cap="a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五边形 6"/>
          <p:cNvSpPr/>
          <p:nvPr userDrawn="1"/>
        </p:nvSpPr>
        <p:spPr>
          <a:xfrm>
            <a:off x="263353" y="432894"/>
            <a:ext cx="573964" cy="432047"/>
          </a:xfrm>
          <a:prstGeom prst="homePlate">
            <a:avLst>
              <a:gd name="adj" fmla="val 38242"/>
            </a:avLst>
          </a:prstGeom>
          <a:solidFill>
            <a:srgbClr val="FFE08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8" name="矩形 7"/>
          <p:cNvSpPr/>
          <p:nvPr userDrawn="1"/>
        </p:nvSpPr>
        <p:spPr>
          <a:xfrm>
            <a:off x="131676" y="432894"/>
            <a:ext cx="95672" cy="432047"/>
          </a:xfrm>
          <a:prstGeom prst="rect">
            <a:avLst/>
          </a:prstGeom>
          <a:solidFill>
            <a:srgbClr val="B2E4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9" name="矩形 8"/>
          <p:cNvSpPr/>
          <p:nvPr userDrawn="1"/>
        </p:nvSpPr>
        <p:spPr>
          <a:xfrm>
            <a:off x="1" y="432894"/>
            <a:ext cx="95672" cy="432047"/>
          </a:xfrm>
          <a:prstGeom prst="rect">
            <a:avLst/>
          </a:prstGeom>
          <a:solidFill>
            <a:srgbClr val="B2E4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Tree>
    <p:extLst>
      <p:ext uri="{BB962C8B-B14F-4D97-AF65-F5344CB8AC3E}">
        <p14:creationId xmlns="" xmlns:p14="http://schemas.microsoft.com/office/powerpoint/2010/main" val="264345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F41550-C55D-4501-B5BB-CA2E5ED9BD9F}" type="datetimeFigureOut">
              <a:rPr lang="zh-CN" altLang="en-US"/>
              <a:pPr>
                <a:defRPr/>
              </a:pPr>
              <a:t>2020/6/1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D4A6891-35E7-4AB9-A0D3-16D04D525CA9}"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pPr>
              <a:defRPr/>
            </a:pPr>
            <a:fld id="{62697CC9-D5BF-4718-B0FB-011E127E9B40}" type="datetimeFigureOut">
              <a:rPr lang="zh-CN" altLang="en-US"/>
              <a:pPr>
                <a:defRPr/>
              </a:pPr>
              <a:t>2020/6/1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E132A0D-8F7F-40C6-8D60-6B8B60AE0D44}"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6AE672E7-1EE4-4104-806F-C03B535BD747}" type="datetimeFigureOut">
              <a:rPr lang="zh-CN" altLang="en-US"/>
              <a:pPr>
                <a:defRPr/>
              </a:pPr>
              <a:t>2020/6/1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89F2FD-201B-46A3-9B90-01F25877A0B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D463F240-7799-4396-B7CB-B1E8A8511788}" type="datetimeFigureOut">
              <a:rPr lang="zh-CN" altLang="en-US"/>
              <a:pPr>
                <a:defRPr/>
              </a:pPr>
              <a:t>2020/6/1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9CAE432-6346-466E-913F-95DBAA1E6DB5}"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461F518-DDD3-4EDC-8A16-9D8F05986105}" type="datetimeFigureOut">
              <a:rPr lang="zh-CN" altLang="en-US"/>
              <a:pPr>
                <a:defRPr/>
              </a:pPr>
              <a:t>2020/6/1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70EA609-D649-4A83-8366-4333FEB9DB49}"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A92BC03-B7F7-48D5-BBC9-DE555F58B7D0}" type="datetimeFigureOut">
              <a:rPr lang="zh-CN" altLang="en-US"/>
              <a:pPr>
                <a:defRPr/>
              </a:pPr>
              <a:t>2020/6/1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7890183-F227-44C3-8001-EF3B0CA0C9EC}"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DE68A7ED-17AD-4880-A478-762AE29076E0}" type="datetimeFigureOut">
              <a:rPr lang="zh-CN" altLang="en-US"/>
              <a:pPr>
                <a:defRPr/>
              </a:pPr>
              <a:t>2020/6/1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097B20-02B2-4B4C-9222-A5EC6BB7B264}"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3"/>
          <p:cNvSpPr>
            <a:spLocks noGrp="1"/>
          </p:cNvSpPr>
          <p:nvPr>
            <p:ph type="dt" sz="half" idx="10"/>
          </p:nvPr>
        </p:nvSpPr>
        <p:spPr/>
        <p:txBody>
          <a:bodyPr/>
          <a:lstStyle>
            <a:lvl1pPr>
              <a:defRPr/>
            </a:lvl1pPr>
          </a:lstStyle>
          <a:p>
            <a:pPr>
              <a:defRPr/>
            </a:pPr>
            <a:fld id="{EB31C6EF-F399-4145-9568-25C2446546E6}" type="datetimeFigureOut">
              <a:rPr lang="zh-CN" altLang="en-US"/>
              <a:pPr>
                <a:defRPr/>
              </a:pPr>
              <a:t>2020/6/1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670257-A7A7-41AD-98D4-7BDF5CFCD2F5}"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985E9BF8-47FA-440C-9D98-6415364D5519}" type="datetimeFigureOut">
              <a:rPr lang="zh-CN" altLang="en-US"/>
              <a:pPr>
                <a:defRPr/>
              </a:pPr>
              <a:t>2020/6/1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51A7D19-968F-41A2-918C-A37943F759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等线 Light"/>
        </a:defRPr>
      </a:lvl1pPr>
      <a:lvl2pPr algn="l" rtl="0" fontAlgn="base">
        <a:lnSpc>
          <a:spcPct val="90000"/>
        </a:lnSpc>
        <a:spcBef>
          <a:spcPct val="0"/>
        </a:spcBef>
        <a:spcAft>
          <a:spcPct val="0"/>
        </a:spcAft>
        <a:defRPr sz="4400">
          <a:solidFill>
            <a:schemeClr val="tx1"/>
          </a:solidFill>
          <a:latin typeface="等线 Light"/>
          <a:ea typeface="等线 Light"/>
          <a:cs typeface="等线 Light"/>
        </a:defRPr>
      </a:lvl2pPr>
      <a:lvl3pPr algn="l" rtl="0" fontAlgn="base">
        <a:lnSpc>
          <a:spcPct val="90000"/>
        </a:lnSpc>
        <a:spcBef>
          <a:spcPct val="0"/>
        </a:spcBef>
        <a:spcAft>
          <a:spcPct val="0"/>
        </a:spcAft>
        <a:defRPr sz="4400">
          <a:solidFill>
            <a:schemeClr val="tx1"/>
          </a:solidFill>
          <a:latin typeface="等线 Light"/>
          <a:ea typeface="等线 Light"/>
          <a:cs typeface="等线 Light"/>
        </a:defRPr>
      </a:lvl3pPr>
      <a:lvl4pPr algn="l" rtl="0" fontAlgn="base">
        <a:lnSpc>
          <a:spcPct val="90000"/>
        </a:lnSpc>
        <a:spcBef>
          <a:spcPct val="0"/>
        </a:spcBef>
        <a:spcAft>
          <a:spcPct val="0"/>
        </a:spcAft>
        <a:defRPr sz="4400">
          <a:solidFill>
            <a:schemeClr val="tx1"/>
          </a:solidFill>
          <a:latin typeface="等线 Light"/>
          <a:ea typeface="等线 Light"/>
          <a:cs typeface="等线 Light"/>
        </a:defRPr>
      </a:lvl4pPr>
      <a:lvl5pPr algn="l" rtl="0" fontAlgn="base">
        <a:lnSpc>
          <a:spcPct val="90000"/>
        </a:lnSpc>
        <a:spcBef>
          <a:spcPct val="0"/>
        </a:spcBef>
        <a:spcAft>
          <a:spcPct val="0"/>
        </a:spcAft>
        <a:defRPr sz="4400">
          <a:solidFill>
            <a:schemeClr val="tx1"/>
          </a:solidFill>
          <a:latin typeface="等线 Light"/>
          <a:ea typeface="等线 Light"/>
          <a:cs typeface="等线 Light"/>
        </a:defRPr>
      </a:lvl5pPr>
      <a:lvl6pPr marL="457200" algn="l" rtl="0" fontAlgn="base">
        <a:lnSpc>
          <a:spcPct val="90000"/>
        </a:lnSpc>
        <a:spcBef>
          <a:spcPct val="0"/>
        </a:spcBef>
        <a:spcAft>
          <a:spcPct val="0"/>
        </a:spcAft>
        <a:defRPr sz="4400">
          <a:solidFill>
            <a:schemeClr val="tx1"/>
          </a:solidFill>
          <a:latin typeface="等线 Light"/>
          <a:ea typeface="等线 Light"/>
          <a:cs typeface="等线 Light"/>
        </a:defRPr>
      </a:lvl6pPr>
      <a:lvl7pPr marL="914400" algn="l" rtl="0" fontAlgn="base">
        <a:lnSpc>
          <a:spcPct val="90000"/>
        </a:lnSpc>
        <a:spcBef>
          <a:spcPct val="0"/>
        </a:spcBef>
        <a:spcAft>
          <a:spcPct val="0"/>
        </a:spcAft>
        <a:defRPr sz="4400">
          <a:solidFill>
            <a:schemeClr val="tx1"/>
          </a:solidFill>
          <a:latin typeface="等线 Light"/>
          <a:ea typeface="等线 Light"/>
          <a:cs typeface="等线 Light"/>
        </a:defRPr>
      </a:lvl7pPr>
      <a:lvl8pPr marL="1371600" algn="l" rtl="0" fontAlgn="base">
        <a:lnSpc>
          <a:spcPct val="90000"/>
        </a:lnSpc>
        <a:spcBef>
          <a:spcPct val="0"/>
        </a:spcBef>
        <a:spcAft>
          <a:spcPct val="0"/>
        </a:spcAft>
        <a:defRPr sz="4400">
          <a:solidFill>
            <a:schemeClr val="tx1"/>
          </a:solidFill>
          <a:latin typeface="等线 Light"/>
          <a:ea typeface="等线 Light"/>
          <a:cs typeface="等线 Light"/>
        </a:defRPr>
      </a:lvl8pPr>
      <a:lvl9pPr marL="1828800" algn="l" rtl="0" fontAlgn="base">
        <a:lnSpc>
          <a:spcPct val="90000"/>
        </a:lnSpc>
        <a:spcBef>
          <a:spcPct val="0"/>
        </a:spcBef>
        <a:spcAft>
          <a:spcPct val="0"/>
        </a:spcAft>
        <a:defRPr sz="4400">
          <a:solidFill>
            <a:schemeClr val="tx1"/>
          </a:solidFill>
          <a:latin typeface="等线 Light"/>
          <a:ea typeface="等线 Light"/>
          <a:cs typeface="等线 Light"/>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等线"/>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等线"/>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等线"/>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等线"/>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03.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04.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77.gif"/><Relationship Id="rId3" Type="http://schemas.openxmlformats.org/officeDocument/2006/relationships/image" Target="../media/image172.jpeg"/><Relationship Id="rId7" Type="http://schemas.openxmlformats.org/officeDocument/2006/relationships/image" Target="../media/image176.jpeg"/><Relationship Id="rId2"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17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06.png"/><Relationship Id="rId1" Type="http://schemas.openxmlformats.org/officeDocument/2006/relationships/slideLayout" Target="../slideLayouts/slideLayout12.xml"/><Relationship Id="rId4" Type="http://schemas.openxmlformats.org/officeDocument/2006/relationships/image" Target="../media/image179.jpeg"/></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10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Layout" Target="../slideLayouts/slideLayout12.xml"/><Relationship Id="rId5" Type="http://schemas.openxmlformats.org/officeDocument/2006/relationships/image" Target="../media/image187.jpeg"/><Relationship Id="rId4" Type="http://schemas.openxmlformats.org/officeDocument/2006/relationships/image" Target="../media/image186.jpeg"/></Relationships>
</file>

<file path=ppt/slides/_rels/slide11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9.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jpeg"/><Relationship Id="rId1" Type="http://schemas.openxmlformats.org/officeDocument/2006/relationships/slideLayout" Target="../slideLayouts/slideLayout12.xml"/><Relationship Id="rId4" Type="http://schemas.openxmlformats.org/officeDocument/2006/relationships/image" Target="../media/image202.png"/></Relationships>
</file>

<file path=ppt/slides/_rels/slide125.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210.jpeg"/><Relationship Id="rId4" Type="http://schemas.openxmlformats.org/officeDocument/2006/relationships/image" Target="../media/image209.jpeg"/></Relationships>
</file>

<file path=ppt/slides/_rels/slide131.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12.xml"/><Relationship Id="rId4" Type="http://schemas.openxmlformats.org/officeDocument/2006/relationships/image" Target="../media/image214.jpeg"/></Relationships>
</file>

<file path=ppt/slides/_rels/slide133.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6.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1.jpe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3.jpe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2.xml"/><Relationship Id="rId5" Type="http://schemas.openxmlformats.org/officeDocument/2006/relationships/image" Target="../media/image227.png"/><Relationship Id="rId4" Type="http://schemas.openxmlformats.org/officeDocument/2006/relationships/image" Target="../media/image226.png"/></Relationships>
</file>

<file path=ppt/slides/_rels/slide14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12.xml"/><Relationship Id="rId4" Type="http://schemas.openxmlformats.org/officeDocument/2006/relationships/image" Target="../media/image230.png"/></Relationships>
</file>

<file path=ppt/slides/_rels/slide14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233.jpeg"/><Relationship Id="rId4" Type="http://schemas.openxmlformats.org/officeDocument/2006/relationships/image" Target="../media/image232.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luxury.qq.com/a/20060831/000026_1.htm" TargetMode="External"/><Relationship Id="rId1" Type="http://schemas.openxmlformats.org/officeDocument/2006/relationships/slideLayout" Target="../slideLayouts/slideLayout2.xml"/><Relationship Id="rId6" Type="http://schemas.openxmlformats.org/officeDocument/2006/relationships/hyperlink" Target="&#28023;&#35930;&#28286;&#29255;&#27573;%206.rmvb" TargetMode="External"/><Relationship Id="rId5" Type="http://schemas.openxmlformats.org/officeDocument/2006/relationships/image" Target="../media/image36.jpeg"/><Relationship Id="rId4" Type="http://schemas.openxmlformats.org/officeDocument/2006/relationships/hyperlink" Target="file:///E:\10\&#28023;&#35930;&#28286;&#29255;&#27573;%206.rmv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hyperlink" Target="&#37329;&#34701;&#21361;&#26426;%20&#27425;&#36151;&#21361;&#26426;%2011.mp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hyperlink" Target="file:///E:\10\10-1\&#37329;&#34701;&#21361;&#26426;%20&#27425;&#36151;&#21361;&#26426;%2011.mp4"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file:///E:\10\10-1\&#27993;&#27743;&#36890;&#36807;&#21435;&#26464;&#26438;&#35299;&#20915;&#21457;&#23637;&#30340;&#22256;&#22659;%2011.mp4" TargetMode="External"/><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hyperlink" Target="&#37329;&#34701;&#39118;&#26292;&#20914;&#20987;&#20013;&#22269;&#20225;&#19994;%208.mp4" TargetMode="Externa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1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gif"/></Relationships>
</file>

<file path=ppt/slides/_rels/slide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78.gif"/><Relationship Id="rId4" Type="http://schemas.openxmlformats.org/officeDocument/2006/relationships/image" Target="../media/image77.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4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3.gif"/></Relationships>
</file>

<file path=ppt/slides/_rels/slide4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13.xml"/><Relationship Id="rId4" Type="http://schemas.openxmlformats.org/officeDocument/2006/relationships/image" Target="../media/image86.gif"/></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2.xml"/><Relationship Id="rId4" Type="http://schemas.openxmlformats.org/officeDocument/2006/relationships/image" Target="../media/image97.jpeg"/></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06.png"/><Relationship Id="rId5" Type="http://schemas.openxmlformats.org/officeDocument/2006/relationships/tags" Target="../tags/tag6.xml"/><Relationship Id="rId10" Type="http://schemas.openxmlformats.org/officeDocument/2006/relationships/slideLayout" Target="../slideLayouts/slideLayout12.xml"/><Relationship Id="rId4" Type="http://schemas.openxmlformats.org/officeDocument/2006/relationships/tags" Target="../tags/tag5.xml"/><Relationship Id="rId9" Type="http://schemas.openxmlformats.org/officeDocument/2006/relationships/tags" Target="../tags/tag10.xml"/></Relationships>
</file>

<file path=ppt/slides/_rels/slide63.xml.rels><?xml version="1.0" encoding="UTF-8" standalone="yes"?>
<Relationships xmlns="http://schemas.openxmlformats.org/package/2006/relationships"><Relationship Id="rId3" Type="http://schemas.openxmlformats.org/officeDocument/2006/relationships/hyperlink" Target="https://baike.baidu.com/item/%E6%8A%95%E8%B5%84" TargetMode="External"/><Relationship Id="rId2" Type="http://schemas.openxmlformats.org/officeDocument/2006/relationships/hyperlink" Target="https://baike.baidu.com/item/%E6%B6%88%E8%B4%B9/5800867" TargetMode="External"/><Relationship Id="rId1" Type="http://schemas.openxmlformats.org/officeDocument/2006/relationships/slideLayout" Target="../slideLayouts/slideLayout12.xml"/><Relationship Id="rId5" Type="http://schemas.openxmlformats.org/officeDocument/2006/relationships/hyperlink" Target="https://baike.baidu.com/item/%E5%B9%B3%E8%A1%A1" TargetMode="External"/><Relationship Id="rId4" Type="http://schemas.openxmlformats.org/officeDocument/2006/relationships/hyperlink" Target="https://baike.baidu.com/item/%E5%87%BA%E5%8F%A3/566642"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hyperlink" Target="https://baike.baidu.com/item/%E7%95%B8%E5%BD%A2" TargetMode="External"/><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hyperlink" Target="https://baike.baidu.com/item/%E9%9C%80%E6%B1%82" TargetMode="External"/><Relationship Id="rId5" Type="http://schemas.openxmlformats.org/officeDocument/2006/relationships/hyperlink" Target="https://baike.baidu.com/item/%E6%97%A0%E6%95%88" TargetMode="External"/><Relationship Id="rId4" Type="http://schemas.openxmlformats.org/officeDocument/2006/relationships/hyperlink" Target="https://baike.baidu.com/item/%E9%94%99%E9%85%8D"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4" Type="http://schemas.openxmlformats.org/officeDocument/2006/relationships/image" Target="../media/image113.jpe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slideLayout" Target="../slideLayouts/slideLayout12.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file:///E:\10\10-1\&#32842;&#32842;%5b&#20379;&#32473;&#20391;%20%204.mp4"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32842;&#32842;&#8220;&#20379;&#32473;&#20391;&#8220;%20%204.mp4"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0.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2.xml"/><Relationship Id="rId7" Type="http://schemas.openxmlformats.org/officeDocument/2006/relationships/image" Target="../media/image123.jpe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openxmlformats.org/officeDocument/2006/relationships/image" Target="../media/image122.jpeg"/><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microsoft.com/office/2007/relationships/diagramDrawing" Target="../diagrams/drawing2.xml"/></Relationships>
</file>

<file path=ppt/slides/_rels/slide85.xml.rels><?xml version="1.0" encoding="UTF-8" standalone="yes"?>
<Relationships xmlns="http://schemas.openxmlformats.org/package/2006/relationships"><Relationship Id="rId3" Type="http://schemas.openxmlformats.org/officeDocument/2006/relationships/hyperlink" Target="&#20026;&#20309;&#35201;&#36827;&#34892;&#20379;&#32473;&#20391;&#32467;&#26500;&#24615;&#25913;&#38761;%202.mp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hyperlink" Target="file:///E:\10\10-1\&#24324;&#26126;&#30333;&#20379;&#32473;&#20391;&#25913;&#38761;%204.mp4"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12.xml"/><Relationship Id="rId6" Type="http://schemas.openxmlformats.org/officeDocument/2006/relationships/image" Target="../media/image130.jpeg"/><Relationship Id="rId11" Type="http://schemas.openxmlformats.org/officeDocument/2006/relationships/image" Target="../media/image135.jpeg"/><Relationship Id="rId5" Type="http://schemas.openxmlformats.org/officeDocument/2006/relationships/image" Target="../media/image129.jpeg"/><Relationship Id="rId10" Type="http://schemas.openxmlformats.org/officeDocument/2006/relationships/image" Target="../media/image134.jpeg"/><Relationship Id="rId4" Type="http://schemas.openxmlformats.org/officeDocument/2006/relationships/image" Target="../media/image128.jpeg"/><Relationship Id="rId9" Type="http://schemas.openxmlformats.org/officeDocument/2006/relationships/image" Target="../media/image133.jpeg"/></Relationships>
</file>

<file path=ppt/slides/_rels/slide88.xml.rels><?xml version="1.0" encoding="UTF-8" standalone="yes"?>
<Relationships xmlns="http://schemas.openxmlformats.org/package/2006/relationships"><Relationship Id="rId3" Type="http://schemas.openxmlformats.org/officeDocument/2006/relationships/hyperlink" Target="file:///E:\10\10-1\&#23665;&#19996;&#26032;&#26087;&#21160;&#33021;&#36716;&#25442;&#23601;&#26159;&#36825;&#26679;&#21992;%203.mp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23665;&#19996;&#26032;&#26087;&#21160;&#33021;&#36716;&#25442;&#23601;&#26159;&#36825;&#26679;&#21992;%203.mp4" TargetMode="External"/><Relationship Id="rId5" Type="http://schemas.openxmlformats.org/officeDocument/2006/relationships/image" Target="../media/image137.png"/><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93.xml.rels><?xml version="1.0" encoding="UTF-8" standalone="yes"?>
<Relationships xmlns="http://schemas.openxmlformats.org/package/2006/relationships"><Relationship Id="rId3" Type="http://schemas.openxmlformats.org/officeDocument/2006/relationships/image" Target="../media/image138.emf"/><Relationship Id="rId7"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96.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8.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hyperlink" Target="&#22810;&#22320;&#20379;&#32473;&#20391;&#25913;&#38761;&#20027;&#25915;&#21435;&#24211;&#23384;%203.mp4" TargetMode="External"/><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E59DD9B5-17F6-4985-9987-96F52A944B26}"/>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 xmlns:p14="http://schemas.microsoft.com/office/powerpoint/2010/main" val="3231373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079">
            <a:extLst>
              <a:ext uri="{FF2B5EF4-FFF2-40B4-BE49-F238E27FC236}">
                <a16:creationId xmlns="" xmlns:a16="http://schemas.microsoft.com/office/drawing/2014/main" id="{A7AC29CC-3DE6-4476-89DA-C1FB40FC9E2C}"/>
              </a:ext>
            </a:extLst>
          </p:cNvPr>
          <p:cNvGrpSpPr>
            <a:grpSpLocks/>
          </p:cNvGrpSpPr>
          <p:nvPr/>
        </p:nvGrpSpPr>
        <p:grpSpPr bwMode="auto">
          <a:xfrm>
            <a:off x="1512887" y="-14288"/>
            <a:ext cx="1639888" cy="318755"/>
            <a:chOff x="0" y="22"/>
            <a:chExt cx="2085" cy="295"/>
          </a:xfrm>
        </p:grpSpPr>
        <p:sp>
          <p:nvSpPr>
            <p:cNvPr id="23555" name="圆角矩形 2080">
              <a:extLst>
                <a:ext uri="{FF2B5EF4-FFF2-40B4-BE49-F238E27FC236}">
                  <a16:creationId xmlns="" xmlns:a16="http://schemas.microsoft.com/office/drawing/2014/main" id="{0CA3F961-2036-4937-84CF-BE5A50B09BCF}"/>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23556" name="文本框 2081">
              <a:extLst>
                <a:ext uri="{FF2B5EF4-FFF2-40B4-BE49-F238E27FC236}">
                  <a16:creationId xmlns="" xmlns:a16="http://schemas.microsoft.com/office/drawing/2014/main" id="{D5BB048C-4D3B-4F24-ACEC-3C5EBBB2625E}"/>
                </a:ext>
              </a:extLst>
            </p:cNvPr>
            <p:cNvSpPr txBox="1">
              <a:spLocks noChangeArrowheads="1"/>
            </p:cNvSpPr>
            <p:nvPr/>
          </p:nvSpPr>
          <p:spPr bwMode="auto">
            <a:xfrm>
              <a:off x="38" y="28"/>
              <a:ext cx="2047" cy="289"/>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itchFamily="49" charset="-122"/>
                  <a:ea typeface="幼圆" pitchFamily="49" charset="-122"/>
                  <a:sym typeface="宋体" panose="02010600030101010101" pitchFamily="2" charset="-122"/>
                </a:rPr>
                <a:t>3</a:t>
              </a:r>
              <a:r>
                <a:rPr lang="zh-CN" altLang="en-US" sz="1400" b="1">
                  <a:solidFill>
                    <a:srgbClr val="0000FF"/>
                  </a:solidFill>
                  <a:latin typeface="幼圆" pitchFamily="49" charset="-122"/>
                  <a:ea typeface="幼圆" pitchFamily="49" charset="-122"/>
                  <a:sym typeface="宋体" panose="02010600030101010101" pitchFamily="2" charset="-122"/>
                </a:rPr>
                <a:t>）</a:t>
              </a:r>
              <a:r>
                <a:rPr lang="en-US" altLang="zh-CN" sz="1400" b="1">
                  <a:solidFill>
                    <a:srgbClr val="0000FF"/>
                  </a:solidFill>
                  <a:latin typeface="幼圆" pitchFamily="49" charset="-122"/>
                  <a:ea typeface="幼圆" pitchFamily="49" charset="-122"/>
                  <a:sym typeface="宋体" panose="02010600030101010101" pitchFamily="2" charset="-122"/>
                </a:rPr>
                <a:t>“</a:t>
              </a:r>
              <a:r>
                <a:rPr lang="zh-CN" altLang="en-US" sz="1400" b="1">
                  <a:solidFill>
                    <a:srgbClr val="0000FF"/>
                  </a:solidFill>
                  <a:latin typeface="幼圆" pitchFamily="49" charset="-122"/>
                  <a:ea typeface="幼圆" pitchFamily="49" charset="-122"/>
                  <a:sym typeface="宋体" panose="02010600030101010101" pitchFamily="2" charset="-122"/>
                </a:rPr>
                <a:t>四位一体</a:t>
              </a:r>
              <a:r>
                <a:rPr lang="en-US" altLang="zh-CN" sz="1400" b="1">
                  <a:solidFill>
                    <a:srgbClr val="0000FF"/>
                  </a:solidFill>
                  <a:latin typeface="幼圆" pitchFamily="49" charset="-122"/>
                  <a:ea typeface="幼圆" pitchFamily="49" charset="-122"/>
                  <a:sym typeface="宋体" panose="02010600030101010101" pitchFamily="2" charset="-122"/>
                </a:rPr>
                <a:t>”</a:t>
              </a:r>
            </a:p>
          </p:txBody>
        </p:sp>
      </p:grpSp>
      <p:sp>
        <p:nvSpPr>
          <p:cNvPr id="23557" name="圆角矩形 6">
            <a:extLst>
              <a:ext uri="{FF2B5EF4-FFF2-40B4-BE49-F238E27FC236}">
                <a16:creationId xmlns="" xmlns:a16="http://schemas.microsoft.com/office/drawing/2014/main" id="{A6771284-7F55-40AF-927B-DE7D613E11F3}"/>
              </a:ext>
            </a:extLst>
          </p:cNvPr>
          <p:cNvSpPr>
            <a:spLocks noChangeArrowheads="1"/>
          </p:cNvSpPr>
          <p:nvPr/>
        </p:nvSpPr>
        <p:spPr bwMode="auto">
          <a:xfrm>
            <a:off x="1512887" y="1072572"/>
            <a:ext cx="4521200" cy="31527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b="1">
                <a:solidFill>
                  <a:schemeClr val="accent2"/>
                </a:solidFill>
                <a:latin typeface="楷体" panose="02010609060101010101" pitchFamily="49" charset="-122"/>
                <a:ea typeface="楷体" panose="02010609060101010101" pitchFamily="49" charset="-122"/>
              </a:rPr>
              <a:t>在省部级主要领导干部提高构建社会主义和谐社会能力专题研讨班上明确指出：“</a:t>
            </a:r>
            <a:r>
              <a:rPr lang="zh-CN" altLang="zh-CN" b="1">
                <a:solidFill>
                  <a:srgbClr val="FF0000"/>
                </a:solidFill>
                <a:latin typeface="幼圆" pitchFamily="49" charset="-122"/>
                <a:ea typeface="幼圆" pitchFamily="49" charset="-122"/>
              </a:rPr>
              <a:t>随着我国经济社会的不断发展，中国特色社会主义事业的总体布局，更加明确地由社会主义经济建设、政治建设、文化建设三位一体发展为社会主义经济建设、政治建设、文化建设、社会建设四位一体。</a:t>
            </a:r>
            <a:r>
              <a:rPr lang="zh-CN" altLang="zh-CN" b="1">
                <a:solidFill>
                  <a:schemeClr val="accent2"/>
                </a:solidFill>
                <a:latin typeface="楷体" panose="02010609060101010101" pitchFamily="49" charset="-122"/>
                <a:ea typeface="楷体" panose="02010609060101010101" pitchFamily="49" charset="-122"/>
              </a:rPr>
              <a:t>”</a:t>
            </a:r>
          </a:p>
        </p:txBody>
      </p:sp>
      <p:sp>
        <p:nvSpPr>
          <p:cNvPr id="23558" name="文本框 894979">
            <a:extLst>
              <a:ext uri="{FF2B5EF4-FFF2-40B4-BE49-F238E27FC236}">
                <a16:creationId xmlns="" xmlns:a16="http://schemas.microsoft.com/office/drawing/2014/main" id="{C15ABABA-A561-4A20-958A-8770CE15258B}"/>
              </a:ext>
            </a:extLst>
          </p:cNvPr>
          <p:cNvSpPr txBox="1">
            <a:spLocks noChangeArrowheads="1"/>
          </p:cNvSpPr>
          <p:nvPr/>
        </p:nvSpPr>
        <p:spPr bwMode="auto">
          <a:xfrm>
            <a:off x="2014538" y="500063"/>
            <a:ext cx="2189162" cy="398462"/>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2005.5</a:t>
            </a:r>
            <a:r>
              <a:rPr lang="zh-CN" altLang="en-US" sz="2000" b="1">
                <a:solidFill>
                  <a:srgbClr val="FF0000"/>
                </a:solidFill>
                <a:ea typeface="幼圆" pitchFamily="49" charset="-122"/>
              </a:rPr>
              <a:t>，胡锦涛</a:t>
            </a:r>
          </a:p>
        </p:txBody>
      </p:sp>
      <p:sp>
        <p:nvSpPr>
          <p:cNvPr id="23559" name="圆角矩形 6">
            <a:extLst>
              <a:ext uri="{FF2B5EF4-FFF2-40B4-BE49-F238E27FC236}">
                <a16:creationId xmlns="" xmlns:a16="http://schemas.microsoft.com/office/drawing/2014/main" id="{4B8E625F-6118-4982-B4CB-48B5CE0C297B}"/>
              </a:ext>
            </a:extLst>
          </p:cNvPr>
          <p:cNvSpPr>
            <a:spLocks noChangeArrowheads="1"/>
          </p:cNvSpPr>
          <p:nvPr/>
        </p:nvSpPr>
        <p:spPr bwMode="auto">
          <a:xfrm>
            <a:off x="6354764" y="4334307"/>
            <a:ext cx="5191125" cy="20732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zh-CN" altLang="zh-CN" b="1" dirty="0">
                <a:solidFill>
                  <a:schemeClr val="accent2"/>
                </a:solidFill>
                <a:latin typeface="楷体" panose="02010609060101010101" pitchFamily="49" charset="-122"/>
                <a:ea typeface="楷体" panose="02010609060101010101" pitchFamily="49" charset="-122"/>
              </a:rPr>
              <a:t>　通过</a:t>
            </a:r>
            <a:r>
              <a:rPr lang="zh-CN" altLang="zh-CN" b="1" dirty="0">
                <a:solidFill>
                  <a:srgbClr val="00B050"/>
                </a:solidFill>
                <a:latin typeface="楷体" panose="02010609060101010101" pitchFamily="49" charset="-122"/>
                <a:ea typeface="楷体" panose="02010609060101010101" pitchFamily="49" charset="-122"/>
              </a:rPr>
              <a:t>《关于构建社会主义和谐社会若干重大问题的决定》</a:t>
            </a:r>
            <a:r>
              <a:rPr lang="zh-CN" altLang="zh-CN" b="1" dirty="0">
                <a:solidFill>
                  <a:schemeClr val="accent2"/>
                </a:solidFill>
                <a:latin typeface="楷体" panose="02010609060101010101" pitchFamily="49" charset="-122"/>
                <a:ea typeface="楷体" panose="02010609060101010101" pitchFamily="49" charset="-122"/>
              </a:rPr>
              <a:t>，将我国社会主义现代化战略目标由“三位一体”拓展为“四位一体”，明确提出“</a:t>
            </a:r>
            <a:r>
              <a:rPr lang="zh-CN" altLang="zh-CN" b="1" dirty="0">
                <a:solidFill>
                  <a:srgbClr val="FF0000"/>
                </a:solidFill>
                <a:latin typeface="幼圆" pitchFamily="49" charset="-122"/>
                <a:ea typeface="幼圆" pitchFamily="49" charset="-122"/>
              </a:rPr>
              <a:t>为把我国建设成为富强民主文明和谐的社会主义现代化国家而奋斗</a:t>
            </a:r>
            <a:r>
              <a:rPr lang="zh-CN" altLang="zh-CN" b="1" dirty="0">
                <a:solidFill>
                  <a:schemeClr val="accent2"/>
                </a:solidFill>
                <a:latin typeface="楷体" panose="02010609060101010101" pitchFamily="49" charset="-122"/>
                <a:ea typeface="楷体" panose="02010609060101010101" pitchFamily="49" charset="-122"/>
              </a:rPr>
              <a:t>”的命题。</a:t>
            </a:r>
            <a:endParaRPr lang="zh-CN" altLang="zh-CN" sz="2000" b="1" dirty="0">
              <a:solidFill>
                <a:schemeClr val="accent2"/>
              </a:solidFill>
              <a:latin typeface="楷体" panose="02010609060101010101" pitchFamily="49" charset="-122"/>
              <a:ea typeface="楷体" panose="02010609060101010101" pitchFamily="49" charset="-122"/>
            </a:endParaRPr>
          </a:p>
        </p:txBody>
      </p:sp>
      <p:sp>
        <p:nvSpPr>
          <p:cNvPr id="23560" name="文本框 894979">
            <a:extLst>
              <a:ext uri="{FF2B5EF4-FFF2-40B4-BE49-F238E27FC236}">
                <a16:creationId xmlns="" xmlns:a16="http://schemas.microsoft.com/office/drawing/2014/main" id="{DA38725B-F308-44C0-BD59-F71BD24E5F67}"/>
              </a:ext>
            </a:extLst>
          </p:cNvPr>
          <p:cNvSpPr txBox="1">
            <a:spLocks noChangeArrowheads="1"/>
          </p:cNvSpPr>
          <p:nvPr/>
        </p:nvSpPr>
        <p:spPr bwMode="auto">
          <a:xfrm>
            <a:off x="7158327" y="3427629"/>
            <a:ext cx="2960687" cy="400050"/>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2006</a:t>
            </a:r>
            <a:r>
              <a:rPr lang="zh-CN" altLang="en-US" sz="2000" b="1">
                <a:solidFill>
                  <a:srgbClr val="FF0000"/>
                </a:solidFill>
                <a:ea typeface="幼圆" pitchFamily="49" charset="-122"/>
              </a:rPr>
              <a:t>，十六届六中全会</a:t>
            </a:r>
          </a:p>
        </p:txBody>
      </p:sp>
      <p:pic>
        <p:nvPicPr>
          <p:cNvPr id="23561" name="图片 5">
            <a:extLst>
              <a:ext uri="{FF2B5EF4-FFF2-40B4-BE49-F238E27FC236}">
                <a16:creationId xmlns="" xmlns:a16="http://schemas.microsoft.com/office/drawing/2014/main" id="{90C2D5EF-637D-4CE3-A368-0BE216BA0ED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97675" y="585356"/>
            <a:ext cx="3379787" cy="2420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562" name="图片 6">
            <a:extLst>
              <a:ext uri="{FF2B5EF4-FFF2-40B4-BE49-F238E27FC236}">
                <a16:creationId xmlns="" xmlns:a16="http://schemas.microsoft.com/office/drawing/2014/main" id="{BF740B31-A3EF-4678-8306-5D58D17FBEFC}"/>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51781" y="4399394"/>
            <a:ext cx="3201988" cy="200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4D224A0-7A47-4A43-A7B7-22B1AF074B96}"/>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04450" name="图片 1">
            <a:extLst>
              <a:ext uri="{FF2B5EF4-FFF2-40B4-BE49-F238E27FC236}">
                <a16:creationId xmlns="" xmlns:a16="http://schemas.microsoft.com/office/drawing/2014/main" id="{1AD6DD26-3915-4BDE-9E10-C50F3E9C23F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圆角矩形 6">
            <a:extLst>
              <a:ext uri="{FF2B5EF4-FFF2-40B4-BE49-F238E27FC236}">
                <a16:creationId xmlns="" xmlns:a16="http://schemas.microsoft.com/office/drawing/2014/main" id="{629BEAC3-06C0-44C5-9442-EDC10B0960E1}"/>
              </a:ext>
            </a:extLst>
          </p:cNvPr>
          <p:cNvSpPr>
            <a:spLocks noChangeArrowheads="1"/>
          </p:cNvSpPr>
          <p:nvPr/>
        </p:nvSpPr>
        <p:spPr bwMode="auto">
          <a:xfrm>
            <a:off x="2544764" y="850901"/>
            <a:ext cx="3267075" cy="334327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基础设施</a:t>
            </a:r>
            <a:r>
              <a:rPr lang="zh-CN" altLang="en-US" b="1">
                <a:solidFill>
                  <a:srgbClr val="0000FF"/>
                </a:solidFill>
                <a:latin typeface="楷体" panose="02010609060101010101" pitchFamily="49" charset="-122"/>
                <a:ea typeface="楷体" panose="02010609060101010101" pitchFamily="49" charset="-122"/>
              </a:rPr>
              <a:t>建设短板</a:t>
            </a:r>
            <a:endParaRPr lang="zh-CN" altLang="en-US" sz="2000" b="1">
              <a:solidFill>
                <a:srgbClr val="0000FF"/>
              </a:solidFill>
              <a:latin typeface="楷体" panose="02010609060101010101" pitchFamily="49" charset="-122"/>
              <a:ea typeface="楷体" panose="02010609060101010101" pitchFamily="49" charset="-122"/>
            </a:endParaRP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经济持续健康发展</a:t>
            </a:r>
            <a:r>
              <a:rPr lang="zh-CN" altLang="en-US" b="1">
                <a:solidFill>
                  <a:srgbClr val="0000FF"/>
                </a:solidFill>
                <a:latin typeface="楷体" panose="02010609060101010101" pitchFamily="49" charset="-122"/>
                <a:ea typeface="楷体" panose="02010609060101010101" pitchFamily="49" charset="-122"/>
              </a:rPr>
              <a:t>短板</a:t>
            </a:r>
            <a:endParaRPr lang="zh-CN" altLang="en-US" sz="2000" b="1">
              <a:solidFill>
                <a:srgbClr val="0000FF"/>
              </a:solidFill>
              <a:latin typeface="楷体" panose="02010609060101010101" pitchFamily="49" charset="-122"/>
              <a:ea typeface="楷体" panose="02010609060101010101" pitchFamily="49" charset="-122"/>
            </a:endParaRP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科技创新进步</a:t>
            </a:r>
            <a:r>
              <a:rPr lang="zh-CN" altLang="en-US" b="1">
                <a:solidFill>
                  <a:srgbClr val="0000FF"/>
                </a:solidFill>
                <a:latin typeface="楷体" panose="02010609060101010101" pitchFamily="49" charset="-122"/>
                <a:ea typeface="楷体" panose="02010609060101010101" pitchFamily="49" charset="-122"/>
              </a:rPr>
              <a:t>短板</a:t>
            </a: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城乡统筹发展</a:t>
            </a:r>
            <a:r>
              <a:rPr lang="zh-CN" altLang="en-US" b="1">
                <a:solidFill>
                  <a:srgbClr val="0000FF"/>
                </a:solidFill>
                <a:latin typeface="楷体" panose="02010609060101010101" pitchFamily="49" charset="-122"/>
                <a:ea typeface="楷体" panose="02010609060101010101" pitchFamily="49" charset="-122"/>
              </a:rPr>
              <a:t>短板</a:t>
            </a: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民生建设</a:t>
            </a:r>
            <a:r>
              <a:rPr lang="zh-CN" altLang="en-US" b="1">
                <a:solidFill>
                  <a:srgbClr val="0000FF"/>
                </a:solidFill>
                <a:latin typeface="楷体" panose="02010609060101010101" pitchFamily="49" charset="-122"/>
                <a:ea typeface="楷体" panose="02010609060101010101" pitchFamily="49" charset="-122"/>
              </a:rPr>
              <a:t>短板</a:t>
            </a: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对外开放</a:t>
            </a:r>
            <a:r>
              <a:rPr lang="zh-CN" altLang="en-US" b="1">
                <a:solidFill>
                  <a:srgbClr val="0000FF"/>
                </a:solidFill>
                <a:latin typeface="楷体" panose="02010609060101010101" pitchFamily="49" charset="-122"/>
                <a:ea typeface="楷体" panose="02010609060101010101" pitchFamily="49" charset="-122"/>
              </a:rPr>
              <a:t>短板</a:t>
            </a: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环保生态建设</a:t>
            </a:r>
            <a:r>
              <a:rPr lang="zh-CN" altLang="en-US" b="1">
                <a:solidFill>
                  <a:srgbClr val="0000FF"/>
                </a:solidFill>
                <a:latin typeface="楷体" panose="02010609060101010101" pitchFamily="49" charset="-122"/>
                <a:ea typeface="楷体" panose="02010609060101010101" pitchFamily="49" charset="-122"/>
              </a:rPr>
              <a:t>短板</a:t>
            </a:r>
          </a:p>
          <a:p>
            <a:pPr>
              <a:lnSpc>
                <a:spcPct val="125000"/>
              </a:lnSpc>
            </a:pPr>
            <a:r>
              <a:rPr lang="zh-CN" altLang="en-US" b="1">
                <a:solidFill>
                  <a:srgbClr val="0000FF"/>
                </a:solidFill>
                <a:latin typeface="楷体" panose="02010609060101010101" pitchFamily="49" charset="-122"/>
                <a:ea typeface="楷体" panose="02010609060101010101" pitchFamily="49" charset="-122"/>
              </a:rPr>
              <a:t>补</a:t>
            </a:r>
            <a:r>
              <a:rPr lang="zh-CN" altLang="en-US" sz="2000" b="1">
                <a:solidFill>
                  <a:srgbClr val="FF0000"/>
                </a:solidFill>
                <a:latin typeface="楷体" panose="02010609060101010101" pitchFamily="49" charset="-122"/>
                <a:ea typeface="楷体" panose="02010609060101010101" pitchFamily="49" charset="-122"/>
              </a:rPr>
              <a:t>人才队伍建设</a:t>
            </a:r>
            <a:r>
              <a:rPr lang="zh-CN" altLang="en-US" b="1">
                <a:solidFill>
                  <a:srgbClr val="0000FF"/>
                </a:solidFill>
                <a:latin typeface="楷体" panose="02010609060101010101" pitchFamily="49" charset="-122"/>
                <a:ea typeface="楷体" panose="02010609060101010101" pitchFamily="49" charset="-122"/>
              </a:rPr>
              <a:t>短板</a:t>
            </a:r>
          </a:p>
        </p:txBody>
      </p:sp>
      <p:grpSp>
        <p:nvGrpSpPr>
          <p:cNvPr id="104452" name="组合 2053">
            <a:extLst>
              <a:ext uri="{FF2B5EF4-FFF2-40B4-BE49-F238E27FC236}">
                <a16:creationId xmlns="" xmlns:a16="http://schemas.microsoft.com/office/drawing/2014/main" id="{5A560E56-AAAB-4371-A441-4E2D6FA4F8C3}"/>
              </a:ext>
            </a:extLst>
          </p:cNvPr>
          <p:cNvGrpSpPr>
            <a:grpSpLocks/>
          </p:cNvGrpSpPr>
          <p:nvPr/>
        </p:nvGrpSpPr>
        <p:grpSpPr bwMode="auto">
          <a:xfrm>
            <a:off x="1519237" y="3176"/>
            <a:ext cx="4378326" cy="449263"/>
            <a:chOff x="1338" y="1109"/>
            <a:chExt cx="3696" cy="384"/>
          </a:xfrm>
        </p:grpSpPr>
        <p:sp>
          <p:nvSpPr>
            <p:cNvPr id="104453" name="圆角矩形 2054">
              <a:extLst>
                <a:ext uri="{FF2B5EF4-FFF2-40B4-BE49-F238E27FC236}">
                  <a16:creationId xmlns="" xmlns:a16="http://schemas.microsoft.com/office/drawing/2014/main" id="{EDEA5B7A-43D6-431F-A274-D774D458125A}"/>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4454" name="文本框 2055">
              <a:extLst>
                <a:ext uri="{FF2B5EF4-FFF2-40B4-BE49-F238E27FC236}">
                  <a16:creationId xmlns="" xmlns:a16="http://schemas.microsoft.com/office/drawing/2014/main" id="{30E8CFD7-D816-4180-8190-C61DA9BBFB13}"/>
                </a:ext>
              </a:extLst>
            </p:cNvPr>
            <p:cNvSpPr txBox="1">
              <a:spLocks noChangeArrowheads="1"/>
            </p:cNvSpPr>
            <p:nvPr/>
          </p:nvSpPr>
          <p:spPr bwMode="auto">
            <a:xfrm>
              <a:off x="1338" y="1141"/>
              <a:ext cx="351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sp>
        <p:nvSpPr>
          <p:cNvPr id="104455" name="文本框 37915">
            <a:extLst>
              <a:ext uri="{FF2B5EF4-FFF2-40B4-BE49-F238E27FC236}">
                <a16:creationId xmlns="" xmlns:a16="http://schemas.microsoft.com/office/drawing/2014/main" id="{E8939CDE-6DEE-4378-A0E1-9D6DBB635D9C}"/>
              </a:ext>
            </a:extLst>
          </p:cNvPr>
          <p:cNvSpPr txBox="1">
            <a:spLocks noChangeArrowheads="1"/>
          </p:cNvSpPr>
          <p:nvPr/>
        </p:nvSpPr>
        <p:spPr bwMode="auto">
          <a:xfrm>
            <a:off x="1865313" y="1924051"/>
            <a:ext cx="533400" cy="1198563"/>
          </a:xfrm>
          <a:prstGeom prst="rect">
            <a:avLst/>
          </a:prstGeom>
          <a:gradFill rotWithShape="1">
            <a:gsLst>
              <a:gs pos="0">
                <a:srgbClr val="FFFF99"/>
              </a:gs>
              <a:gs pos="100000">
                <a:srgbClr val="767647"/>
              </a:gs>
            </a:gsLst>
            <a:lin ang="5400000" scaled="1"/>
          </a:gradFill>
          <a:ln>
            <a:noFill/>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91240B29-F687-4F45-9708-019B960494DF}">
              <a14:hiddenLine xmlns="" xmlns:a14="http://schemas.microsoft.com/office/drawing/2010/main" w="9525">
                <a:noFill/>
                <a:miter lim="800000"/>
                <a:headEnd/>
                <a:tailEnd/>
              </a14:hiddenLine>
            </a:ext>
          </a:extLst>
        </p:spPr>
        <p:txBody>
          <a:bodyPr>
            <a:spAutoFit/>
            <a:flatTx/>
          </a:bodyPr>
          <a:lstStyle/>
          <a:p>
            <a:r>
              <a:rPr lang="zh-CN" altLang="en-US" sz="2400">
                <a:solidFill>
                  <a:srgbClr val="990000"/>
                </a:solidFill>
                <a:latin typeface="Times New Roman" panose="02020603050405020304" pitchFamily="18" charset="0"/>
                <a:ea typeface="黑体" panose="02010609060101010101" pitchFamily="49" charset="-122"/>
              </a:rPr>
              <a:t>补短板</a:t>
            </a:r>
          </a:p>
        </p:txBody>
      </p:sp>
      <p:pic>
        <p:nvPicPr>
          <p:cNvPr id="104456" name="图片 7">
            <a:extLst>
              <a:ext uri="{FF2B5EF4-FFF2-40B4-BE49-F238E27FC236}">
                <a16:creationId xmlns="" xmlns:a16="http://schemas.microsoft.com/office/drawing/2014/main" id="{2092B23C-E262-4BF9-95B7-6970D48F0D3F}"/>
              </a:ext>
            </a:extLst>
          </p:cNvPr>
          <p:cNvPicPr>
            <a:picLocks noChangeAspect="1"/>
          </p:cNvPicPr>
          <p:nvPr/>
        </p:nvPicPr>
        <p:blipFill>
          <a:blip r:embed="rId4"/>
          <a:stretch>
            <a:fillRect/>
          </a:stretch>
        </p:blipFill>
        <p:spPr>
          <a:xfrm>
            <a:off x="6500812" y="104776"/>
            <a:ext cx="3479800" cy="3019425"/>
          </a:xfrm>
          <a:prstGeom prst="roundRect">
            <a:avLst/>
          </a:prstGeom>
          <a:noFill/>
          <a:ln w="9525">
            <a:noFill/>
          </a:ln>
        </p:spPr>
      </p:pic>
      <p:pic>
        <p:nvPicPr>
          <p:cNvPr id="104457" name="图片 8">
            <a:extLst>
              <a:ext uri="{FF2B5EF4-FFF2-40B4-BE49-F238E27FC236}">
                <a16:creationId xmlns="" xmlns:a16="http://schemas.microsoft.com/office/drawing/2014/main" id="{0524F897-8988-486F-9653-9B201F976F8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521451" y="3260725"/>
            <a:ext cx="3459163" cy="270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8" name="图片 11">
            <a:extLst>
              <a:ext uri="{FF2B5EF4-FFF2-40B4-BE49-F238E27FC236}">
                <a16:creationId xmlns="" xmlns:a16="http://schemas.microsoft.com/office/drawing/2014/main" id="{A0977E9B-A590-47E1-A3D6-BE2A0EA7AB7D}"/>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b="79265"/>
          <a:stretch>
            <a:fillRect/>
          </a:stretch>
        </p:blipFill>
        <p:spPr bwMode="auto">
          <a:xfrm>
            <a:off x="1631950" y="4402138"/>
            <a:ext cx="4675188" cy="1192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AA59158D-D4F9-430A-9874-252A9A81833B}"/>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06498" name="图片 1">
            <a:extLst>
              <a:ext uri="{FF2B5EF4-FFF2-40B4-BE49-F238E27FC236}">
                <a16:creationId xmlns="" xmlns:a16="http://schemas.microsoft.com/office/drawing/2014/main" id="{EC950AA2-5E80-4308-BCE5-FD445BDA68C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6499" name="组合 2053">
            <a:extLst>
              <a:ext uri="{FF2B5EF4-FFF2-40B4-BE49-F238E27FC236}">
                <a16:creationId xmlns="" xmlns:a16="http://schemas.microsoft.com/office/drawing/2014/main" id="{EF1F3D93-18A9-4661-8D8A-E2BC0251EE21}"/>
              </a:ext>
            </a:extLst>
          </p:cNvPr>
          <p:cNvGrpSpPr>
            <a:grpSpLocks/>
          </p:cNvGrpSpPr>
          <p:nvPr/>
        </p:nvGrpSpPr>
        <p:grpSpPr bwMode="auto">
          <a:xfrm>
            <a:off x="1519237" y="3176"/>
            <a:ext cx="4473576" cy="504825"/>
            <a:chOff x="1338" y="1109"/>
            <a:chExt cx="3696" cy="384"/>
          </a:xfrm>
        </p:grpSpPr>
        <p:sp>
          <p:nvSpPr>
            <p:cNvPr id="106500" name="圆角矩形 2054">
              <a:extLst>
                <a:ext uri="{FF2B5EF4-FFF2-40B4-BE49-F238E27FC236}">
                  <a16:creationId xmlns="" xmlns:a16="http://schemas.microsoft.com/office/drawing/2014/main" id="{7A4C6B73-B07F-4535-B9CD-3EE457974F1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6501" name="文本框 2055">
              <a:extLst>
                <a:ext uri="{FF2B5EF4-FFF2-40B4-BE49-F238E27FC236}">
                  <a16:creationId xmlns="" xmlns:a16="http://schemas.microsoft.com/office/drawing/2014/main" id="{24685FB0-1C44-4C1E-9F24-0CD37457914B}"/>
                </a:ext>
              </a:extLst>
            </p:cNvPr>
            <p:cNvSpPr txBox="1">
              <a:spLocks noChangeArrowheads="1"/>
            </p:cNvSpPr>
            <p:nvPr/>
          </p:nvSpPr>
          <p:spPr bwMode="auto">
            <a:xfrm>
              <a:off x="1338" y="1141"/>
              <a:ext cx="3517" cy="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grpSp>
        <p:nvGrpSpPr>
          <p:cNvPr id="106502" name="组合 2079">
            <a:extLst>
              <a:ext uri="{FF2B5EF4-FFF2-40B4-BE49-F238E27FC236}">
                <a16:creationId xmlns="" xmlns:a16="http://schemas.microsoft.com/office/drawing/2014/main" id="{4ED62FC4-A1A4-4FDD-B171-408B07E72EA1}"/>
              </a:ext>
            </a:extLst>
          </p:cNvPr>
          <p:cNvGrpSpPr>
            <a:grpSpLocks/>
          </p:cNvGrpSpPr>
          <p:nvPr/>
        </p:nvGrpSpPr>
        <p:grpSpPr bwMode="auto">
          <a:xfrm>
            <a:off x="2117725" y="969963"/>
            <a:ext cx="3659188" cy="1243012"/>
            <a:chOff x="0" y="22"/>
            <a:chExt cx="2085" cy="274"/>
          </a:xfrm>
        </p:grpSpPr>
        <p:sp>
          <p:nvSpPr>
            <p:cNvPr id="106503" name="圆角矩形 2080">
              <a:extLst>
                <a:ext uri="{FF2B5EF4-FFF2-40B4-BE49-F238E27FC236}">
                  <a16:creationId xmlns="" xmlns:a16="http://schemas.microsoft.com/office/drawing/2014/main" id="{3B016103-1BD4-40F6-AA0E-27C87E400A0D}"/>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6504" name="文本框 2081">
              <a:extLst>
                <a:ext uri="{FF2B5EF4-FFF2-40B4-BE49-F238E27FC236}">
                  <a16:creationId xmlns="" xmlns:a16="http://schemas.microsoft.com/office/drawing/2014/main" id="{6DE400DA-862E-42AF-AB28-AA87CDE9FF96}"/>
                </a:ext>
              </a:extLst>
            </p:cNvPr>
            <p:cNvSpPr txBox="1">
              <a:spLocks noChangeArrowheads="1"/>
            </p:cNvSpPr>
            <p:nvPr/>
          </p:nvSpPr>
          <p:spPr bwMode="auto">
            <a:xfrm>
              <a:off x="38" y="28"/>
              <a:ext cx="2047" cy="256"/>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坚持</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去产能、去库存、去杠杆、降成本、补短板</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，优化存量资源配置，扩大优质增量供给</a:t>
              </a:r>
            </a:p>
          </p:txBody>
        </p:sp>
      </p:grpSp>
      <p:grpSp>
        <p:nvGrpSpPr>
          <p:cNvPr id="106505" name="组合 2079">
            <a:extLst>
              <a:ext uri="{FF2B5EF4-FFF2-40B4-BE49-F238E27FC236}">
                <a16:creationId xmlns="" xmlns:a16="http://schemas.microsoft.com/office/drawing/2014/main" id="{FCA80942-05C0-4B18-9330-9FA92720F36E}"/>
              </a:ext>
            </a:extLst>
          </p:cNvPr>
          <p:cNvGrpSpPr>
            <a:grpSpLocks/>
          </p:cNvGrpSpPr>
          <p:nvPr/>
        </p:nvGrpSpPr>
        <p:grpSpPr bwMode="auto">
          <a:xfrm>
            <a:off x="7124700" y="4341814"/>
            <a:ext cx="2749550" cy="866775"/>
            <a:chOff x="0" y="22"/>
            <a:chExt cx="2085" cy="274"/>
          </a:xfrm>
        </p:grpSpPr>
        <p:sp>
          <p:nvSpPr>
            <p:cNvPr id="106506" name="圆角矩形 2080">
              <a:extLst>
                <a:ext uri="{FF2B5EF4-FFF2-40B4-BE49-F238E27FC236}">
                  <a16:creationId xmlns="" xmlns:a16="http://schemas.microsoft.com/office/drawing/2014/main" id="{5B61B7C3-2D4C-4FDC-8CF0-F5F82407AE1E}"/>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6507" name="文本框 2081">
              <a:extLst>
                <a:ext uri="{FF2B5EF4-FFF2-40B4-BE49-F238E27FC236}">
                  <a16:creationId xmlns="" xmlns:a16="http://schemas.microsoft.com/office/drawing/2014/main" id="{0B1C6973-8888-476E-91C8-F08DAC674BCA}"/>
                </a:ext>
              </a:extLst>
            </p:cNvPr>
            <p:cNvSpPr txBox="1">
              <a:spLocks noChangeArrowheads="1"/>
            </p:cNvSpPr>
            <p:nvPr/>
          </p:nvSpPr>
          <p:spPr bwMode="auto">
            <a:xfrm>
              <a:off x="38" y="28"/>
              <a:ext cx="2047" cy="24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继续推动钢铁、煤炭等行业</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化解过剩产能</a:t>
              </a:r>
            </a:p>
          </p:txBody>
        </p:sp>
      </p:grpSp>
      <p:pic>
        <p:nvPicPr>
          <p:cNvPr id="106508" name="图片 8">
            <a:extLst>
              <a:ext uri="{FF2B5EF4-FFF2-40B4-BE49-F238E27FC236}">
                <a16:creationId xmlns="" xmlns:a16="http://schemas.microsoft.com/office/drawing/2014/main" id="{310CDBED-F316-4F04-8D00-4F5601123762}"/>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942139" y="508001"/>
            <a:ext cx="3171825" cy="2760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6509" name="图片 4">
            <a:extLst>
              <a:ext uri="{FF2B5EF4-FFF2-40B4-BE49-F238E27FC236}">
                <a16:creationId xmlns="" xmlns:a16="http://schemas.microsoft.com/office/drawing/2014/main" id="{1EFA6954-B3B1-4C9E-8E47-7B6F2A65BEBD}"/>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644650" y="3268664"/>
            <a:ext cx="3678238" cy="2420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6510" name="图片 5">
            <a:extLst>
              <a:ext uri="{FF2B5EF4-FFF2-40B4-BE49-F238E27FC236}">
                <a16:creationId xmlns="" xmlns:a16="http://schemas.microsoft.com/office/drawing/2014/main" id="{939794D4-F201-4391-83F2-B08C3B01E7B6}"/>
              </a:ext>
            </a:extLst>
          </p:cNvPr>
          <p:cNvPicPr>
            <a:picLocks noChangeAspect="1"/>
          </p:cNvPicPr>
          <p:nvPr/>
        </p:nvPicPr>
        <p:blipFill>
          <a:blip r:embed="rId6"/>
          <a:stretch>
            <a:fillRect/>
          </a:stretch>
        </p:blipFill>
        <p:spPr>
          <a:xfrm>
            <a:off x="4048761" y="2379344"/>
            <a:ext cx="3126105" cy="2444750"/>
          </a:xfrm>
          <a:prstGeom prst="ellipse">
            <a:avLst/>
          </a:prstGeom>
          <a:noFill/>
          <a:ln w="9525">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BC29AD3F-DBBD-4B0D-8D87-56F73B1D351A}"/>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08546" name="图片 1">
            <a:extLst>
              <a:ext uri="{FF2B5EF4-FFF2-40B4-BE49-F238E27FC236}">
                <a16:creationId xmlns="" xmlns:a16="http://schemas.microsoft.com/office/drawing/2014/main" id="{CFD9C198-93D3-49A8-BF00-8382DB1BBF5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8547" name="组合 2053">
            <a:extLst>
              <a:ext uri="{FF2B5EF4-FFF2-40B4-BE49-F238E27FC236}">
                <a16:creationId xmlns="" xmlns:a16="http://schemas.microsoft.com/office/drawing/2014/main" id="{B4BC5F23-65FB-4409-B250-AF4F2C5E2A3C}"/>
              </a:ext>
            </a:extLst>
          </p:cNvPr>
          <p:cNvGrpSpPr>
            <a:grpSpLocks/>
          </p:cNvGrpSpPr>
          <p:nvPr/>
        </p:nvGrpSpPr>
        <p:grpSpPr bwMode="auto">
          <a:xfrm>
            <a:off x="1519237" y="3176"/>
            <a:ext cx="4473576" cy="504825"/>
            <a:chOff x="1338" y="1109"/>
            <a:chExt cx="3696" cy="384"/>
          </a:xfrm>
        </p:grpSpPr>
        <p:sp>
          <p:nvSpPr>
            <p:cNvPr id="108548" name="圆角矩形 2054">
              <a:extLst>
                <a:ext uri="{FF2B5EF4-FFF2-40B4-BE49-F238E27FC236}">
                  <a16:creationId xmlns="" xmlns:a16="http://schemas.microsoft.com/office/drawing/2014/main" id="{F3C91CE2-B62B-4E6D-8EF0-DE36364CF687}"/>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8549" name="文本框 2055">
              <a:extLst>
                <a:ext uri="{FF2B5EF4-FFF2-40B4-BE49-F238E27FC236}">
                  <a16:creationId xmlns="" xmlns:a16="http://schemas.microsoft.com/office/drawing/2014/main" id="{E419E33A-B8F2-4AC4-B634-BB002D4B1DEA}"/>
                </a:ext>
              </a:extLst>
            </p:cNvPr>
            <p:cNvSpPr txBox="1">
              <a:spLocks noChangeArrowheads="1"/>
            </p:cNvSpPr>
            <p:nvPr/>
          </p:nvSpPr>
          <p:spPr bwMode="auto">
            <a:xfrm>
              <a:off x="1338" y="1141"/>
              <a:ext cx="3517" cy="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grpSp>
        <p:nvGrpSpPr>
          <p:cNvPr id="108550" name="组合 2079">
            <a:extLst>
              <a:ext uri="{FF2B5EF4-FFF2-40B4-BE49-F238E27FC236}">
                <a16:creationId xmlns="" xmlns:a16="http://schemas.microsoft.com/office/drawing/2014/main" id="{04436163-F5E3-41B6-8CE7-3F84D95CEFF1}"/>
              </a:ext>
            </a:extLst>
          </p:cNvPr>
          <p:cNvGrpSpPr>
            <a:grpSpLocks/>
          </p:cNvGrpSpPr>
          <p:nvPr/>
        </p:nvGrpSpPr>
        <p:grpSpPr bwMode="auto">
          <a:xfrm>
            <a:off x="1993901" y="944563"/>
            <a:ext cx="3463925" cy="1587500"/>
            <a:chOff x="0" y="22"/>
            <a:chExt cx="2085" cy="274"/>
          </a:xfrm>
        </p:grpSpPr>
        <p:sp>
          <p:nvSpPr>
            <p:cNvPr id="108551" name="圆角矩形 2080">
              <a:extLst>
                <a:ext uri="{FF2B5EF4-FFF2-40B4-BE49-F238E27FC236}">
                  <a16:creationId xmlns="" xmlns:a16="http://schemas.microsoft.com/office/drawing/2014/main" id="{F09C5128-2911-459D-B10C-C083638D6324}"/>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8552" name="文本框 2081">
              <a:extLst>
                <a:ext uri="{FF2B5EF4-FFF2-40B4-BE49-F238E27FC236}">
                  <a16:creationId xmlns="" xmlns:a16="http://schemas.microsoft.com/office/drawing/2014/main" id="{D546E433-5721-4E6F-8BA9-87C84F72139A}"/>
                </a:ext>
              </a:extLst>
            </p:cNvPr>
            <p:cNvSpPr txBox="1">
              <a:spLocks noChangeArrowheads="1"/>
            </p:cNvSpPr>
            <p:nvPr/>
          </p:nvSpPr>
          <p:spPr bwMode="auto">
            <a:xfrm>
              <a:off x="38" y="28"/>
              <a:ext cx="2047" cy="26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完善</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房地产调控</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措施，因地因城去库存，优化房地产市场供求关系，加快建立健全房地产基础性制度和长效机制</a:t>
              </a:r>
            </a:p>
          </p:txBody>
        </p:sp>
      </p:grpSp>
      <p:grpSp>
        <p:nvGrpSpPr>
          <p:cNvPr id="108553" name="组合 2079">
            <a:extLst>
              <a:ext uri="{FF2B5EF4-FFF2-40B4-BE49-F238E27FC236}">
                <a16:creationId xmlns="" xmlns:a16="http://schemas.microsoft.com/office/drawing/2014/main" id="{3272AFFF-05F1-4A02-BA08-2BBB8D4B87E2}"/>
              </a:ext>
            </a:extLst>
          </p:cNvPr>
          <p:cNvGrpSpPr>
            <a:grpSpLocks/>
          </p:cNvGrpSpPr>
          <p:nvPr/>
        </p:nvGrpSpPr>
        <p:grpSpPr bwMode="auto">
          <a:xfrm>
            <a:off x="7345364" y="4249739"/>
            <a:ext cx="2924175" cy="1239837"/>
            <a:chOff x="0" y="22"/>
            <a:chExt cx="2085" cy="274"/>
          </a:xfrm>
        </p:grpSpPr>
        <p:sp>
          <p:nvSpPr>
            <p:cNvPr id="108554" name="圆角矩形 2080">
              <a:extLst>
                <a:ext uri="{FF2B5EF4-FFF2-40B4-BE49-F238E27FC236}">
                  <a16:creationId xmlns="" xmlns:a16="http://schemas.microsoft.com/office/drawing/2014/main" id="{B98EAAF6-18E8-48DF-ADBD-90111748AB42}"/>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8555" name="文本框 2081">
              <a:extLst>
                <a:ext uri="{FF2B5EF4-FFF2-40B4-BE49-F238E27FC236}">
                  <a16:creationId xmlns="" xmlns:a16="http://schemas.microsoft.com/office/drawing/2014/main" id="{2A7F32B6-0E7B-47FB-8B08-D5341867F586}"/>
                </a:ext>
              </a:extLst>
            </p:cNvPr>
            <p:cNvSpPr txBox="1">
              <a:spLocks noChangeArrowheads="1"/>
            </p:cNvSpPr>
            <p:nvPr/>
          </p:nvSpPr>
          <p:spPr bwMode="auto">
            <a:xfrm>
              <a:off x="38" y="28"/>
              <a:ext cx="2047" cy="256"/>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打好</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防范化解重大风险</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攻坚战，积极稳妥去杠杆，重点控制宏观杠杆率</a:t>
              </a:r>
            </a:p>
          </p:txBody>
        </p:sp>
      </p:grpSp>
      <p:pic>
        <p:nvPicPr>
          <p:cNvPr id="108556" name="图片 2">
            <a:extLst>
              <a:ext uri="{FF2B5EF4-FFF2-40B4-BE49-F238E27FC236}">
                <a16:creationId xmlns="" xmlns:a16="http://schemas.microsoft.com/office/drawing/2014/main" id="{B6819398-DF3B-48FD-BC2C-A0078EBBCE14}"/>
              </a:ext>
            </a:extLst>
          </p:cNvPr>
          <p:cNvPicPr>
            <a:picLocks noChangeAspect="1" noChangeArrowheads="1"/>
          </p:cNvPicPr>
          <p:nvPr/>
        </p:nvPicPr>
        <p:blipFill>
          <a:blip r:embed="rId4">
            <a:clrChange>
              <a:clrFrom>
                <a:srgbClr val="FEFCFF"/>
              </a:clrFrom>
              <a:clrTo>
                <a:srgbClr val="FEFCFF">
                  <a:alpha val="0"/>
                </a:srgbClr>
              </a:clrTo>
            </a:clrChange>
            <a:extLst>
              <a:ext uri="{28A0092B-C50C-407E-A947-70E740481C1C}">
                <a14:useLocalDpi xmlns="" xmlns:a14="http://schemas.microsoft.com/office/drawing/2010/main" val="0"/>
              </a:ext>
            </a:extLst>
          </a:blip>
          <a:srcRect/>
          <a:stretch>
            <a:fillRect/>
          </a:stretch>
        </p:blipFill>
        <p:spPr bwMode="auto">
          <a:xfrm>
            <a:off x="1524001" y="3440113"/>
            <a:ext cx="3933825"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 xmlns:a16="http://schemas.microsoft.com/office/drawing/2014/main" id="{930A51D3-3006-4B91-9BE3-BE6CF7504E43}"/>
              </a:ext>
            </a:extLst>
          </p:cNvPr>
          <p:cNvPicPr>
            <a:picLocks noChangeAspect="1"/>
          </p:cNvPicPr>
          <p:nvPr/>
        </p:nvPicPr>
        <p:blipFill>
          <a:blip r:embed="rId5"/>
          <a:stretch>
            <a:fillRect/>
          </a:stretch>
        </p:blipFill>
        <p:spPr>
          <a:xfrm>
            <a:off x="6135370" y="869315"/>
            <a:ext cx="4403725" cy="2743200"/>
          </a:xfrm>
          <a:prstGeom prst="roundRect">
            <a:avLst/>
          </a:prstGeom>
        </p:spPr>
      </p:pic>
      <p:pic>
        <p:nvPicPr>
          <p:cNvPr id="4" name="图片 3">
            <a:extLst>
              <a:ext uri="{FF2B5EF4-FFF2-40B4-BE49-F238E27FC236}">
                <a16:creationId xmlns="" xmlns:a16="http://schemas.microsoft.com/office/drawing/2014/main" id="{43964C0A-447B-47A3-BAF2-B1AEDFF55F0B}"/>
              </a:ext>
            </a:extLst>
          </p:cNvPr>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rot="1440000">
            <a:off x="3853815" y="2933701"/>
            <a:ext cx="3472180" cy="2314575"/>
          </a:xfrm>
          <a:prstGeom prst="snip2DiagRect">
            <a:avLst/>
          </a:prstGeom>
          <a:noFill/>
          <a:ln w="9525">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064E23D5-C28D-4318-8468-4F6812C61BED}"/>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10594" name="图片 1">
            <a:extLst>
              <a:ext uri="{FF2B5EF4-FFF2-40B4-BE49-F238E27FC236}">
                <a16:creationId xmlns="" xmlns:a16="http://schemas.microsoft.com/office/drawing/2014/main" id="{8B3D4029-25EF-4D4A-882A-2133B1E371C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0595" name="组合 2053">
            <a:extLst>
              <a:ext uri="{FF2B5EF4-FFF2-40B4-BE49-F238E27FC236}">
                <a16:creationId xmlns="" xmlns:a16="http://schemas.microsoft.com/office/drawing/2014/main" id="{28300C05-7FAE-481D-B392-62F887F526DD}"/>
              </a:ext>
            </a:extLst>
          </p:cNvPr>
          <p:cNvGrpSpPr>
            <a:grpSpLocks/>
          </p:cNvGrpSpPr>
          <p:nvPr/>
        </p:nvGrpSpPr>
        <p:grpSpPr bwMode="auto">
          <a:xfrm>
            <a:off x="1519237" y="31751"/>
            <a:ext cx="4543426" cy="350328"/>
            <a:chOff x="1338" y="1109"/>
            <a:chExt cx="3696" cy="384"/>
          </a:xfrm>
        </p:grpSpPr>
        <p:sp>
          <p:nvSpPr>
            <p:cNvPr id="110596" name="圆角矩形 2054">
              <a:extLst>
                <a:ext uri="{FF2B5EF4-FFF2-40B4-BE49-F238E27FC236}">
                  <a16:creationId xmlns="" xmlns:a16="http://schemas.microsoft.com/office/drawing/2014/main" id="{62292F54-9E06-4241-8ED8-13E04F9E074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10597" name="文本框 2055">
              <a:extLst>
                <a:ext uri="{FF2B5EF4-FFF2-40B4-BE49-F238E27FC236}">
                  <a16:creationId xmlns="" xmlns:a16="http://schemas.microsoft.com/office/drawing/2014/main" id="{DB0D9611-71D4-439F-8AAA-617B340063D9}"/>
                </a:ext>
              </a:extLst>
            </p:cNvPr>
            <p:cNvSpPr txBox="1">
              <a:spLocks noChangeArrowheads="1"/>
            </p:cNvSpPr>
            <p:nvPr/>
          </p:nvSpPr>
          <p:spPr bwMode="auto">
            <a:xfrm>
              <a:off x="1411" y="1109"/>
              <a:ext cx="3517" cy="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grpSp>
        <p:nvGrpSpPr>
          <p:cNvPr id="110598" name="组合 2079">
            <a:extLst>
              <a:ext uri="{FF2B5EF4-FFF2-40B4-BE49-F238E27FC236}">
                <a16:creationId xmlns="" xmlns:a16="http://schemas.microsoft.com/office/drawing/2014/main" id="{50AF3394-7AE9-4544-AC07-8287A319B31F}"/>
              </a:ext>
            </a:extLst>
          </p:cNvPr>
          <p:cNvGrpSpPr>
            <a:grpSpLocks/>
          </p:cNvGrpSpPr>
          <p:nvPr/>
        </p:nvGrpSpPr>
        <p:grpSpPr bwMode="auto">
          <a:xfrm>
            <a:off x="5211763" y="2714625"/>
            <a:ext cx="4038600" cy="928688"/>
            <a:chOff x="0" y="22"/>
            <a:chExt cx="2085" cy="274"/>
          </a:xfrm>
        </p:grpSpPr>
        <p:sp>
          <p:nvSpPr>
            <p:cNvPr id="110599" name="圆角矩形 2080">
              <a:extLst>
                <a:ext uri="{FF2B5EF4-FFF2-40B4-BE49-F238E27FC236}">
                  <a16:creationId xmlns="" xmlns:a16="http://schemas.microsoft.com/office/drawing/2014/main" id="{D119E972-B45A-47EF-8C88-6A7AFE43D5BD}"/>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10600" name="文本框 2081">
              <a:extLst>
                <a:ext uri="{FF2B5EF4-FFF2-40B4-BE49-F238E27FC236}">
                  <a16:creationId xmlns="" xmlns:a16="http://schemas.microsoft.com/office/drawing/2014/main" id="{40800073-1482-45CD-A930-2C3E93AD1FF3}"/>
                </a:ext>
              </a:extLst>
            </p:cNvPr>
            <p:cNvSpPr txBox="1">
              <a:spLocks noChangeArrowheads="1"/>
            </p:cNvSpPr>
            <p:nvPr/>
          </p:nvSpPr>
          <p:spPr bwMode="auto">
            <a:xfrm>
              <a:off x="38" y="28"/>
              <a:ext cx="2047" cy="229"/>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加大</a:t>
              </a:r>
              <a:r>
                <a:rPr lang="zh-CN" altLang="en-US" sz="2000" b="1">
                  <a:solidFill>
                    <a:srgbClr val="C00000"/>
                  </a:solidFill>
                  <a:latin typeface="楷体" panose="02010609060101010101" pitchFamily="49" charset="-122"/>
                  <a:ea typeface="楷体" panose="02010609060101010101" pitchFamily="49" charset="-122"/>
                  <a:sym typeface="宋体" panose="02010600030101010101" pitchFamily="2" charset="-122"/>
                </a:rPr>
                <a:t>减税、降费</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力度，降低要素成本和物流成本，切实降低企业负担</a:t>
              </a:r>
            </a:p>
          </p:txBody>
        </p:sp>
      </p:grpSp>
      <p:grpSp>
        <p:nvGrpSpPr>
          <p:cNvPr id="110601" name="组合 2079">
            <a:extLst>
              <a:ext uri="{FF2B5EF4-FFF2-40B4-BE49-F238E27FC236}">
                <a16:creationId xmlns="" xmlns:a16="http://schemas.microsoft.com/office/drawing/2014/main" id="{DCF5EAAF-5B17-425A-B2DF-AB28B7C1009D}"/>
              </a:ext>
            </a:extLst>
          </p:cNvPr>
          <p:cNvGrpSpPr>
            <a:grpSpLocks/>
          </p:cNvGrpSpPr>
          <p:nvPr/>
        </p:nvGrpSpPr>
        <p:grpSpPr bwMode="auto">
          <a:xfrm>
            <a:off x="8102600" y="4219575"/>
            <a:ext cx="1879600" cy="1252538"/>
            <a:chOff x="0" y="22"/>
            <a:chExt cx="2085" cy="274"/>
          </a:xfrm>
        </p:grpSpPr>
        <p:sp>
          <p:nvSpPr>
            <p:cNvPr id="110602" name="圆角矩形 2080">
              <a:extLst>
                <a:ext uri="{FF2B5EF4-FFF2-40B4-BE49-F238E27FC236}">
                  <a16:creationId xmlns="" xmlns:a16="http://schemas.microsoft.com/office/drawing/2014/main" id="{E7877A14-5E28-46B6-948F-7B656B7E1B0E}"/>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10603" name="文本框 2081">
              <a:extLst>
                <a:ext uri="{FF2B5EF4-FFF2-40B4-BE49-F238E27FC236}">
                  <a16:creationId xmlns="" xmlns:a16="http://schemas.microsoft.com/office/drawing/2014/main" id="{861B6F99-F6AB-4042-AB10-A2DCD9AE3C05}"/>
                </a:ext>
              </a:extLst>
            </p:cNvPr>
            <p:cNvSpPr txBox="1">
              <a:spLocks noChangeArrowheads="1"/>
            </p:cNvSpPr>
            <p:nvPr/>
          </p:nvSpPr>
          <p:spPr bwMode="auto">
            <a:xfrm>
              <a:off x="38" y="28"/>
              <a:ext cx="2047" cy="25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增强</a:t>
              </a:r>
              <a:r>
                <a:rPr lang="zh-CN" altLang="en-US" sz="2000" b="1">
                  <a:solidFill>
                    <a:srgbClr val="C00000"/>
                  </a:solidFill>
                  <a:latin typeface="楷体" panose="02010609060101010101" pitchFamily="49" charset="-122"/>
                  <a:ea typeface="楷体" panose="02010609060101010101" pitchFamily="49" charset="-122"/>
                  <a:sym typeface="宋体" panose="02010600030101010101" pitchFamily="2" charset="-122"/>
                </a:rPr>
                <a:t>微观主体内生动力</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，扎实有效补短板</a:t>
              </a:r>
            </a:p>
          </p:txBody>
        </p:sp>
      </p:grpSp>
      <p:grpSp>
        <p:nvGrpSpPr>
          <p:cNvPr id="110604" name="组合 2079">
            <a:extLst>
              <a:ext uri="{FF2B5EF4-FFF2-40B4-BE49-F238E27FC236}">
                <a16:creationId xmlns="" xmlns:a16="http://schemas.microsoft.com/office/drawing/2014/main" id="{DF033B37-3879-4DAB-9816-B53DC19F3B2E}"/>
              </a:ext>
            </a:extLst>
          </p:cNvPr>
          <p:cNvGrpSpPr>
            <a:grpSpLocks/>
          </p:cNvGrpSpPr>
          <p:nvPr/>
        </p:nvGrpSpPr>
        <p:grpSpPr bwMode="auto">
          <a:xfrm>
            <a:off x="2187576" y="574676"/>
            <a:ext cx="3965575" cy="1628775"/>
            <a:chOff x="0" y="22"/>
            <a:chExt cx="2085" cy="274"/>
          </a:xfrm>
        </p:grpSpPr>
        <p:sp>
          <p:nvSpPr>
            <p:cNvPr id="110605" name="圆角矩形 2080">
              <a:extLst>
                <a:ext uri="{FF2B5EF4-FFF2-40B4-BE49-F238E27FC236}">
                  <a16:creationId xmlns="" xmlns:a16="http://schemas.microsoft.com/office/drawing/2014/main" id="{93FD0E4E-34CB-4A24-B8DC-86FE97DD52E9}"/>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10606" name="文本框 2081">
              <a:extLst>
                <a:ext uri="{FF2B5EF4-FFF2-40B4-BE49-F238E27FC236}">
                  <a16:creationId xmlns="" xmlns:a16="http://schemas.microsoft.com/office/drawing/2014/main" id="{59B2230A-E594-47FC-964F-D92EF968311D}"/>
                </a:ext>
              </a:extLst>
            </p:cNvPr>
            <p:cNvSpPr txBox="1">
              <a:spLocks noChangeArrowheads="1"/>
            </p:cNvSpPr>
            <p:nvPr/>
          </p:nvSpPr>
          <p:spPr bwMode="auto">
            <a:xfrm>
              <a:off x="38" y="28"/>
              <a:ext cx="2047" cy="26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促进形成金融和实体经济、金融和房地产、金融体系内的良性循环，</a:t>
              </a:r>
              <a:r>
                <a:rPr lang="zh-CN" altLang="en-US" sz="2000" b="1">
                  <a:solidFill>
                    <a:srgbClr val="C00000"/>
                  </a:solidFill>
                  <a:latin typeface="楷体" panose="02010609060101010101" pitchFamily="49" charset="-122"/>
                  <a:ea typeface="楷体" panose="02010609060101010101" pitchFamily="49" charset="-122"/>
                  <a:sym typeface="宋体" panose="02010600030101010101" pitchFamily="2" charset="-122"/>
                </a:rPr>
                <a:t>防范化解金融风险</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，有效控制国有企业债务和地方政府债务风险</a:t>
              </a:r>
            </a:p>
          </p:txBody>
        </p:sp>
      </p:grpSp>
      <p:pic>
        <p:nvPicPr>
          <p:cNvPr id="110607" name="图片 12">
            <a:extLst>
              <a:ext uri="{FF2B5EF4-FFF2-40B4-BE49-F238E27FC236}">
                <a16:creationId xmlns="" xmlns:a16="http://schemas.microsoft.com/office/drawing/2014/main" id="{DB662D92-E831-41BB-8CAC-5C876EECB4E7}"/>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480000">
            <a:off x="7221538" y="585789"/>
            <a:ext cx="3078162" cy="2071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608" name="图片 2">
            <a:extLst>
              <a:ext uri="{FF2B5EF4-FFF2-40B4-BE49-F238E27FC236}">
                <a16:creationId xmlns="" xmlns:a16="http://schemas.microsoft.com/office/drawing/2014/main" id="{00A6D62D-09F8-48EC-AB01-CE71DCFC55E1}"/>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900000">
            <a:off x="1838325" y="2878138"/>
            <a:ext cx="3225800" cy="2195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0609" name="图片 3">
            <a:extLst>
              <a:ext uri="{FF2B5EF4-FFF2-40B4-BE49-F238E27FC236}">
                <a16:creationId xmlns="" xmlns:a16="http://schemas.microsoft.com/office/drawing/2014/main" id="{95B08DE5-169C-46B2-8429-84F62BF91AC4}"/>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l="7806" t="12695" r="8684"/>
          <a:stretch>
            <a:fillRect/>
          </a:stretch>
        </p:blipFill>
        <p:spPr bwMode="auto">
          <a:xfrm>
            <a:off x="4886326" y="3867151"/>
            <a:ext cx="2881313" cy="181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横卷形 58369">
            <a:extLst>
              <a:ext uri="{FF2B5EF4-FFF2-40B4-BE49-F238E27FC236}">
                <a16:creationId xmlns="" xmlns:a16="http://schemas.microsoft.com/office/drawing/2014/main" id="{BAF5697D-E6C6-4D46-AF7B-526608DC9625}"/>
              </a:ext>
            </a:extLst>
          </p:cNvPr>
          <p:cNvSpPr/>
          <p:nvPr/>
        </p:nvSpPr>
        <p:spPr>
          <a:xfrm>
            <a:off x="2395538" y="365126"/>
            <a:ext cx="1225550" cy="619125"/>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defRPr/>
            </a:pPr>
            <a:r>
              <a:rPr lang="zh-CN" altLang="en-US" sz="2400" b="1" noProof="1">
                <a:solidFill>
                  <a:srgbClr val="FF0000"/>
                </a:solidFill>
                <a:effectLst>
                  <a:outerShdw blurRad="38100" dist="38100" dir="2700000">
                    <a:srgbClr val="000000"/>
                  </a:outerShdw>
                </a:effectLst>
                <a:ea typeface="楷体_GB2312" pitchFamily="49" charset="-122"/>
                <a:sym typeface="+mn-ea"/>
              </a:rPr>
              <a:t>练 习</a:t>
            </a:r>
          </a:p>
        </p:txBody>
      </p:sp>
      <p:sp>
        <p:nvSpPr>
          <p:cNvPr id="112642" name="矩形 58372">
            <a:extLst>
              <a:ext uri="{FF2B5EF4-FFF2-40B4-BE49-F238E27FC236}">
                <a16:creationId xmlns="" xmlns:a16="http://schemas.microsoft.com/office/drawing/2014/main" id="{FF31500B-FF93-486F-9CB3-ED60CDFEF21D}"/>
              </a:ext>
            </a:extLst>
          </p:cNvPr>
          <p:cNvSpPr>
            <a:spLocks noChangeArrowheads="1"/>
          </p:cNvSpPr>
          <p:nvPr/>
        </p:nvSpPr>
        <p:spPr bwMode="auto">
          <a:xfrm>
            <a:off x="1955800" y="1143000"/>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三去一降一补</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的含义是（单）：</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去产能、去库存、去杠杆、降成本、补短</a:t>
            </a:r>
            <a:r>
              <a:rPr lang="zh-CN" altLang="en-US" sz="2000" b="1" dirty="0" smtClean="0">
                <a:solidFill>
                  <a:srgbClr val="990000"/>
                </a:solidFill>
                <a:latin typeface="楷体" panose="02010609060101010101" pitchFamily="49" charset="-122"/>
                <a:ea typeface="楷体" panose="02010609060101010101" pitchFamily="49" charset="-122"/>
              </a:rPr>
              <a:t>板</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去产能、去浪费、去杠杆、降成本、补短板</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去产能、去库存、去杠杆、降赋税、补短板</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去产能、去库存、去杠杆、降成本、补劣势</a:t>
            </a:r>
          </a:p>
        </p:txBody>
      </p:sp>
      <p:pic>
        <p:nvPicPr>
          <p:cNvPr id="112643" name="图片 1">
            <a:extLst>
              <a:ext uri="{FF2B5EF4-FFF2-40B4-BE49-F238E27FC236}">
                <a16:creationId xmlns="" xmlns:a16="http://schemas.microsoft.com/office/drawing/2014/main" id="{6933D329-070C-4D03-82BB-F2BAB599131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19237" y="5864225"/>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 1">
            <a:extLst>
              <a:ext uri="{FF2B5EF4-FFF2-40B4-BE49-F238E27FC236}">
                <a16:creationId xmlns="" xmlns:a16="http://schemas.microsoft.com/office/drawing/2014/main" id="{5B5CE667-FAAC-489A-855F-4D4792510552}"/>
              </a:ext>
            </a:extLst>
          </p:cNvPr>
          <p:cNvSpPr/>
          <p:nvPr/>
        </p:nvSpPr>
        <p:spPr>
          <a:xfrm>
            <a:off x="1524001" y="3176"/>
            <a:ext cx="2371725"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112645" name="矩形 57348">
            <a:extLst>
              <a:ext uri="{FF2B5EF4-FFF2-40B4-BE49-F238E27FC236}">
                <a16:creationId xmlns="" xmlns:a16="http://schemas.microsoft.com/office/drawing/2014/main" id="{77BF86DA-8F7D-4C8E-838E-D37D887966CA}"/>
              </a:ext>
            </a:extLst>
          </p:cNvPr>
          <p:cNvSpPr>
            <a:spLocks noChangeArrowheads="1"/>
          </p:cNvSpPr>
          <p:nvPr/>
        </p:nvSpPr>
        <p:spPr bwMode="auto">
          <a:xfrm>
            <a:off x="1955800" y="3448050"/>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持续推进</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三去一降一补</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，优化市场结构的举措包括（多）：</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继续推动光伏、交通行业化解过剩产</a:t>
            </a:r>
            <a:r>
              <a:rPr lang="zh-CN" altLang="en-US" sz="2000" b="1" dirty="0" smtClean="0">
                <a:solidFill>
                  <a:srgbClr val="990000"/>
                </a:solidFill>
                <a:latin typeface="楷体" panose="02010609060101010101" pitchFamily="49" charset="-122"/>
                <a:ea typeface="楷体" panose="02010609060101010101" pitchFamily="49" charset="-122"/>
              </a:rPr>
              <a:t>能</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完善房地产调控</a:t>
            </a:r>
            <a:r>
              <a:rPr lang="zh-CN" altLang="en-US" sz="2000" b="1" dirty="0" smtClean="0">
                <a:solidFill>
                  <a:srgbClr val="990000"/>
                </a:solidFill>
                <a:latin typeface="楷体" panose="02010609060101010101" pitchFamily="49" charset="-122"/>
                <a:ea typeface="楷体" panose="02010609060101010101" pitchFamily="49" charset="-122"/>
              </a:rPr>
              <a:t>措施</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防范化解金融</a:t>
            </a:r>
            <a:r>
              <a:rPr lang="zh-CN" altLang="en-US" sz="2000" b="1" dirty="0" smtClean="0">
                <a:solidFill>
                  <a:srgbClr val="990000"/>
                </a:solidFill>
                <a:latin typeface="楷体" panose="02010609060101010101" pitchFamily="49" charset="-122"/>
                <a:ea typeface="楷体" panose="02010609060101010101" pitchFamily="49" charset="-122"/>
              </a:rPr>
              <a:t>风险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加大减税、降费力</a:t>
            </a:r>
            <a:r>
              <a:rPr lang="zh-CN" altLang="en-US" sz="2000" b="1" dirty="0" smtClean="0">
                <a:solidFill>
                  <a:srgbClr val="990000"/>
                </a:solidFill>
                <a:latin typeface="楷体" panose="02010609060101010101" pitchFamily="49" charset="-122"/>
                <a:ea typeface="楷体" panose="02010609060101010101" pitchFamily="49" charset="-122"/>
              </a:rPr>
              <a:t>度</a:t>
            </a:r>
            <a:endParaRPr lang="zh-CN" altLang="en-US" sz="2000" b="1" dirty="0">
              <a:solidFill>
                <a:srgbClr val="990000"/>
              </a:solidFill>
              <a:latin typeface="楷体" panose="02010609060101010101" pitchFamily="49" charset="-122"/>
              <a:ea typeface="楷体" panose="02010609060101010101"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652463" y="1257300"/>
            <a:ext cx="8583612"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人民对美好生活的向往，就是共产党人的奋斗目标。</a:t>
            </a:r>
          </a:p>
        </p:txBody>
      </p:sp>
      <p:pic>
        <p:nvPicPr>
          <p:cNvPr id="82946" name="图片 2"/>
          <p:cNvPicPr>
            <a:picLocks noChangeAspect="1"/>
          </p:cNvPicPr>
          <p:nvPr/>
        </p:nvPicPr>
        <p:blipFill>
          <a:blip r:embed="rId2"/>
          <a:srcRect/>
          <a:stretch>
            <a:fillRect/>
          </a:stretch>
        </p:blipFill>
        <p:spPr bwMode="auto">
          <a:xfrm>
            <a:off x="796925" y="1831975"/>
            <a:ext cx="8102600" cy="352425"/>
          </a:xfrm>
          <a:prstGeom prst="rect">
            <a:avLst/>
          </a:prstGeom>
          <a:noFill/>
          <a:ln w="9525">
            <a:noFill/>
            <a:miter lim="800000"/>
            <a:headEnd/>
            <a:tailEnd/>
          </a:ln>
        </p:spPr>
      </p:pic>
      <p:pic>
        <p:nvPicPr>
          <p:cNvPr id="82947" name="图片 3"/>
          <p:cNvPicPr>
            <a:picLocks noChangeAspect="1"/>
          </p:cNvPicPr>
          <p:nvPr/>
        </p:nvPicPr>
        <p:blipFill>
          <a:blip r:embed="rId3"/>
          <a:srcRect/>
          <a:stretch>
            <a:fillRect/>
          </a:stretch>
        </p:blipFill>
        <p:spPr bwMode="auto">
          <a:xfrm>
            <a:off x="8242300" y="2251075"/>
            <a:ext cx="3101975" cy="2032000"/>
          </a:xfrm>
          <a:prstGeom prst="rect">
            <a:avLst/>
          </a:prstGeom>
          <a:noFill/>
          <a:ln w="9525">
            <a:noFill/>
            <a:miter lim="800000"/>
            <a:headEnd/>
            <a:tailEnd/>
          </a:ln>
        </p:spPr>
      </p:pic>
      <p:pic>
        <p:nvPicPr>
          <p:cNvPr id="82948" name="图片 4"/>
          <p:cNvPicPr>
            <a:picLocks noChangeAspect="1"/>
          </p:cNvPicPr>
          <p:nvPr/>
        </p:nvPicPr>
        <p:blipFill>
          <a:blip r:embed="rId4"/>
          <a:srcRect/>
          <a:stretch>
            <a:fillRect/>
          </a:stretch>
        </p:blipFill>
        <p:spPr bwMode="auto">
          <a:xfrm>
            <a:off x="5067300" y="2251075"/>
            <a:ext cx="2803525" cy="2168525"/>
          </a:xfrm>
          <a:prstGeom prst="rect">
            <a:avLst/>
          </a:prstGeom>
          <a:noFill/>
          <a:ln w="9525">
            <a:noFill/>
            <a:miter lim="800000"/>
            <a:headEnd/>
            <a:tailEnd/>
          </a:ln>
        </p:spPr>
      </p:pic>
      <p:pic>
        <p:nvPicPr>
          <p:cNvPr id="6" name="图片 5"/>
          <p:cNvPicPr>
            <a:picLocks noChangeAspect="1"/>
          </p:cNvPicPr>
          <p:nvPr/>
        </p:nvPicPr>
        <p:blipFill>
          <a:blip r:embed="rId5"/>
          <a:stretch>
            <a:fillRect/>
          </a:stretch>
        </p:blipFill>
        <p:spPr>
          <a:xfrm>
            <a:off x="8332788" y="4587875"/>
            <a:ext cx="3011487" cy="1820863"/>
          </a:xfrm>
          <a:prstGeom prst="rect">
            <a:avLst/>
          </a:prstGeom>
          <a:ln>
            <a:noFill/>
          </a:ln>
          <a:effectLst>
            <a:outerShdw blurRad="292100" dist="139700" dir="2700000" algn="tl" rotWithShape="0">
              <a:srgbClr val="333333">
                <a:alpha val="65000"/>
              </a:srgbClr>
            </a:outerShdw>
          </a:effectLst>
        </p:spPr>
      </p:pic>
      <p:pic>
        <p:nvPicPr>
          <p:cNvPr id="82950" name="图片 6"/>
          <p:cNvPicPr>
            <a:picLocks noChangeAspect="1"/>
          </p:cNvPicPr>
          <p:nvPr/>
        </p:nvPicPr>
        <p:blipFill>
          <a:blip r:embed="rId6"/>
          <a:srcRect/>
          <a:stretch>
            <a:fillRect/>
          </a:stretch>
        </p:blipFill>
        <p:spPr bwMode="auto">
          <a:xfrm>
            <a:off x="5067300" y="4570413"/>
            <a:ext cx="2835275" cy="1855787"/>
          </a:xfrm>
          <a:prstGeom prst="rect">
            <a:avLst/>
          </a:prstGeom>
          <a:noFill/>
          <a:ln w="9525">
            <a:noFill/>
            <a:miter lim="800000"/>
            <a:headEnd/>
            <a:tailEnd/>
          </a:ln>
        </p:spPr>
      </p:pic>
      <p:pic>
        <p:nvPicPr>
          <p:cNvPr id="8" name="图片 7"/>
          <p:cNvPicPr>
            <a:picLocks noChangeAspect="1"/>
          </p:cNvPicPr>
          <p:nvPr/>
        </p:nvPicPr>
        <p:blipFill>
          <a:blip r:embed="rId7"/>
          <a:stretch>
            <a:fillRect/>
          </a:stretch>
        </p:blipFill>
        <p:spPr>
          <a:xfrm>
            <a:off x="1054100" y="4552950"/>
            <a:ext cx="3462338" cy="1892300"/>
          </a:xfrm>
          <a:prstGeom prst="rect">
            <a:avLst/>
          </a:prstGeom>
          <a:ln>
            <a:noFill/>
          </a:ln>
          <a:effectLst>
            <a:outerShdw blurRad="292100" dist="139700" dir="2700000" algn="tl" rotWithShape="0">
              <a:srgbClr val="333333">
                <a:alpha val="65000"/>
              </a:srgbClr>
            </a:outerShdw>
          </a:effectLst>
        </p:spPr>
      </p:pic>
      <p:pic>
        <p:nvPicPr>
          <p:cNvPr id="82952" name="图片 9" descr="微信图片_20171027152129"/>
          <p:cNvPicPr>
            <a:picLocks noChangeAspect="1"/>
          </p:cNvPicPr>
          <p:nvPr/>
        </p:nvPicPr>
        <p:blipFill>
          <a:blip r:embed="rId8"/>
          <a:srcRect/>
          <a:stretch>
            <a:fillRect/>
          </a:stretch>
        </p:blipFill>
        <p:spPr bwMode="auto">
          <a:xfrm>
            <a:off x="1054100" y="2251075"/>
            <a:ext cx="3462338" cy="2168525"/>
          </a:xfrm>
          <a:prstGeom prst="rect">
            <a:avLst/>
          </a:prstGeom>
          <a:noFill/>
          <a:ln w="9525">
            <a:noFill/>
            <a:miter lim="800000"/>
            <a:headEnd/>
            <a:tailEnd/>
          </a:ln>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652463" y="1257300"/>
            <a:ext cx="8583612"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人民对美好生活的向往，就是共产党人的奋斗目标。</a:t>
            </a:r>
          </a:p>
        </p:txBody>
      </p:sp>
      <p:pic>
        <p:nvPicPr>
          <p:cNvPr id="83970" name="图片 2"/>
          <p:cNvPicPr>
            <a:picLocks noChangeAspect="1"/>
          </p:cNvPicPr>
          <p:nvPr/>
        </p:nvPicPr>
        <p:blipFill>
          <a:blip r:embed="rId2"/>
          <a:srcRect/>
          <a:stretch>
            <a:fillRect/>
          </a:stretch>
        </p:blipFill>
        <p:spPr bwMode="auto">
          <a:xfrm>
            <a:off x="796925" y="1831975"/>
            <a:ext cx="8102600" cy="352425"/>
          </a:xfrm>
          <a:prstGeom prst="rect">
            <a:avLst/>
          </a:prstGeom>
          <a:noFill/>
          <a:ln w="9525">
            <a:noFill/>
            <a:miter lim="800000"/>
            <a:headEnd/>
            <a:tailEnd/>
          </a:ln>
        </p:spPr>
      </p:pic>
      <p:pic>
        <p:nvPicPr>
          <p:cNvPr id="4" name="图片 3" descr="微信图片_20171027152050"/>
          <p:cNvPicPr>
            <a:picLocks noChangeAspect="1"/>
          </p:cNvPicPr>
          <p:nvPr/>
        </p:nvPicPr>
        <p:blipFill>
          <a:blip r:embed="rId3"/>
          <a:stretch>
            <a:fillRect/>
          </a:stretch>
        </p:blipFill>
        <p:spPr>
          <a:xfrm>
            <a:off x="985520" y="2468880"/>
            <a:ext cx="5005705" cy="3410585"/>
          </a:xfrm>
          <a:prstGeom prst="rect">
            <a:avLst/>
          </a:prstGeom>
          <a:effectLst>
            <a:softEdge rad="63500"/>
          </a:effectLst>
        </p:spPr>
      </p:pic>
      <p:pic>
        <p:nvPicPr>
          <p:cNvPr id="5" name="图片 4" descr="微信图片_20171027152105"/>
          <p:cNvPicPr>
            <a:picLocks noChangeAspect="1"/>
          </p:cNvPicPr>
          <p:nvPr/>
        </p:nvPicPr>
        <p:blipFill>
          <a:blip r:embed="rId4"/>
          <a:stretch>
            <a:fillRect/>
          </a:stretch>
        </p:blipFill>
        <p:spPr>
          <a:xfrm>
            <a:off x="6094730" y="2468880"/>
            <a:ext cx="5240020" cy="3410585"/>
          </a:xfrm>
          <a:prstGeom prst="rect">
            <a:avLst/>
          </a:prstGeom>
          <a:effectLst>
            <a:softEdge rad="63500"/>
          </a:effectLst>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796925" y="1257300"/>
            <a:ext cx="6143625"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四个全面之全面深化改革的战略布局</a:t>
            </a:r>
          </a:p>
        </p:txBody>
      </p:sp>
      <p:pic>
        <p:nvPicPr>
          <p:cNvPr id="84994" name="图片 2"/>
          <p:cNvPicPr>
            <a:picLocks noChangeAspect="1"/>
          </p:cNvPicPr>
          <p:nvPr/>
        </p:nvPicPr>
        <p:blipFill>
          <a:blip r:embed="rId2"/>
          <a:srcRect/>
          <a:stretch>
            <a:fillRect/>
          </a:stretch>
        </p:blipFill>
        <p:spPr bwMode="auto">
          <a:xfrm>
            <a:off x="796925" y="1831975"/>
            <a:ext cx="6053138" cy="300038"/>
          </a:xfrm>
          <a:prstGeom prst="rect">
            <a:avLst/>
          </a:prstGeom>
          <a:noFill/>
          <a:ln w="9525">
            <a:noFill/>
            <a:miter lim="800000"/>
            <a:headEnd/>
            <a:tailEnd/>
          </a:ln>
        </p:spPr>
      </p:pic>
      <p:sp>
        <p:nvSpPr>
          <p:cNvPr id="4" name="文本框 3"/>
          <p:cNvSpPr txBox="1"/>
          <p:nvPr/>
        </p:nvSpPr>
        <p:spPr>
          <a:xfrm>
            <a:off x="1519238" y="2132013"/>
            <a:ext cx="9329737" cy="4130675"/>
          </a:xfrm>
          <a:prstGeom prst="rect">
            <a:avLst/>
          </a:prstGeom>
          <a:noFill/>
          <a:ln w="9525">
            <a:noFill/>
          </a:ln>
        </p:spPr>
        <p:txBody>
          <a:bodyPr>
            <a:spAutoFit/>
          </a:bodyPr>
          <a:lstStyle/>
          <a:p>
            <a:pPr fontAlgn="auto">
              <a:lnSpc>
                <a:spcPct val="125000"/>
              </a:lnSpc>
              <a:spcBef>
                <a:spcPts val="0"/>
              </a:spcBef>
              <a:spcAft>
                <a:spcPts val="0"/>
              </a:spcAft>
              <a:defRPr/>
            </a:pPr>
            <a:r>
              <a:rPr lang="en-US" altLang="zh-CN" sz="3000">
                <a:solidFill>
                  <a:srgbClr val="0000FF"/>
                </a:solidFill>
                <a:latin typeface="华文行楷" panose="02010800040101010101" charset="-122"/>
                <a:ea typeface="华文行楷" panose="02010800040101010101" charset="-122"/>
                <a:cs typeface="宋体" panose="02010600030101010101" pitchFamily="2" charset="-122"/>
              </a:rPr>
              <a:t>        </a:t>
            </a:r>
            <a:r>
              <a:rPr lang="zh-CN" altLang="en-US" sz="3000" u="dashHeavy">
                <a:solidFill>
                  <a:srgbClr val="0000FF"/>
                </a:solidFill>
                <a:uFill>
                  <a:solidFill>
                    <a:srgbClr val="FF0000"/>
                  </a:solidFill>
                </a:uFill>
                <a:latin typeface="华文行楷" panose="02010800040101010101" charset="-122"/>
                <a:ea typeface="华文行楷" panose="02010800040101010101" charset="-122"/>
                <a:cs typeface="宋体" panose="02010600030101010101" pitchFamily="2" charset="-122"/>
              </a:rPr>
              <a:t>从供给侧入手、针对结构性问题而推进的改革几乎包括所有重要的改革，</a:t>
            </a:r>
            <a:r>
              <a:rPr lang="zh-CN" altLang="en-US" sz="3000">
                <a:solidFill>
                  <a:srgbClr val="0000FF"/>
                </a:solidFill>
                <a:latin typeface="华文行楷" panose="02010800040101010101" charset="-122"/>
                <a:ea typeface="华文行楷" panose="02010800040101010101" charset="-122"/>
                <a:cs typeface="宋体" panose="02010600030101010101" pitchFamily="2" charset="-122"/>
              </a:rPr>
              <a:t>如行政管理制度改革、产权制度改革、土地制度改革、国有企业改革、财税制度改革、金融制度改革、价格制度改革、社会福利制度改革、生态制度改革等。可以说，</a:t>
            </a:r>
            <a:r>
              <a:rPr lang="zh-CN" altLang="en-US" sz="3000">
                <a:solidFill>
                  <a:srgbClr val="006600"/>
                </a:solidFill>
                <a:latin typeface="华文行楷" panose="02010800040101010101" charset="-122"/>
                <a:ea typeface="华文行楷" panose="02010800040101010101" charset="-122"/>
                <a:cs typeface="宋体" panose="02010600030101010101" pitchFamily="2" charset="-122"/>
              </a:rPr>
              <a:t>从“需求侧”转向“供给侧”相当于从“政府调控”转向</a:t>
            </a:r>
            <a:r>
              <a:rPr lang="zh-CN" altLang="en-US" sz="3000" u="dashHeavy">
                <a:solidFill>
                  <a:srgbClr val="006600"/>
                </a:solidFill>
                <a:uFill>
                  <a:solidFill>
                    <a:srgbClr val="FF0000"/>
                  </a:solidFill>
                </a:uFill>
                <a:latin typeface="华文行楷" panose="02010800040101010101" charset="-122"/>
                <a:ea typeface="华文行楷" panose="02010800040101010101" charset="-122"/>
                <a:cs typeface="宋体" panose="02010600030101010101" pitchFamily="2" charset="-122"/>
              </a:rPr>
              <a:t>包括政府自身在内</a:t>
            </a:r>
            <a:r>
              <a:rPr lang="zh-CN" altLang="en-US" sz="3000">
                <a:solidFill>
                  <a:srgbClr val="006600"/>
                </a:solidFill>
                <a:latin typeface="华文行楷" panose="02010800040101010101" charset="-122"/>
                <a:ea typeface="华文行楷" panose="02010800040101010101" charset="-122"/>
                <a:cs typeface="宋体" panose="02010600030101010101" pitchFamily="2" charset="-122"/>
              </a:rPr>
              <a:t>的“全面改革”。</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4"/>
          <p:cNvSpPr txBox="1">
            <a:spLocks/>
          </p:cNvSpPr>
          <p:nvPr>
            <p:custDataLst>
              <p:tags r:id="rId1"/>
            </p:custDataLst>
          </p:nvPr>
        </p:nvSpPr>
        <p:spPr>
          <a:xfrm>
            <a:off x="4165600" y="2000250"/>
            <a:ext cx="6145213" cy="339248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20000"/>
              </a:lnSpc>
              <a:spcBef>
                <a:spcPts val="0"/>
              </a:spcBef>
              <a:spcAft>
                <a:spcPts val="0"/>
              </a:spcAft>
              <a:defRPr/>
            </a:pPr>
            <a:r>
              <a:rPr lang="en-US" altLang="zh-CN" sz="3200" b="1" dirty="0">
                <a:latin typeface="新宋体" panose="02010609030101010101" charset="-122"/>
                <a:ea typeface="新宋体" panose="02010609030101010101" charset="-122"/>
                <a:sym typeface="+mn-ea"/>
              </a:rPr>
              <a:t>     </a:t>
            </a:r>
            <a:r>
              <a:rPr lang="zh-CN" altLang="en-US" sz="3200" b="1" dirty="0">
                <a:latin typeface="新宋体" panose="02010609030101010101" charset="-122"/>
                <a:ea typeface="新宋体" panose="02010609030101010101" charset="-122"/>
                <a:sym typeface="+mn-ea"/>
              </a:rPr>
              <a:t>习近平总书记强调：推进供给侧改革，</a:t>
            </a:r>
            <a:r>
              <a:rPr lang="zh-CN" altLang="en-US" sz="3200" b="1" dirty="0">
                <a:solidFill>
                  <a:srgbClr val="FF0000"/>
                </a:solidFill>
                <a:uFill>
                  <a:solidFill>
                    <a:srgbClr val="00B050"/>
                  </a:solidFill>
                </a:uFill>
                <a:latin typeface="新宋体" panose="02010609030101010101" charset="-122"/>
                <a:ea typeface="新宋体" panose="02010609030101010101" charset="-122"/>
                <a:sym typeface="+mn-ea"/>
              </a:rPr>
              <a:t>不能因为包袱重而等待、困难多而不作为、有风险而躲避、有阵痛而不前</a:t>
            </a:r>
            <a:r>
              <a:rPr lang="zh-CN" altLang="en-US" sz="3200" b="1" dirty="0">
                <a:latin typeface="新宋体" panose="02010609030101010101" charset="-122"/>
                <a:ea typeface="新宋体" panose="02010609030101010101" charset="-122"/>
                <a:sym typeface="+mn-ea"/>
              </a:rPr>
              <a:t>。</a:t>
            </a:r>
            <a:endParaRPr lang="en-US" altLang="zh-CN" sz="3200" b="1" dirty="0">
              <a:latin typeface="新宋体" panose="02010609030101010101" charset="-122"/>
              <a:ea typeface="新宋体" panose="02010609030101010101" charset="-122"/>
              <a:sym typeface="+mn-ea"/>
            </a:endParaRPr>
          </a:p>
          <a:p>
            <a:pPr fontAlgn="auto">
              <a:lnSpc>
                <a:spcPct val="120000"/>
              </a:lnSpc>
              <a:spcBef>
                <a:spcPts val="0"/>
              </a:spcBef>
              <a:spcAft>
                <a:spcPts val="0"/>
              </a:spcAft>
              <a:defRPr/>
            </a:pPr>
            <a:r>
              <a:rPr lang="en-US" altLang="zh-CN" sz="3200" b="1" dirty="0">
                <a:latin typeface="新宋体" panose="02010609030101010101" charset="-122"/>
                <a:ea typeface="新宋体" panose="02010609030101010101" charset="-122"/>
                <a:sym typeface="+mn-ea"/>
              </a:rPr>
              <a:t>     </a:t>
            </a:r>
            <a:r>
              <a:rPr lang="zh-CN" altLang="en-US" sz="3200" b="1" dirty="0">
                <a:latin typeface="新宋体" panose="02010609030101010101" charset="-122"/>
                <a:ea typeface="新宋体" panose="02010609030101010101" charset="-122"/>
                <a:sym typeface="+mn-ea"/>
              </a:rPr>
              <a:t>这四个“不能”，是对供给侧改革重要性和紧迫性的深刻阐述。</a:t>
            </a:r>
            <a:endParaRPr lang="zh-CN" altLang="en-US" sz="3200" b="1" dirty="0">
              <a:solidFill>
                <a:srgbClr val="0000FF"/>
              </a:solidFill>
              <a:latin typeface="新宋体" panose="02010609030101010101" charset="-122"/>
              <a:ea typeface="新宋体" panose="02010609030101010101" charset="-122"/>
              <a:sym typeface="+mn-ea"/>
            </a:endParaRPr>
          </a:p>
        </p:txBody>
      </p:sp>
      <p:pic>
        <p:nvPicPr>
          <p:cNvPr id="3" name="图片 2"/>
          <p:cNvPicPr>
            <a:picLocks noChangeAspect="1"/>
          </p:cNvPicPr>
          <p:nvPr/>
        </p:nvPicPr>
        <p:blipFill rotWithShape="1">
          <a:blip r:embed="rId3"/>
          <a:srcRect t="2667" b="5267"/>
          <a:stretch>
            <a:fillRect/>
          </a:stretch>
        </p:blipFill>
        <p:spPr>
          <a:xfrm>
            <a:off x="1287145" y="1895475"/>
            <a:ext cx="2651760" cy="3675380"/>
          </a:xfrm>
          <a:prstGeom prst="rect">
            <a:avLst/>
          </a:prstGeom>
          <a:effectLst>
            <a:softEdge rad="31750"/>
          </a:effectLst>
        </p:spPr>
      </p:pic>
      <p:sp>
        <p:nvSpPr>
          <p:cNvPr id="86019" name="文本占位符 6"/>
          <p:cNvSpPr txBox="1">
            <a:spLocks/>
          </p:cNvSpPr>
          <p:nvPr/>
        </p:nvSpPr>
        <p:spPr bwMode="auto">
          <a:xfrm>
            <a:off x="2568575" y="1068388"/>
            <a:ext cx="6113463" cy="576262"/>
          </a:xfrm>
          <a:prstGeom prst="rect">
            <a:avLst/>
          </a:prstGeom>
          <a:noFill/>
          <a:ln w="9525">
            <a:noFill/>
            <a:miter lim="800000"/>
            <a:headEnd/>
            <a:tailEnd/>
          </a:ln>
        </p:spPr>
        <p:txBody>
          <a:bodyPr/>
          <a:lstStyle/>
          <a:p>
            <a:pPr>
              <a:lnSpc>
                <a:spcPct val="90000"/>
              </a:lnSpc>
              <a:spcBef>
                <a:spcPts val="1000"/>
              </a:spcBef>
              <a:buFont typeface="Arial" charset="0"/>
              <a:buNone/>
            </a:pPr>
            <a:endParaRPr lang="zh-CN" altLang="en-US" sz="3200" b="1">
              <a:solidFill>
                <a:srgbClr val="C00000"/>
              </a:solidFill>
              <a:latin typeface="黑体" pitchFamily="2" charset="-122"/>
              <a:ea typeface="黑体" pitchFamily="2" charset="-122"/>
              <a:sym typeface="+mn-ea"/>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矩形 1"/>
          <p:cNvSpPr>
            <a:spLocks noChangeArrowheads="1"/>
          </p:cNvSpPr>
          <p:nvPr/>
        </p:nvSpPr>
        <p:spPr bwMode="auto">
          <a:xfrm>
            <a:off x="2941638" y="1882775"/>
            <a:ext cx="7150100" cy="3416300"/>
          </a:xfrm>
          <a:prstGeom prst="rect">
            <a:avLst/>
          </a:prstGeom>
          <a:noFill/>
          <a:ln w="28575">
            <a:noFill/>
            <a:prstDash val="dash"/>
            <a:miter lim="800000"/>
            <a:headEnd/>
            <a:tailEnd/>
          </a:ln>
        </p:spPr>
        <p:txBody>
          <a:bodyPr>
            <a:spAutoFit/>
          </a:bodyPr>
          <a:lstStyle/>
          <a:p>
            <a:pPr>
              <a:lnSpc>
                <a:spcPct val="150000"/>
              </a:lnSpc>
            </a:pPr>
            <a:r>
              <a:rPr lang="zh-CN" altLang="en-US" sz="3600" b="1">
                <a:solidFill>
                  <a:srgbClr val="C00000"/>
                </a:solidFill>
                <a:latin typeface="锐字工房云字库行楷GBK"/>
                <a:ea typeface="锐字工房云字库行楷GBK"/>
                <a:cs typeface="锐字工房云字库行楷GBK"/>
              </a:rPr>
              <a:t>    </a:t>
            </a:r>
            <a:r>
              <a:rPr lang="zh-CN" altLang="en-US" sz="3600" b="1">
                <a:solidFill>
                  <a:srgbClr val="006600"/>
                </a:solidFill>
                <a:latin typeface="锐字工房云字库行楷GBK"/>
                <a:ea typeface="锐字工房云字库行楷GBK"/>
                <a:cs typeface="锐字工房云字库行楷GBK"/>
              </a:rPr>
              <a:t>我们不需要更多的溢美之词，我们一贯欢迎客观的介绍和有益的建议，正所谓“不要人夸颜色好，只留清气满乾坤”。</a:t>
            </a:r>
          </a:p>
        </p:txBody>
      </p:sp>
      <p:pic>
        <p:nvPicPr>
          <p:cNvPr id="3" name="图片 2"/>
          <p:cNvPicPr>
            <a:picLocks noChangeAspect="1"/>
          </p:cNvPicPr>
          <p:nvPr/>
        </p:nvPicPr>
        <p:blipFill>
          <a:blip r:embed="rId2"/>
          <a:stretch>
            <a:fillRect/>
          </a:stretch>
        </p:blipFill>
        <p:spPr>
          <a:xfrm>
            <a:off x="8162290" y="4848225"/>
            <a:ext cx="3857625" cy="1643380"/>
          </a:xfrm>
          <a:prstGeom prst="rect">
            <a:avLst/>
          </a:prstGeom>
          <a:effectLst>
            <a:softEdge rad="63500"/>
          </a:effectLst>
        </p:spPr>
      </p:pic>
      <p:pic>
        <p:nvPicPr>
          <p:cNvPr id="4" name="图片 3"/>
          <p:cNvPicPr>
            <a:picLocks noChangeAspect="1"/>
          </p:cNvPicPr>
          <p:nvPr/>
        </p:nvPicPr>
        <p:blipFill>
          <a:blip r:embed="rId3"/>
          <a:srcRect l="18149" t="23288" r="19816" b="38662"/>
          <a:stretch>
            <a:fillRect/>
          </a:stretch>
        </p:blipFill>
        <p:spPr>
          <a:xfrm>
            <a:off x="77470" y="1281430"/>
            <a:ext cx="3319145" cy="1469390"/>
          </a:xfrm>
          <a:prstGeom prst="rect">
            <a:avLst/>
          </a:prstGeom>
          <a:effectLst>
            <a:softEdge rad="63500"/>
          </a:effec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2079">
            <a:extLst>
              <a:ext uri="{FF2B5EF4-FFF2-40B4-BE49-F238E27FC236}">
                <a16:creationId xmlns="" xmlns:a16="http://schemas.microsoft.com/office/drawing/2014/main" id="{CC721895-014E-4B0A-A140-458CFD98F5BB}"/>
              </a:ext>
            </a:extLst>
          </p:cNvPr>
          <p:cNvGrpSpPr>
            <a:grpSpLocks/>
          </p:cNvGrpSpPr>
          <p:nvPr/>
        </p:nvGrpSpPr>
        <p:grpSpPr bwMode="auto">
          <a:xfrm>
            <a:off x="1512887" y="-14288"/>
            <a:ext cx="1639888" cy="318755"/>
            <a:chOff x="0" y="22"/>
            <a:chExt cx="2085" cy="295"/>
          </a:xfrm>
        </p:grpSpPr>
        <p:sp>
          <p:nvSpPr>
            <p:cNvPr id="25603" name="圆角矩形 2080">
              <a:extLst>
                <a:ext uri="{FF2B5EF4-FFF2-40B4-BE49-F238E27FC236}">
                  <a16:creationId xmlns="" xmlns:a16="http://schemas.microsoft.com/office/drawing/2014/main" id="{8FB9F277-2B9F-4368-B9C5-37A53D6F0D77}"/>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25604" name="文本框 2081">
              <a:extLst>
                <a:ext uri="{FF2B5EF4-FFF2-40B4-BE49-F238E27FC236}">
                  <a16:creationId xmlns="" xmlns:a16="http://schemas.microsoft.com/office/drawing/2014/main" id="{DF67C85C-90C2-4FA4-896F-25BEC1755633}"/>
                </a:ext>
              </a:extLst>
            </p:cNvPr>
            <p:cNvSpPr txBox="1">
              <a:spLocks noChangeArrowheads="1"/>
            </p:cNvSpPr>
            <p:nvPr/>
          </p:nvSpPr>
          <p:spPr bwMode="auto">
            <a:xfrm>
              <a:off x="38" y="28"/>
              <a:ext cx="2047" cy="289"/>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itchFamily="49" charset="-122"/>
                  <a:ea typeface="幼圆" pitchFamily="49" charset="-122"/>
                  <a:sym typeface="宋体" panose="02010600030101010101" pitchFamily="2" charset="-122"/>
                </a:rPr>
                <a:t>3</a:t>
              </a:r>
              <a:r>
                <a:rPr lang="zh-CN" altLang="en-US" sz="1400" b="1">
                  <a:solidFill>
                    <a:srgbClr val="0000FF"/>
                  </a:solidFill>
                  <a:latin typeface="幼圆" pitchFamily="49" charset="-122"/>
                  <a:ea typeface="幼圆" pitchFamily="49" charset="-122"/>
                  <a:sym typeface="宋体" panose="02010600030101010101" pitchFamily="2" charset="-122"/>
                </a:rPr>
                <a:t>）</a:t>
              </a:r>
              <a:r>
                <a:rPr lang="en-US" altLang="zh-CN" sz="1400" b="1">
                  <a:solidFill>
                    <a:srgbClr val="0000FF"/>
                  </a:solidFill>
                  <a:latin typeface="幼圆" pitchFamily="49" charset="-122"/>
                  <a:ea typeface="幼圆" pitchFamily="49" charset="-122"/>
                  <a:sym typeface="宋体" panose="02010600030101010101" pitchFamily="2" charset="-122"/>
                </a:rPr>
                <a:t>“</a:t>
              </a:r>
              <a:r>
                <a:rPr lang="zh-CN" altLang="en-US" sz="1400" b="1">
                  <a:solidFill>
                    <a:srgbClr val="0000FF"/>
                  </a:solidFill>
                  <a:latin typeface="幼圆" pitchFamily="49" charset="-122"/>
                  <a:ea typeface="幼圆" pitchFamily="49" charset="-122"/>
                  <a:sym typeface="宋体" panose="02010600030101010101" pitchFamily="2" charset="-122"/>
                </a:rPr>
                <a:t>四位一体</a:t>
              </a:r>
              <a:r>
                <a:rPr lang="en-US" altLang="zh-CN" sz="1400" b="1">
                  <a:solidFill>
                    <a:srgbClr val="0000FF"/>
                  </a:solidFill>
                  <a:latin typeface="幼圆" pitchFamily="49" charset="-122"/>
                  <a:ea typeface="幼圆" pitchFamily="49" charset="-122"/>
                  <a:sym typeface="宋体" panose="02010600030101010101" pitchFamily="2" charset="-122"/>
                </a:rPr>
                <a:t>”</a:t>
              </a:r>
            </a:p>
          </p:txBody>
        </p:sp>
      </p:grpSp>
      <p:sp>
        <p:nvSpPr>
          <p:cNvPr id="25605" name="圆角矩形 6">
            <a:extLst>
              <a:ext uri="{FF2B5EF4-FFF2-40B4-BE49-F238E27FC236}">
                <a16:creationId xmlns="" xmlns:a16="http://schemas.microsoft.com/office/drawing/2014/main" id="{554F1B87-CEDD-41FC-9794-EED78FB2F5E5}"/>
              </a:ext>
            </a:extLst>
          </p:cNvPr>
          <p:cNvSpPr>
            <a:spLocks noChangeArrowheads="1"/>
          </p:cNvSpPr>
          <p:nvPr/>
        </p:nvSpPr>
        <p:spPr bwMode="auto">
          <a:xfrm>
            <a:off x="1379104" y="1423121"/>
            <a:ext cx="4051300" cy="49847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b="1">
                <a:solidFill>
                  <a:schemeClr val="accent2"/>
                </a:solidFill>
                <a:latin typeface="楷体" panose="02010609060101010101" pitchFamily="49" charset="-122"/>
                <a:ea typeface="楷体" panose="02010609060101010101" pitchFamily="49" charset="-122"/>
              </a:rPr>
              <a:t>在论述中国特色社会主义道路和中国特色社会主义建设目标时，都是以“四位一体”为依据的，指出：“中国特色社会主义道路，就是在中国共产党领导下，立足基本国情，以经济建设为中心，坚持四项基本原则，坚持改革开放，解放和发展社会生产力，巩固和完善社会主义制度，建设</a:t>
            </a:r>
            <a:r>
              <a:rPr lang="zh-CN" altLang="zh-CN" sz="2000" b="1">
                <a:solidFill>
                  <a:srgbClr val="FF0000"/>
                </a:solidFill>
                <a:latin typeface="幼圆" pitchFamily="49" charset="-122"/>
                <a:ea typeface="幼圆" pitchFamily="49" charset="-122"/>
              </a:rPr>
              <a:t>社会主义市场经济、社会主义民主政治、社会主义先进文化、社会主义和谐社会，</a:t>
            </a:r>
            <a:r>
              <a:rPr lang="zh-CN" altLang="zh-CN" b="1">
                <a:solidFill>
                  <a:schemeClr val="accent2"/>
                </a:solidFill>
                <a:latin typeface="楷体" panose="02010609060101010101" pitchFamily="49" charset="-122"/>
                <a:ea typeface="楷体" panose="02010609060101010101" pitchFamily="49" charset="-122"/>
              </a:rPr>
              <a:t>建设</a:t>
            </a:r>
            <a:r>
              <a:rPr lang="zh-CN" altLang="zh-CN" sz="2000" b="1">
                <a:solidFill>
                  <a:srgbClr val="FF0000"/>
                </a:solidFill>
                <a:latin typeface="幼圆" pitchFamily="49" charset="-122"/>
                <a:ea typeface="幼圆" pitchFamily="49" charset="-122"/>
              </a:rPr>
              <a:t>富强民主文明和谐</a:t>
            </a:r>
            <a:r>
              <a:rPr lang="zh-CN" altLang="zh-CN" b="1">
                <a:solidFill>
                  <a:schemeClr val="accent2"/>
                </a:solidFill>
                <a:latin typeface="楷体" panose="02010609060101010101" pitchFamily="49" charset="-122"/>
                <a:ea typeface="楷体" panose="02010609060101010101" pitchFamily="49" charset="-122"/>
              </a:rPr>
              <a:t>的社会主义现代化国家。”</a:t>
            </a:r>
          </a:p>
        </p:txBody>
      </p:sp>
      <p:sp>
        <p:nvSpPr>
          <p:cNvPr id="25606" name="文本框 894979">
            <a:extLst>
              <a:ext uri="{FF2B5EF4-FFF2-40B4-BE49-F238E27FC236}">
                <a16:creationId xmlns="" xmlns:a16="http://schemas.microsoft.com/office/drawing/2014/main" id="{5D4265DD-91EE-42D6-8CB9-C99F203D6DF7}"/>
              </a:ext>
            </a:extLst>
          </p:cNvPr>
          <p:cNvSpPr txBox="1">
            <a:spLocks noChangeArrowheads="1"/>
          </p:cNvSpPr>
          <p:nvPr/>
        </p:nvSpPr>
        <p:spPr bwMode="auto">
          <a:xfrm>
            <a:off x="2216944" y="674689"/>
            <a:ext cx="1871662" cy="398462"/>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2007</a:t>
            </a:r>
            <a:r>
              <a:rPr lang="zh-CN" altLang="en-US" sz="2000" b="1">
                <a:solidFill>
                  <a:srgbClr val="FF0000"/>
                </a:solidFill>
                <a:ea typeface="幼圆" pitchFamily="49" charset="-122"/>
              </a:rPr>
              <a:t>，十七大</a:t>
            </a:r>
          </a:p>
        </p:txBody>
      </p:sp>
      <p:sp>
        <p:nvSpPr>
          <p:cNvPr id="25607" name="圆角矩形 6">
            <a:extLst>
              <a:ext uri="{FF2B5EF4-FFF2-40B4-BE49-F238E27FC236}">
                <a16:creationId xmlns="" xmlns:a16="http://schemas.microsoft.com/office/drawing/2014/main" id="{F5C27137-FF43-4AA9-AFD4-52DC229F3565}"/>
              </a:ext>
            </a:extLst>
          </p:cNvPr>
          <p:cNvSpPr>
            <a:spLocks noChangeArrowheads="1"/>
          </p:cNvSpPr>
          <p:nvPr/>
        </p:nvSpPr>
        <p:spPr bwMode="auto">
          <a:xfrm>
            <a:off x="6096000" y="4871749"/>
            <a:ext cx="4322763" cy="1262062"/>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zh-CN" altLang="zh-CN" b="1">
                <a:solidFill>
                  <a:schemeClr val="accent2"/>
                </a:solidFill>
                <a:latin typeface="楷体" panose="02010609060101010101" pitchFamily="49" charset="-122"/>
                <a:ea typeface="楷体" panose="02010609060101010101" pitchFamily="49" charset="-122"/>
              </a:rPr>
              <a:t>　“坚持中国特色社会主义</a:t>
            </a:r>
            <a:r>
              <a:rPr lang="zh-CN" altLang="zh-CN" b="1">
                <a:solidFill>
                  <a:srgbClr val="FF0000"/>
                </a:solidFill>
                <a:latin typeface="幼圆" pitchFamily="49" charset="-122"/>
                <a:ea typeface="幼圆" pitchFamily="49" charset="-122"/>
              </a:rPr>
              <a:t>经济建设、政治建设、文化建设、社会建设</a:t>
            </a:r>
            <a:r>
              <a:rPr lang="zh-CN" altLang="zh-CN" b="1">
                <a:solidFill>
                  <a:schemeClr val="accent2"/>
                </a:solidFill>
                <a:latin typeface="楷体" panose="02010609060101010101" pitchFamily="49" charset="-122"/>
                <a:ea typeface="楷体" panose="02010609060101010101" pitchFamily="49" charset="-122"/>
              </a:rPr>
              <a:t>的基本目标和基本政策构成的基本纲领”</a:t>
            </a:r>
          </a:p>
        </p:txBody>
      </p:sp>
      <p:pic>
        <p:nvPicPr>
          <p:cNvPr id="25608" name="图片 1">
            <a:extLst>
              <a:ext uri="{FF2B5EF4-FFF2-40B4-BE49-F238E27FC236}">
                <a16:creationId xmlns="" xmlns:a16="http://schemas.microsoft.com/office/drawing/2014/main" id="{4718404D-497A-4701-A36A-BBF037B2DCE4}"/>
              </a:ext>
            </a:extLst>
          </p:cNvPr>
          <p:cNvPicPr>
            <a:picLocks noChangeAspect="1"/>
          </p:cNvPicPr>
          <p:nvPr/>
        </p:nvPicPr>
        <p:blipFill>
          <a:blip r:embed="rId3"/>
          <a:stretch>
            <a:fillRect/>
          </a:stretch>
        </p:blipFill>
        <p:spPr>
          <a:xfrm>
            <a:off x="5956300" y="1073151"/>
            <a:ext cx="4184650" cy="2752725"/>
          </a:xfrm>
          <a:prstGeom prst="round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197" y="2965873"/>
            <a:ext cx="7467600" cy="1106805"/>
          </a:xfrm>
          <a:prstGeom prst="rect">
            <a:avLst/>
          </a:prstGeom>
          <a:noFill/>
          <a:ln>
            <a:noFill/>
          </a:ln>
        </p:spPr>
        <p:txBody>
          <a:bodyPr wrap="none">
            <a:spAutoFit/>
            <a:scene3d>
              <a:camera prst="obliqueTopLeft"/>
              <a:lightRig rig="threePt" dir="t">
                <a:rot lat="0" lon="0" rev="0"/>
              </a:lightRig>
            </a:scene3d>
            <a:sp3d extrusionH="120650" prstMaterial="matte"/>
          </a:bodyPr>
          <a:lstStyle/>
          <a:p>
            <a:pPr algn="ctr" fontAlgn="auto">
              <a:spcBef>
                <a:spcPts val="0"/>
              </a:spcBef>
              <a:spcAft>
                <a:spcPts val="0"/>
              </a:spcAft>
              <a:defRPr/>
            </a:pPr>
            <a:r>
              <a:rPr lang="zh-CN" altLang="en-US" sz="6600" b="1" dirty="0">
                <a:ln>
                  <a:solidFill>
                    <a:schemeClr val="tx1"/>
                  </a:solidFill>
                </a:ln>
                <a:gradFill>
                  <a:gsLst>
                    <a:gs pos="79000">
                      <a:srgbClr val="CCFF66"/>
                    </a:gs>
                    <a:gs pos="94000">
                      <a:srgbClr val="FFFF00">
                        <a:alpha val="50000"/>
                      </a:srgbClr>
                    </a:gs>
                    <a:gs pos="70000">
                      <a:srgbClr val="00FF00">
                        <a:alpha val="13000"/>
                      </a:srgbClr>
                    </a:gs>
                    <a:gs pos="56000">
                      <a:srgbClr val="00FFFF">
                        <a:alpha val="50000"/>
                      </a:srgbClr>
                    </a:gs>
                    <a:gs pos="43000">
                      <a:srgbClr val="00FFFF">
                        <a:alpha val="13000"/>
                      </a:srgbClr>
                    </a:gs>
                    <a:gs pos="22000">
                      <a:srgbClr val="FF00FF">
                        <a:alpha val="50000"/>
                      </a:srgbClr>
                    </a:gs>
                    <a:gs pos="33000">
                      <a:srgbClr val="9900FF">
                        <a:alpha val="50000"/>
                      </a:srgbClr>
                    </a:gs>
                    <a:gs pos="5000">
                      <a:srgbClr val="FF00FF">
                        <a:alpha val="50000"/>
                      </a:srgbClr>
                    </a:gs>
                    <a:gs pos="0">
                      <a:srgbClr val="FF3300">
                        <a:alpha val="50000"/>
                      </a:srgbClr>
                    </a:gs>
                    <a:gs pos="100000">
                      <a:srgbClr val="FF3300">
                        <a:alpha val="30000"/>
                      </a:srgbClr>
                    </a:gs>
                  </a:gsLst>
                  <a:lin ang="0"/>
                </a:gradFill>
                <a:effectLst>
                  <a:outerShdw blurRad="50800" dist="38100" algn="l" rotWithShape="0">
                    <a:prstClr val="black">
                      <a:alpha val="40000"/>
                    </a:prstClr>
                  </a:outerShdw>
                  <a:reflection blurRad="6350" stA="55000" endA="300" endPos="45500" dir="5400000" sy="-100000" algn="bl" rotWithShape="0"/>
                </a:effectLst>
                <a:latin typeface="+mn-lt"/>
                <a:ea typeface="+mn-ea"/>
                <a:cs typeface="+mn-cs"/>
              </a:rPr>
              <a:t>中国</a:t>
            </a:r>
            <a:r>
              <a:rPr lang="en-US" altLang="zh-CN" sz="6600" b="1" dirty="0">
                <a:ln>
                  <a:solidFill>
                    <a:schemeClr val="tx1"/>
                  </a:solidFill>
                </a:ln>
                <a:gradFill>
                  <a:gsLst>
                    <a:gs pos="79000">
                      <a:srgbClr val="CCFF66"/>
                    </a:gs>
                    <a:gs pos="94000">
                      <a:srgbClr val="FFFF00">
                        <a:alpha val="50000"/>
                      </a:srgbClr>
                    </a:gs>
                    <a:gs pos="70000">
                      <a:srgbClr val="00FF00">
                        <a:alpha val="13000"/>
                      </a:srgbClr>
                    </a:gs>
                    <a:gs pos="56000">
                      <a:srgbClr val="00FFFF">
                        <a:alpha val="50000"/>
                      </a:srgbClr>
                    </a:gs>
                    <a:gs pos="43000">
                      <a:srgbClr val="00FFFF">
                        <a:alpha val="13000"/>
                      </a:srgbClr>
                    </a:gs>
                    <a:gs pos="22000">
                      <a:srgbClr val="FF00FF">
                        <a:alpha val="50000"/>
                      </a:srgbClr>
                    </a:gs>
                    <a:gs pos="33000">
                      <a:srgbClr val="9900FF">
                        <a:alpha val="50000"/>
                      </a:srgbClr>
                    </a:gs>
                    <a:gs pos="5000">
                      <a:srgbClr val="FF00FF">
                        <a:alpha val="50000"/>
                      </a:srgbClr>
                    </a:gs>
                    <a:gs pos="0">
                      <a:srgbClr val="FF3300">
                        <a:alpha val="50000"/>
                      </a:srgbClr>
                    </a:gs>
                    <a:gs pos="100000">
                      <a:srgbClr val="FF3300">
                        <a:alpha val="30000"/>
                      </a:srgbClr>
                    </a:gs>
                  </a:gsLst>
                  <a:lin ang="0"/>
                </a:gradFill>
                <a:effectLst>
                  <a:outerShdw blurRad="50800" dist="38100" algn="l" rotWithShape="0">
                    <a:prstClr val="black">
                      <a:alpha val="40000"/>
                    </a:prstClr>
                  </a:outerShdw>
                  <a:reflection blurRad="6350" stA="55000" endA="300" endPos="45500" dir="5400000" sy="-100000" algn="bl" rotWithShape="0"/>
                </a:effectLst>
                <a:latin typeface="+mn-lt"/>
                <a:ea typeface="+mn-ea"/>
                <a:cs typeface="+mn-cs"/>
              </a:rPr>
              <a:t>“</a:t>
            </a:r>
            <a:r>
              <a:rPr lang="zh-CN" altLang="en-US" sz="6600" b="1" dirty="0">
                <a:ln>
                  <a:solidFill>
                    <a:schemeClr val="tx1"/>
                  </a:solidFill>
                </a:ln>
                <a:gradFill>
                  <a:gsLst>
                    <a:gs pos="79000">
                      <a:srgbClr val="CCFF66"/>
                    </a:gs>
                    <a:gs pos="94000">
                      <a:srgbClr val="FFFF00">
                        <a:alpha val="50000"/>
                      </a:srgbClr>
                    </a:gs>
                    <a:gs pos="70000">
                      <a:srgbClr val="00FF00">
                        <a:alpha val="13000"/>
                      </a:srgbClr>
                    </a:gs>
                    <a:gs pos="56000">
                      <a:srgbClr val="00FFFF">
                        <a:alpha val="50000"/>
                      </a:srgbClr>
                    </a:gs>
                    <a:gs pos="43000">
                      <a:srgbClr val="00FFFF">
                        <a:alpha val="13000"/>
                      </a:srgbClr>
                    </a:gs>
                    <a:gs pos="22000">
                      <a:srgbClr val="FF00FF">
                        <a:alpha val="50000"/>
                      </a:srgbClr>
                    </a:gs>
                    <a:gs pos="33000">
                      <a:srgbClr val="9900FF">
                        <a:alpha val="50000"/>
                      </a:srgbClr>
                    </a:gs>
                    <a:gs pos="5000">
                      <a:srgbClr val="FF00FF">
                        <a:alpha val="50000"/>
                      </a:srgbClr>
                    </a:gs>
                    <a:gs pos="0">
                      <a:srgbClr val="FF3300">
                        <a:alpha val="50000"/>
                      </a:srgbClr>
                    </a:gs>
                    <a:gs pos="100000">
                      <a:srgbClr val="FF3300">
                        <a:alpha val="30000"/>
                      </a:srgbClr>
                    </a:gs>
                  </a:gsLst>
                  <a:lin ang="0"/>
                </a:gradFill>
                <a:effectLst>
                  <a:outerShdw blurRad="50800" dist="38100" algn="l" rotWithShape="0">
                    <a:prstClr val="black">
                      <a:alpha val="40000"/>
                    </a:prstClr>
                  </a:outerShdw>
                  <a:reflection blurRad="6350" stA="55000" endA="300" endPos="45500" dir="5400000" sy="-100000" algn="bl" rotWithShape="0"/>
                </a:effectLst>
                <a:latin typeface="+mn-lt"/>
                <a:ea typeface="+mn-ea"/>
                <a:cs typeface="+mn-cs"/>
              </a:rPr>
              <a:t>说到就会做到</a:t>
            </a:r>
            <a:r>
              <a:rPr lang="en-US" altLang="zh-CN" sz="6600" b="1" dirty="0">
                <a:ln>
                  <a:solidFill>
                    <a:schemeClr val="tx1"/>
                  </a:solidFill>
                </a:ln>
                <a:gradFill>
                  <a:gsLst>
                    <a:gs pos="79000">
                      <a:srgbClr val="CCFF66"/>
                    </a:gs>
                    <a:gs pos="94000">
                      <a:srgbClr val="FFFF00">
                        <a:alpha val="50000"/>
                      </a:srgbClr>
                    </a:gs>
                    <a:gs pos="70000">
                      <a:srgbClr val="00FF00">
                        <a:alpha val="13000"/>
                      </a:srgbClr>
                    </a:gs>
                    <a:gs pos="56000">
                      <a:srgbClr val="00FFFF">
                        <a:alpha val="50000"/>
                      </a:srgbClr>
                    </a:gs>
                    <a:gs pos="43000">
                      <a:srgbClr val="00FFFF">
                        <a:alpha val="13000"/>
                      </a:srgbClr>
                    </a:gs>
                    <a:gs pos="22000">
                      <a:srgbClr val="FF00FF">
                        <a:alpha val="50000"/>
                      </a:srgbClr>
                    </a:gs>
                    <a:gs pos="33000">
                      <a:srgbClr val="9900FF">
                        <a:alpha val="50000"/>
                      </a:srgbClr>
                    </a:gs>
                    <a:gs pos="5000">
                      <a:srgbClr val="FF00FF">
                        <a:alpha val="50000"/>
                      </a:srgbClr>
                    </a:gs>
                    <a:gs pos="0">
                      <a:srgbClr val="FF3300">
                        <a:alpha val="50000"/>
                      </a:srgbClr>
                    </a:gs>
                    <a:gs pos="100000">
                      <a:srgbClr val="FF3300">
                        <a:alpha val="30000"/>
                      </a:srgbClr>
                    </a:gs>
                  </a:gsLst>
                  <a:lin ang="0"/>
                </a:gradFill>
                <a:effectLst>
                  <a:outerShdw blurRad="50800" dist="38100" algn="l" rotWithShape="0">
                    <a:prstClr val="black">
                      <a:alpha val="40000"/>
                    </a:prstClr>
                  </a:outerShdw>
                  <a:reflection blurRad="6350" stA="55000" endA="300" endPos="45500" dir="5400000" sy="-100000" algn="bl" rotWithShape="0"/>
                </a:effectLst>
                <a:latin typeface="+mn-lt"/>
                <a:ea typeface="+mn-ea"/>
                <a:cs typeface="+mn-cs"/>
              </a:rPr>
              <a:t>”</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矩形 1"/>
          <p:cNvSpPr>
            <a:spLocks noChangeArrowheads="1"/>
          </p:cNvSpPr>
          <p:nvPr/>
        </p:nvSpPr>
        <p:spPr bwMode="auto">
          <a:xfrm>
            <a:off x="3143250" y="933450"/>
            <a:ext cx="6048375" cy="628650"/>
          </a:xfrm>
          <a:prstGeom prst="rect">
            <a:avLst/>
          </a:prstGeom>
          <a:noFill/>
          <a:ln w="9525">
            <a:noFill/>
            <a:miter lim="800000"/>
            <a:headEnd/>
            <a:tailEnd/>
          </a:ln>
        </p:spPr>
        <p:txBody>
          <a:bodyPr lIns="98466" tIns="49233" rIns="98466" bIns="49233">
            <a:spAutoFit/>
          </a:bodyPr>
          <a:lstStyle/>
          <a:p>
            <a:pPr>
              <a:lnSpc>
                <a:spcPct val="150000"/>
              </a:lnSpc>
            </a:pPr>
            <a:r>
              <a:rPr lang="zh-CN" altLang="en-US" sz="2600" b="1">
                <a:solidFill>
                  <a:srgbClr val="0070C0"/>
                </a:solidFill>
                <a:latin typeface="微软雅黑" pitchFamily="34" charset="-122"/>
                <a:ea typeface="微软雅黑" pitchFamily="34" charset="-122"/>
              </a:rPr>
              <a:t>（三）建设现代化经济体系的主要任务</a:t>
            </a:r>
            <a:endParaRPr lang="en-US" altLang="zh-CN" sz="2600" b="1">
              <a:solidFill>
                <a:srgbClr val="0070C0"/>
              </a:solidFill>
              <a:latin typeface="微软雅黑" pitchFamily="34" charset="-122"/>
              <a:ea typeface="微软雅黑" pitchFamily="34" charset="-122"/>
            </a:endParaRPr>
          </a:p>
        </p:txBody>
      </p:sp>
      <p:pic>
        <p:nvPicPr>
          <p:cNvPr id="89090" name="Picture 2"/>
          <p:cNvPicPr>
            <a:picLocks noChangeAspect="1" noChangeArrowheads="1"/>
          </p:cNvPicPr>
          <p:nvPr/>
        </p:nvPicPr>
        <p:blipFill>
          <a:blip r:embed="rId2"/>
          <a:srcRect t="52605" b="5954"/>
          <a:stretch>
            <a:fillRect/>
          </a:stretch>
        </p:blipFill>
        <p:spPr bwMode="auto">
          <a:xfrm>
            <a:off x="1531938" y="4100513"/>
            <a:ext cx="9136062" cy="2784475"/>
          </a:xfrm>
          <a:prstGeom prst="rect">
            <a:avLst/>
          </a:prstGeom>
          <a:noFill/>
          <a:ln w="9525">
            <a:noFill/>
            <a:miter lim="800000"/>
            <a:headEnd/>
            <a:tailEnd/>
          </a:ln>
        </p:spPr>
      </p:pic>
      <p:sp>
        <p:nvSpPr>
          <p:cNvPr id="4" name="直角三角形 3"/>
          <p:cNvSpPr/>
          <p:nvPr/>
        </p:nvSpPr>
        <p:spPr>
          <a:xfrm rot="10800000" flipH="1">
            <a:off x="2063750" y="1797050"/>
            <a:ext cx="1511300" cy="1055688"/>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5" name="直角三角形 4"/>
          <p:cNvSpPr/>
          <p:nvPr/>
        </p:nvSpPr>
        <p:spPr>
          <a:xfrm rot="16200000">
            <a:off x="9059863" y="1905000"/>
            <a:ext cx="1055687" cy="1223963"/>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135188" y="1892300"/>
            <a:ext cx="7993062" cy="1057275"/>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lnSpc>
                <a:spcPct val="150000"/>
              </a:lnSpc>
              <a:spcBef>
                <a:spcPts val="0"/>
              </a:spcBef>
              <a:spcAft>
                <a:spcPts val="0"/>
              </a:spcAft>
              <a:defRPr/>
            </a:pPr>
            <a:endParaRPr lang="zh-CN" altLang="en-US" sz="2000" dirty="0">
              <a:latin typeface="微软雅黑" panose="020B0503020204020204" pitchFamily="34" charset="-122"/>
              <a:ea typeface="微软雅黑" panose="020B0503020204020204" pitchFamily="34" charset="-122"/>
            </a:endParaRPr>
          </a:p>
        </p:txBody>
      </p:sp>
      <p:sp>
        <p:nvSpPr>
          <p:cNvPr id="7" name="文本框 11"/>
          <p:cNvSpPr txBox="1">
            <a:spLocks noChangeArrowheads="1"/>
          </p:cNvSpPr>
          <p:nvPr/>
        </p:nvSpPr>
        <p:spPr bwMode="auto">
          <a:xfrm>
            <a:off x="2135188" y="1892300"/>
            <a:ext cx="7932737" cy="842963"/>
          </a:xfrm>
          <a:prstGeom prst="rect">
            <a:avLst/>
          </a:prstGeom>
          <a:noFill/>
          <a:ln w="9525">
            <a:noFill/>
            <a:miter lim="800000"/>
            <a:headEnd/>
            <a:tailEnd/>
          </a:ln>
        </p:spPr>
        <p:txBody>
          <a:bodyPr lIns="98466" tIns="49233" rIns="98466" bIns="49233">
            <a:spAutoFit/>
          </a:bodyPr>
          <a:lstStyle/>
          <a:p>
            <a:pPr>
              <a:lnSpc>
                <a:spcPct val="130000"/>
              </a:lnSpc>
            </a:pPr>
            <a:r>
              <a:rPr lang="zh-CN" altLang="zh-CN" sz="2000" b="1">
                <a:latin typeface="楷体"/>
                <a:ea typeface="楷体"/>
                <a:cs typeface="楷体"/>
              </a:rPr>
              <a:t>贯彻习近平新时代中国特色社会主义经济思想，就要着力建设现代化经济体系，实现</a:t>
            </a:r>
            <a:r>
              <a:rPr lang="zh-CN" altLang="zh-CN" sz="2000" b="1">
                <a:solidFill>
                  <a:srgbClr val="0000FF"/>
                </a:solidFill>
                <a:latin typeface="楷体"/>
                <a:ea typeface="楷体"/>
                <a:cs typeface="楷体"/>
              </a:rPr>
              <a:t>高质量发展</a:t>
            </a:r>
            <a:r>
              <a:rPr lang="zh-CN" altLang="zh-CN" sz="2000" b="1">
                <a:latin typeface="楷体"/>
                <a:ea typeface="楷体"/>
                <a:cs typeface="楷体"/>
              </a:rPr>
              <a:t>。</a:t>
            </a:r>
          </a:p>
        </p:txBody>
      </p:sp>
      <p:sp>
        <p:nvSpPr>
          <p:cNvPr id="8" name="TextBox 7"/>
          <p:cNvSpPr txBox="1">
            <a:spLocks noChangeArrowheads="1"/>
          </p:cNvSpPr>
          <p:nvPr/>
        </p:nvSpPr>
        <p:spPr bwMode="auto">
          <a:xfrm>
            <a:off x="3935413" y="3644900"/>
            <a:ext cx="4608512" cy="1900238"/>
          </a:xfrm>
          <a:prstGeom prst="rect">
            <a:avLst/>
          </a:prstGeom>
          <a:noFill/>
          <a:ln w="9525">
            <a:noFill/>
            <a:miter lim="800000"/>
            <a:headEnd/>
            <a:tailEnd/>
          </a:ln>
        </p:spPr>
        <p:txBody>
          <a:bodyPr lIns="98466" tIns="49233" rIns="98466" bIns="49233">
            <a:spAutoFit/>
          </a:bodyPr>
          <a:lstStyle/>
          <a:p>
            <a:pPr>
              <a:lnSpc>
                <a:spcPct val="150000"/>
              </a:lnSpc>
            </a:pPr>
            <a:r>
              <a:rPr lang="en-US" altLang="zh-CN" sz="2600" b="1">
                <a:latin typeface="微软雅黑" pitchFamily="34" charset="-122"/>
                <a:ea typeface="微软雅黑" pitchFamily="34" charset="-122"/>
              </a:rPr>
              <a:t>1.</a:t>
            </a:r>
            <a:r>
              <a:rPr lang="zh-CN" altLang="en-US" sz="2600" b="1">
                <a:latin typeface="微软雅黑" pitchFamily="34" charset="-122"/>
                <a:ea typeface="微软雅黑" pitchFamily="34" charset="-122"/>
              </a:rPr>
              <a:t>现代化经济体系内涵与外延</a:t>
            </a:r>
            <a:endParaRPr lang="en-US" altLang="zh-CN" sz="2600" b="1">
              <a:latin typeface="微软雅黑" pitchFamily="34" charset="-122"/>
              <a:ea typeface="微软雅黑" pitchFamily="34" charset="-122"/>
            </a:endParaRPr>
          </a:p>
          <a:p>
            <a:pPr>
              <a:lnSpc>
                <a:spcPct val="150000"/>
              </a:lnSpc>
            </a:pPr>
            <a:r>
              <a:rPr lang="en-US" altLang="zh-CN" sz="2600" b="1">
                <a:latin typeface="微软雅黑" pitchFamily="34" charset="-122"/>
                <a:ea typeface="微软雅黑" pitchFamily="34" charset="-122"/>
              </a:rPr>
              <a:t>2.</a:t>
            </a:r>
            <a:r>
              <a:rPr lang="zh-CN" altLang="en-US" sz="2600" b="1">
                <a:latin typeface="微软雅黑" pitchFamily="34" charset="-122"/>
                <a:ea typeface="微软雅黑" pitchFamily="34" charset="-122"/>
              </a:rPr>
              <a:t>现代化经济体系提出的原因</a:t>
            </a:r>
            <a:endParaRPr lang="en-US" altLang="zh-CN" sz="2600" b="1">
              <a:latin typeface="微软雅黑" pitchFamily="34" charset="-122"/>
              <a:ea typeface="微软雅黑" pitchFamily="34" charset="-122"/>
            </a:endParaRPr>
          </a:p>
          <a:p>
            <a:pPr>
              <a:lnSpc>
                <a:spcPct val="150000"/>
              </a:lnSpc>
            </a:pPr>
            <a:r>
              <a:rPr lang="en-US" altLang="zh-CN" sz="2600" b="1">
                <a:latin typeface="微软雅黑" pitchFamily="34" charset="-122"/>
                <a:ea typeface="微软雅黑" pitchFamily="34" charset="-122"/>
              </a:rPr>
              <a:t>3.</a:t>
            </a:r>
            <a:r>
              <a:rPr lang="zh-CN" altLang="en-US" sz="2600" b="1">
                <a:latin typeface="微软雅黑" pitchFamily="34" charset="-122"/>
                <a:ea typeface="微软雅黑" pitchFamily="34" charset="-122"/>
              </a:rPr>
              <a:t>现代化经济体系的政策举措</a:t>
            </a:r>
            <a:endParaRPr lang="en-US" altLang="zh-CN" sz="2600" b="1">
              <a:latin typeface="微软雅黑" pitchFamily="34" charset="-122"/>
              <a:ea typeface="微软雅黑"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discrete" valueType="clr">
                                      <p:cBhvr override="childStyle">
                                        <p:cTn id="14"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
                                        </p:tgtEl>
                                        <p:attrNameLst>
                                          <p:attrName>fillcolor</p:attrName>
                                        </p:attrNameLst>
                                      </p:cBhvr>
                                      <p:tavLst>
                                        <p:tav tm="0">
                                          <p:val>
                                            <p:clrVal>
                                              <a:schemeClr val="accent2"/>
                                            </p:clrVal>
                                          </p:val>
                                        </p:tav>
                                        <p:tav tm="50000">
                                          <p:val>
                                            <p:clrVal>
                                              <a:schemeClr val="hlink"/>
                                            </p:clrVal>
                                          </p:val>
                                        </p:tav>
                                      </p:tavLst>
                                    </p:anim>
                                    <p:set>
                                      <p:cBhvr>
                                        <p:cTn id="16"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Box 9">
            <a:hlinkClick r:id="" action="ppaction://hlinkshowjump?jump=nextslide"/>
          </p:cNvPr>
          <p:cNvSpPr txBox="1">
            <a:spLocks noChangeArrowheads="1"/>
          </p:cNvSpPr>
          <p:nvPr/>
        </p:nvSpPr>
        <p:spPr bwMode="auto">
          <a:xfrm>
            <a:off x="3935413" y="908050"/>
            <a:ext cx="4897437" cy="500063"/>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2600" b="1">
                <a:solidFill>
                  <a:schemeClr val="bg1"/>
                </a:solidFill>
                <a:latin typeface="微软雅黑" pitchFamily="34" charset="-122"/>
                <a:ea typeface="微软雅黑" pitchFamily="34" charset="-122"/>
              </a:rPr>
              <a:t>1.</a:t>
            </a:r>
            <a:r>
              <a:rPr lang="zh-CN" altLang="en-US" sz="2600" b="1">
                <a:solidFill>
                  <a:schemeClr val="bg1"/>
                </a:solidFill>
                <a:latin typeface="微软雅黑" pitchFamily="34" charset="-122"/>
                <a:ea typeface="微软雅黑" pitchFamily="34" charset="-122"/>
              </a:rPr>
              <a:t>现代化经济体系的内涵与外延</a:t>
            </a:r>
          </a:p>
        </p:txBody>
      </p:sp>
      <p:sp>
        <p:nvSpPr>
          <p:cNvPr id="5" name="圆角矩形 4"/>
          <p:cNvSpPr/>
          <p:nvPr/>
        </p:nvSpPr>
        <p:spPr>
          <a:xfrm>
            <a:off x="1847850" y="1989138"/>
            <a:ext cx="2303463" cy="360045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2349500"/>
            <a:ext cx="2160587" cy="316865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en-US" sz="1900" b="1">
                <a:solidFill>
                  <a:srgbClr val="FF0000"/>
                </a:solidFill>
                <a:latin typeface="微软雅黑" pitchFamily="34" charset="-122"/>
                <a:ea typeface="微软雅黑" pitchFamily="34" charset="-122"/>
              </a:rPr>
              <a:t>现代化经济体系</a:t>
            </a:r>
            <a:r>
              <a:rPr lang="zh-CN" altLang="en-US" sz="1900" b="1">
                <a:latin typeface="楷体"/>
                <a:ea typeface="楷体"/>
                <a:cs typeface="楷体"/>
              </a:rPr>
              <a:t>就是要坚持质量第一、效益优先，推动经济发展质量变革、效率变革、动力变革，提高全要素生产率</a:t>
            </a:r>
            <a:r>
              <a:rPr lang="zh-CN" altLang="zh-CN" sz="1900" b="1">
                <a:latin typeface="楷体"/>
                <a:ea typeface="楷体"/>
                <a:cs typeface="楷体"/>
              </a:rPr>
              <a:t>。</a:t>
            </a:r>
            <a:endParaRPr lang="en-US" altLang="zh-CN" sz="1900" b="1">
              <a:latin typeface="楷体"/>
              <a:ea typeface="楷体"/>
              <a:cs typeface="楷体"/>
            </a:endParaRPr>
          </a:p>
        </p:txBody>
      </p:sp>
      <p:grpSp>
        <p:nvGrpSpPr>
          <p:cNvPr id="2" name="组合 8"/>
          <p:cNvGrpSpPr>
            <a:grpSpLocks/>
          </p:cNvGrpSpPr>
          <p:nvPr/>
        </p:nvGrpSpPr>
        <p:grpSpPr bwMode="auto">
          <a:xfrm>
            <a:off x="4224338" y="1700213"/>
            <a:ext cx="6119812" cy="4608512"/>
            <a:chOff x="3851920" y="1419622"/>
            <a:chExt cx="5112568" cy="3524251"/>
          </a:xfrm>
        </p:grpSpPr>
        <p:pic>
          <p:nvPicPr>
            <p:cNvPr id="81922" name="Picture 2" descr="http://public.zhengzhou.gov.cn/u/cms/public/201712/06103545lgcj.png"/>
            <p:cNvPicPr>
              <a:picLocks noChangeAspect="1" noChangeArrowheads="1"/>
            </p:cNvPicPr>
            <p:nvPr/>
          </p:nvPicPr>
          <p:blipFill>
            <a:blip r:embed="rId2"/>
            <a:srcRect/>
            <a:stretch>
              <a:fillRect/>
            </a:stretch>
          </p:blipFill>
          <p:spPr bwMode="auto">
            <a:xfrm>
              <a:off x="3851920" y="1419622"/>
              <a:ext cx="5104611" cy="3524251"/>
            </a:xfrm>
            <a:prstGeom prst="rect">
              <a:avLst/>
            </a:prstGeom>
            <a:ln>
              <a:noFill/>
            </a:ln>
            <a:effectLst>
              <a:outerShdw blurRad="190500" algn="tl" rotWithShape="0">
                <a:srgbClr val="000000">
                  <a:alpha val="70000"/>
                </a:srgbClr>
              </a:outerShdw>
            </a:effectLst>
          </p:spPr>
        </p:pic>
        <p:sp>
          <p:nvSpPr>
            <p:cNvPr id="90119" name="TextBox 7"/>
            <p:cNvSpPr txBox="1">
              <a:spLocks noChangeArrowheads="1"/>
            </p:cNvSpPr>
            <p:nvPr/>
          </p:nvSpPr>
          <p:spPr bwMode="auto">
            <a:xfrm>
              <a:off x="7884368" y="4587974"/>
              <a:ext cx="1080120" cy="282438"/>
            </a:xfrm>
            <a:prstGeom prst="rect">
              <a:avLst/>
            </a:prstGeom>
            <a:solidFill>
              <a:schemeClr val="bg1"/>
            </a:solidFill>
            <a:ln w="9525">
              <a:noFill/>
              <a:miter lim="800000"/>
              <a:headEnd/>
              <a:tailEnd/>
            </a:ln>
          </p:spPr>
          <p:txBody>
            <a:bodyPr>
              <a:spAutoFit/>
            </a:bodyPr>
            <a:lstStyle/>
            <a:p>
              <a:endParaRPr lang="zh-CN" altLang="en-US">
                <a:latin typeface="等线"/>
                <a:ea typeface="等线"/>
              </a:endParaRPr>
            </a:p>
          </p:txBody>
        </p:sp>
      </p:grpSp>
      <p:pic>
        <p:nvPicPr>
          <p:cNvPr id="90117" name="图片 9"/>
          <p:cNvPicPr>
            <a:picLocks noChangeAspect="1"/>
          </p:cNvPicPr>
          <p:nvPr/>
        </p:nvPicPr>
        <p:blipFill>
          <a:blip r:embed="rId3"/>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2119"/>
                            </p:stCondLst>
                            <p:childTnLst>
                              <p:par>
                                <p:cTn id="11" presetID="5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385" decel="100000"/>
                                        <p:tgtEl>
                                          <p:spTgt spid="2"/>
                                        </p:tgtEl>
                                      </p:cBhvr>
                                    </p:animEffect>
                                    <p:animScale>
                                      <p:cBhvr>
                                        <p:cTn id="14" dur="385" decel="100000"/>
                                        <p:tgtEl>
                                          <p:spTgt spid="2"/>
                                        </p:tgtEl>
                                      </p:cBhvr>
                                      <p:from x="10000" y="10000"/>
                                      <p:to x="200000" y="450000"/>
                                    </p:animScale>
                                    <p:animScale>
                                      <p:cBhvr>
                                        <p:cTn id="15" dur="615" accel="100000" fill="hold">
                                          <p:stCondLst>
                                            <p:cond delay="385"/>
                                          </p:stCondLst>
                                        </p:cTn>
                                        <p:tgtEl>
                                          <p:spTgt spid="2"/>
                                        </p:tgtEl>
                                      </p:cBhvr>
                                      <p:from x="200000" y="450000"/>
                                      <p:to x="100000" y="100000"/>
                                    </p:animScale>
                                    <p:set>
                                      <p:cBhvr>
                                        <p:cTn id="16" dur="385" fill="hold"/>
                                        <p:tgtEl>
                                          <p:spTgt spid="2"/>
                                        </p:tgtEl>
                                        <p:attrNameLst>
                                          <p:attrName>ppt_x</p:attrName>
                                        </p:attrNameLst>
                                      </p:cBhvr>
                                      <p:to>
                                        <p:strVal val="(0.5)"/>
                                      </p:to>
                                    </p:set>
                                    <p:anim from="(0.5)" to="(#ppt_x)" calcmode="lin" valueType="num">
                                      <p:cBhvr>
                                        <p:cTn id="17" dur="615" accel="100000" fill="hold">
                                          <p:stCondLst>
                                            <p:cond delay="385"/>
                                          </p:stCondLst>
                                        </p:cTn>
                                        <p:tgtEl>
                                          <p:spTgt spid="2"/>
                                        </p:tgtEl>
                                        <p:attrNameLst>
                                          <p:attrName>ppt_x</p:attrName>
                                        </p:attrNameLst>
                                      </p:cBhvr>
                                    </p:anim>
                                    <p:set>
                                      <p:cBhvr>
                                        <p:cTn id="18" dur="385" fill="hold"/>
                                        <p:tgtEl>
                                          <p:spTgt spid="2"/>
                                        </p:tgtEl>
                                        <p:attrNameLst>
                                          <p:attrName>ppt_y</p:attrName>
                                        </p:attrNameLst>
                                      </p:cBhvr>
                                      <p:to>
                                        <p:strVal val="(#ppt_y+0.4)"/>
                                      </p:to>
                                    </p:set>
                                    <p:anim from="(#ppt_y+0.4)" to="(#ppt_y)" calcmode="lin" valueType="num">
                                      <p:cBhvr>
                                        <p:cTn id="19" dur="615" accel="100000" fill="hold">
                                          <p:stCondLst>
                                            <p:cond delay="385"/>
                                          </p:stCondLst>
                                        </p:cTn>
                                        <p:tgtEl>
                                          <p:spTgt spid="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19288" y="1797050"/>
            <a:ext cx="3240087" cy="48006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b="1" dirty="0"/>
          </a:p>
        </p:txBody>
      </p:sp>
      <p:sp>
        <p:nvSpPr>
          <p:cNvPr id="6" name="矩形 5"/>
          <p:cNvSpPr>
            <a:spLocks noChangeArrowheads="1"/>
          </p:cNvSpPr>
          <p:nvPr/>
        </p:nvSpPr>
        <p:spPr bwMode="auto">
          <a:xfrm>
            <a:off x="1992313" y="2084388"/>
            <a:ext cx="2951162" cy="3932237"/>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en-US" altLang="zh-CN" sz="2600" b="1">
                <a:solidFill>
                  <a:srgbClr val="0000FF"/>
                </a:solidFill>
                <a:latin typeface="微软雅黑" pitchFamily="34" charset="-122"/>
                <a:ea typeface="微软雅黑" pitchFamily="34" charset="-122"/>
              </a:rPr>
              <a:t>1.1</a:t>
            </a:r>
            <a:r>
              <a:rPr lang="zh-CN" altLang="zh-CN" sz="2600" b="1">
                <a:solidFill>
                  <a:srgbClr val="0000FF"/>
                </a:solidFill>
                <a:latin typeface="微软雅黑" pitchFamily="34" charset="-122"/>
                <a:ea typeface="微软雅黑" pitchFamily="34" charset="-122"/>
              </a:rPr>
              <a:t>建设创新引领、协同发展的产业体系。</a:t>
            </a:r>
            <a:endParaRPr lang="en-US" altLang="zh-CN" sz="2600" b="1">
              <a:solidFill>
                <a:srgbClr val="0000FF"/>
              </a:solidFill>
              <a:latin typeface="微软雅黑" pitchFamily="34" charset="-122"/>
              <a:ea typeface="微软雅黑" pitchFamily="34" charset="-122"/>
            </a:endParaRPr>
          </a:p>
          <a:p>
            <a:pPr>
              <a:lnSpc>
                <a:spcPct val="150000"/>
              </a:lnSpc>
              <a:buFont typeface="Wingdings" pitchFamily="2" charset="2"/>
              <a:buChar char="Ø"/>
            </a:pPr>
            <a:endParaRPr lang="en-US" altLang="zh-CN" sz="2200" b="1">
              <a:latin typeface="楷体"/>
              <a:ea typeface="楷体"/>
              <a:cs typeface="楷体"/>
            </a:endParaRPr>
          </a:p>
          <a:p>
            <a:pPr>
              <a:lnSpc>
                <a:spcPct val="150000"/>
              </a:lnSpc>
              <a:buFont typeface="Wingdings" pitchFamily="2" charset="2"/>
              <a:buChar char="Ø"/>
            </a:pPr>
            <a:r>
              <a:rPr lang="zh-CN" altLang="zh-CN" sz="2200" b="1">
                <a:latin typeface="楷体"/>
                <a:ea typeface="楷体"/>
                <a:cs typeface="楷体"/>
              </a:rPr>
              <a:t>实现实体经济、科技创新、现代金融、人力资源协同发展。</a:t>
            </a:r>
          </a:p>
        </p:txBody>
      </p:sp>
      <p:grpSp>
        <p:nvGrpSpPr>
          <p:cNvPr id="2" name="组合 8"/>
          <p:cNvGrpSpPr>
            <a:grpSpLocks/>
          </p:cNvGrpSpPr>
          <p:nvPr/>
        </p:nvGrpSpPr>
        <p:grpSpPr bwMode="auto">
          <a:xfrm>
            <a:off x="6024563" y="2081213"/>
            <a:ext cx="3810000" cy="4776787"/>
            <a:chOff x="4499992" y="1560586"/>
            <a:chExt cx="3810000" cy="3582914"/>
          </a:xfrm>
        </p:grpSpPr>
        <p:pic>
          <p:nvPicPr>
            <p:cNvPr id="80898" name="Picture 2" descr="http://img1.cache.netease.com/catchpic/9/9C/9CF6487D6AB242247668792992BD301A.jpg"/>
            <p:cNvPicPr>
              <a:picLocks noChangeAspect="1" noChangeArrowheads="1"/>
            </p:cNvPicPr>
            <p:nvPr/>
          </p:nvPicPr>
          <p:blipFill>
            <a:blip r:embed="rId2"/>
            <a:srcRect/>
            <a:stretch>
              <a:fillRect/>
            </a:stretch>
          </p:blipFill>
          <p:spPr bwMode="auto">
            <a:xfrm>
              <a:off x="4499992" y="1560586"/>
              <a:ext cx="3810000" cy="3582914"/>
            </a:xfrm>
            <a:prstGeom prst="rect">
              <a:avLst/>
            </a:prstGeom>
            <a:ln>
              <a:noFill/>
            </a:ln>
            <a:effectLst>
              <a:outerShdw blurRad="190500" algn="tl" rotWithShape="0">
                <a:srgbClr val="000000">
                  <a:alpha val="70000"/>
                </a:srgbClr>
              </a:outerShdw>
            </a:effectLst>
          </p:spPr>
        </p:pic>
        <p:sp>
          <p:nvSpPr>
            <p:cNvPr id="91145" name="TextBox 7"/>
            <p:cNvSpPr txBox="1">
              <a:spLocks noChangeArrowheads="1"/>
            </p:cNvSpPr>
            <p:nvPr/>
          </p:nvSpPr>
          <p:spPr bwMode="auto">
            <a:xfrm>
              <a:off x="5004048" y="1563638"/>
              <a:ext cx="2741456" cy="276999"/>
            </a:xfrm>
            <a:prstGeom prst="rect">
              <a:avLst/>
            </a:prstGeom>
            <a:noFill/>
            <a:ln w="9525">
              <a:noFill/>
              <a:miter lim="800000"/>
              <a:headEnd/>
              <a:tailEnd/>
            </a:ln>
          </p:spPr>
          <p:txBody>
            <a:bodyPr wrap="none">
              <a:spAutoFit/>
            </a:bodyPr>
            <a:lstStyle/>
            <a:p>
              <a:r>
                <a:rPr lang="zh-CN" altLang="en-US" b="1">
                  <a:latin typeface="楷体"/>
                  <a:ea typeface="楷体"/>
                  <a:cs typeface="楷体"/>
                </a:rPr>
                <a:t>互联网科技服务实体经济</a:t>
              </a:r>
            </a:p>
          </p:txBody>
        </p:sp>
      </p:grpSp>
      <p:pic>
        <p:nvPicPr>
          <p:cNvPr id="80900" name="Picture 4" descr="http://www.qstheory.cn/zhuanqu/2017-07/21/1121359595_15006252667741n.jpg"/>
          <p:cNvPicPr>
            <a:picLocks noChangeAspect="1" noChangeArrowheads="1"/>
          </p:cNvPicPr>
          <p:nvPr/>
        </p:nvPicPr>
        <p:blipFill>
          <a:blip r:embed="rId3"/>
          <a:srcRect/>
          <a:stretch>
            <a:fillRect/>
          </a:stretch>
        </p:blipFill>
        <p:spPr bwMode="auto">
          <a:xfrm>
            <a:off x="5238750" y="1989138"/>
            <a:ext cx="5429250" cy="4868862"/>
          </a:xfrm>
          <a:prstGeom prst="rect">
            <a:avLst/>
          </a:prstGeom>
          <a:ln>
            <a:noFill/>
          </a:ln>
          <a:effectLst>
            <a:outerShdw blurRad="190500" algn="tl" rotWithShape="0">
              <a:srgbClr val="000000">
                <a:alpha val="70000"/>
              </a:srgbClr>
            </a:outerShdw>
          </a:effectLst>
        </p:spPr>
      </p:pic>
      <p:pic>
        <p:nvPicPr>
          <p:cNvPr id="80902" name="Picture 6" descr="http://www.hebnews.cn/attachement/jpg/site2/20150915/7845c40ee8c51761c0600c.jpg"/>
          <p:cNvPicPr>
            <a:picLocks noChangeAspect="1" noChangeArrowheads="1"/>
          </p:cNvPicPr>
          <p:nvPr/>
        </p:nvPicPr>
        <p:blipFill>
          <a:blip r:embed="rId4"/>
          <a:srcRect/>
          <a:stretch>
            <a:fillRect/>
          </a:stretch>
        </p:blipFill>
        <p:spPr bwMode="auto">
          <a:xfrm>
            <a:off x="5232400" y="1989138"/>
            <a:ext cx="5435600" cy="4868862"/>
          </a:xfrm>
          <a:prstGeom prst="rect">
            <a:avLst/>
          </a:prstGeom>
          <a:ln>
            <a:noFill/>
          </a:ln>
          <a:effectLst>
            <a:outerShdw blurRad="190500" algn="tl" rotWithShape="0">
              <a:srgbClr val="000000">
                <a:alpha val="70000"/>
              </a:srgbClr>
            </a:outerShdw>
          </a:effectLst>
        </p:spPr>
      </p:pic>
      <p:pic>
        <p:nvPicPr>
          <p:cNvPr id="80904" name="Picture 8" descr="http://h.hiphotos.baidu.com/zhidao/wh%3D680%2C800/sign=f486c1d45a0fd9f9a0425d6f1d1df812/8b82b9014a90f6036cf372ef3212b31bb151edd3.jpg"/>
          <p:cNvPicPr>
            <a:picLocks noChangeAspect="1" noChangeArrowheads="1"/>
          </p:cNvPicPr>
          <p:nvPr/>
        </p:nvPicPr>
        <p:blipFill>
          <a:blip r:embed="rId5"/>
          <a:srcRect/>
          <a:stretch>
            <a:fillRect/>
          </a:stretch>
        </p:blipFill>
        <p:spPr bwMode="auto">
          <a:xfrm>
            <a:off x="5448300" y="2181225"/>
            <a:ext cx="4762500" cy="4216400"/>
          </a:xfrm>
          <a:prstGeom prst="rect">
            <a:avLst/>
          </a:prstGeom>
          <a:ln>
            <a:noFill/>
          </a:ln>
          <a:effectLst>
            <a:outerShdw blurRad="190500" algn="tl" rotWithShape="0">
              <a:srgbClr val="000000">
                <a:alpha val="70000"/>
              </a:srgbClr>
            </a:outerShdw>
          </a:effectLst>
        </p:spPr>
      </p:pic>
      <p:sp>
        <p:nvSpPr>
          <p:cNvPr id="91143" name="TextBox 9">
            <a:hlinkClick r:id="" action="ppaction://hlinkshowjump?jump=nextslide"/>
          </p:cNvPr>
          <p:cNvSpPr txBox="1">
            <a:spLocks noChangeArrowheads="1"/>
          </p:cNvSpPr>
          <p:nvPr/>
        </p:nvSpPr>
        <p:spPr bwMode="auto">
          <a:xfrm>
            <a:off x="3935413" y="908050"/>
            <a:ext cx="4897437" cy="500063"/>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2600" b="1">
                <a:solidFill>
                  <a:schemeClr val="bg1"/>
                </a:solidFill>
                <a:latin typeface="微软雅黑" pitchFamily="34" charset="-122"/>
                <a:ea typeface="微软雅黑" pitchFamily="34" charset="-122"/>
              </a:rPr>
              <a:t>1.</a:t>
            </a:r>
            <a:r>
              <a:rPr lang="zh-CN" altLang="en-US" sz="2600" b="1">
                <a:solidFill>
                  <a:schemeClr val="bg1"/>
                </a:solidFill>
                <a:latin typeface="微软雅黑" pitchFamily="34" charset="-122"/>
                <a:ea typeface="微软雅黑" pitchFamily="34" charset="-122"/>
              </a:rPr>
              <a:t>现代化经济体系的内涵与外延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par>
                          <p:cTn id="17" fill="hold">
                            <p:stCondLst>
                              <p:cond delay="1079"/>
                            </p:stCondLst>
                            <p:childTnLst>
                              <p:par>
                                <p:cTn id="18" presetID="23" presetClass="entr" presetSubtype="16"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80900"/>
                                        </p:tgtEl>
                                        <p:attrNameLst>
                                          <p:attrName>style.visibility</p:attrName>
                                        </p:attrNameLst>
                                      </p:cBhvr>
                                      <p:to>
                                        <p:strVal val="visible"/>
                                      </p:to>
                                    </p:set>
                                    <p:anim calcmode="lin" valueType="num">
                                      <p:cBhvr>
                                        <p:cTn id="26" dur="500" fill="hold"/>
                                        <p:tgtEl>
                                          <p:spTgt spid="80900"/>
                                        </p:tgtEl>
                                        <p:attrNameLst>
                                          <p:attrName>ppt_w</p:attrName>
                                        </p:attrNameLst>
                                      </p:cBhvr>
                                      <p:tavLst>
                                        <p:tav tm="0">
                                          <p:val>
                                            <p:fltVal val="0"/>
                                          </p:val>
                                        </p:tav>
                                        <p:tav tm="100000">
                                          <p:val>
                                            <p:strVal val="#ppt_w"/>
                                          </p:val>
                                        </p:tav>
                                      </p:tavLst>
                                    </p:anim>
                                    <p:anim calcmode="lin" valueType="num">
                                      <p:cBhvr>
                                        <p:cTn id="27" dur="500" fill="hold"/>
                                        <p:tgtEl>
                                          <p:spTgt spid="8090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0900"/>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80902"/>
                                        </p:tgtEl>
                                        <p:attrNameLst>
                                          <p:attrName>style.visibility</p:attrName>
                                        </p:attrNameLst>
                                      </p:cBhvr>
                                      <p:to>
                                        <p:strVal val="visible"/>
                                      </p:to>
                                    </p:set>
                                    <p:anim calcmode="lin" valueType="num">
                                      <p:cBhvr>
                                        <p:cTn id="32" dur="500" fill="hold"/>
                                        <p:tgtEl>
                                          <p:spTgt spid="80902"/>
                                        </p:tgtEl>
                                        <p:attrNameLst>
                                          <p:attrName>ppt_w</p:attrName>
                                        </p:attrNameLst>
                                      </p:cBhvr>
                                      <p:tavLst>
                                        <p:tav tm="0">
                                          <p:val>
                                            <p:fltVal val="0"/>
                                          </p:val>
                                        </p:tav>
                                        <p:tav tm="100000">
                                          <p:val>
                                            <p:strVal val="#ppt_w"/>
                                          </p:val>
                                        </p:tav>
                                      </p:tavLst>
                                    </p:anim>
                                    <p:anim calcmode="lin" valueType="num">
                                      <p:cBhvr>
                                        <p:cTn id="33" dur="500" fill="hold"/>
                                        <p:tgtEl>
                                          <p:spTgt spid="8090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0902"/>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80904"/>
                                        </p:tgtEl>
                                        <p:attrNameLst>
                                          <p:attrName>style.visibility</p:attrName>
                                        </p:attrNameLst>
                                      </p:cBhvr>
                                      <p:to>
                                        <p:strVal val="visible"/>
                                      </p:to>
                                    </p:set>
                                    <p:anim calcmode="lin" valueType="num">
                                      <p:cBhvr>
                                        <p:cTn id="38" dur="500" fill="hold"/>
                                        <p:tgtEl>
                                          <p:spTgt spid="80904"/>
                                        </p:tgtEl>
                                        <p:attrNameLst>
                                          <p:attrName>ppt_w</p:attrName>
                                        </p:attrNameLst>
                                      </p:cBhvr>
                                      <p:tavLst>
                                        <p:tav tm="0">
                                          <p:val>
                                            <p:fltVal val="0"/>
                                          </p:val>
                                        </p:tav>
                                        <p:tav tm="100000">
                                          <p:val>
                                            <p:strVal val="#ppt_w"/>
                                          </p:val>
                                        </p:tav>
                                      </p:tavLst>
                                    </p:anim>
                                    <p:anim calcmode="lin" valueType="num">
                                      <p:cBhvr>
                                        <p:cTn id="39" dur="500" fill="hold"/>
                                        <p:tgtEl>
                                          <p:spTgt spid="809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19288" y="1797050"/>
            <a:ext cx="3240087" cy="48006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b="1" dirty="0"/>
          </a:p>
        </p:txBody>
      </p:sp>
      <p:sp>
        <p:nvSpPr>
          <p:cNvPr id="6" name="矩形 5"/>
          <p:cNvSpPr>
            <a:spLocks noChangeArrowheads="1"/>
          </p:cNvSpPr>
          <p:nvPr/>
        </p:nvSpPr>
        <p:spPr bwMode="auto">
          <a:xfrm>
            <a:off x="2063750" y="1916113"/>
            <a:ext cx="2952750" cy="4694237"/>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en-US" altLang="zh-CN" sz="2600" b="1">
                <a:solidFill>
                  <a:srgbClr val="0000FF"/>
                </a:solidFill>
                <a:latin typeface="微软雅黑" pitchFamily="34" charset="-122"/>
                <a:ea typeface="微软雅黑" pitchFamily="34" charset="-122"/>
              </a:rPr>
              <a:t>1.2</a:t>
            </a:r>
            <a:r>
              <a:rPr lang="zh-CN" altLang="zh-CN" sz="2600" b="1">
                <a:solidFill>
                  <a:srgbClr val="0000FF"/>
                </a:solidFill>
                <a:latin typeface="微软雅黑" pitchFamily="34" charset="-122"/>
                <a:ea typeface="微软雅黑" pitchFamily="34" charset="-122"/>
              </a:rPr>
              <a:t>建设统一开放、竞争有序的市场体系。</a:t>
            </a:r>
            <a:endParaRPr lang="en-US" altLang="zh-CN" sz="2600" b="1">
              <a:solidFill>
                <a:srgbClr val="0000FF"/>
              </a:solidFill>
              <a:latin typeface="微软雅黑" pitchFamily="34" charset="-122"/>
              <a:ea typeface="微软雅黑" pitchFamily="34" charset="-122"/>
            </a:endParaRPr>
          </a:p>
          <a:p>
            <a:pPr>
              <a:lnSpc>
                <a:spcPct val="150000"/>
              </a:lnSpc>
              <a:buFont typeface="Wingdings" pitchFamily="2" charset="2"/>
              <a:buChar char="Ø"/>
            </a:pPr>
            <a:endParaRPr lang="en-US" altLang="zh-CN" sz="2600" b="1">
              <a:solidFill>
                <a:srgbClr val="0000FF"/>
              </a:solidFill>
              <a:latin typeface="微软雅黑" pitchFamily="34" charset="-122"/>
              <a:ea typeface="微软雅黑" pitchFamily="34" charset="-122"/>
            </a:endParaRPr>
          </a:p>
          <a:p>
            <a:pPr>
              <a:lnSpc>
                <a:spcPct val="150000"/>
              </a:lnSpc>
              <a:buFont typeface="Wingdings" pitchFamily="2" charset="2"/>
              <a:buChar char="Ø"/>
            </a:pPr>
            <a:r>
              <a:rPr lang="zh-CN" altLang="zh-CN" sz="1900" b="1">
                <a:latin typeface="楷体"/>
                <a:ea typeface="楷体"/>
                <a:cs typeface="楷体"/>
              </a:rPr>
              <a:t>形成企业自主经营公平竞争、消费者自由选择自主消费、商品和要素自由流动平等交换的现代市场体系。</a:t>
            </a:r>
          </a:p>
        </p:txBody>
      </p:sp>
      <p:pic>
        <p:nvPicPr>
          <p:cNvPr id="79874" name="Picture 2" descr="http://picuser.city8.com/news/image/20131125/001e909d358b13fcf72302.jpg"/>
          <p:cNvPicPr>
            <a:picLocks noChangeAspect="1" noChangeArrowheads="1"/>
          </p:cNvPicPr>
          <p:nvPr/>
        </p:nvPicPr>
        <p:blipFill>
          <a:blip r:embed="rId2" cstate="print"/>
          <a:srcRect/>
          <a:stretch>
            <a:fillRect/>
          </a:stretch>
        </p:blipFill>
        <p:spPr bwMode="auto">
          <a:xfrm>
            <a:off x="5303912" y="2084853"/>
            <a:ext cx="5184576" cy="4416491"/>
          </a:xfrm>
          <a:prstGeom prst="rect">
            <a:avLst/>
          </a:prstGeom>
          <a:ln>
            <a:noFill/>
          </a:ln>
          <a:effectLst>
            <a:softEdge rad="112500"/>
          </a:effectLst>
        </p:spPr>
      </p:pic>
      <p:sp>
        <p:nvSpPr>
          <p:cNvPr id="92164" name="TextBox 9">
            <a:hlinkClick r:id="" action="ppaction://hlinkshowjump?jump=nextslide"/>
          </p:cNvPr>
          <p:cNvSpPr txBox="1">
            <a:spLocks noChangeArrowheads="1"/>
          </p:cNvSpPr>
          <p:nvPr/>
        </p:nvSpPr>
        <p:spPr bwMode="auto">
          <a:xfrm>
            <a:off x="4008438" y="908050"/>
            <a:ext cx="4895850" cy="500063"/>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2600" b="1">
                <a:solidFill>
                  <a:schemeClr val="bg1"/>
                </a:solidFill>
                <a:latin typeface="微软雅黑" pitchFamily="34" charset="-122"/>
                <a:ea typeface="微软雅黑" pitchFamily="34" charset="-122"/>
              </a:rPr>
              <a:t>1.</a:t>
            </a:r>
            <a:r>
              <a:rPr lang="zh-CN" altLang="en-US" sz="2600" b="1">
                <a:solidFill>
                  <a:schemeClr val="bg1"/>
                </a:solidFill>
                <a:latin typeface="微软雅黑" pitchFamily="34" charset="-122"/>
                <a:ea typeface="微软雅黑" pitchFamily="34" charset="-122"/>
              </a:rPr>
              <a:t>现代化经济体系的内涵与外延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839"/>
                            </p:stCondLst>
                            <p:childTnLst>
                              <p:par>
                                <p:cTn id="11" presetID="12" presetClass="entr" presetSubtype="4" fill="hold" nodeType="afterEffect">
                                  <p:stCondLst>
                                    <p:cond delay="0"/>
                                  </p:stCondLst>
                                  <p:childTnLst>
                                    <p:set>
                                      <p:cBhvr>
                                        <p:cTn id="12" dur="1" fill="hold">
                                          <p:stCondLst>
                                            <p:cond delay="0"/>
                                          </p:stCondLst>
                                        </p:cTn>
                                        <p:tgtEl>
                                          <p:spTgt spid="79874"/>
                                        </p:tgtEl>
                                        <p:attrNameLst>
                                          <p:attrName>style.visibility</p:attrName>
                                        </p:attrNameLst>
                                      </p:cBhvr>
                                      <p:to>
                                        <p:strVal val="visible"/>
                                      </p:to>
                                    </p:set>
                                    <p:animEffect transition="in" filter="slide(fromBottom)">
                                      <p:cBhvr>
                                        <p:cTn id="13"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19288" y="1797050"/>
            <a:ext cx="3455987" cy="48006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b="1" dirty="0"/>
          </a:p>
        </p:txBody>
      </p:sp>
      <p:sp>
        <p:nvSpPr>
          <p:cNvPr id="6" name="矩形 5"/>
          <p:cNvSpPr>
            <a:spLocks noChangeArrowheads="1"/>
          </p:cNvSpPr>
          <p:nvPr/>
        </p:nvSpPr>
        <p:spPr bwMode="auto">
          <a:xfrm>
            <a:off x="1992313" y="2084388"/>
            <a:ext cx="3382962" cy="425450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en-US" altLang="zh-CN" sz="2600" b="1">
                <a:solidFill>
                  <a:srgbClr val="0000FF"/>
                </a:solidFill>
                <a:latin typeface="微软雅黑" pitchFamily="34" charset="-122"/>
                <a:ea typeface="微软雅黑" pitchFamily="34" charset="-122"/>
              </a:rPr>
              <a:t>1.3</a:t>
            </a:r>
            <a:r>
              <a:rPr lang="zh-CN" altLang="zh-CN" sz="2600" b="1">
                <a:solidFill>
                  <a:srgbClr val="0000FF"/>
                </a:solidFill>
                <a:latin typeface="微软雅黑" pitchFamily="34" charset="-122"/>
                <a:ea typeface="微软雅黑" pitchFamily="34" charset="-122"/>
              </a:rPr>
              <a:t>建设体现效率、促进公平的收入分配体系</a:t>
            </a:r>
            <a:r>
              <a:rPr lang="zh-CN" altLang="en-US" sz="2600" b="1">
                <a:solidFill>
                  <a:srgbClr val="0000FF"/>
                </a:solidFill>
                <a:latin typeface="微软雅黑" pitchFamily="34" charset="-122"/>
                <a:ea typeface="微软雅黑" pitchFamily="34" charset="-122"/>
              </a:rPr>
              <a:t>。</a:t>
            </a:r>
            <a:endParaRPr lang="en-US" altLang="zh-CN" sz="2600" b="1">
              <a:solidFill>
                <a:srgbClr val="0000FF"/>
              </a:solidFill>
              <a:latin typeface="微软雅黑" pitchFamily="34" charset="-122"/>
              <a:ea typeface="微软雅黑" pitchFamily="34" charset="-122"/>
            </a:endParaRPr>
          </a:p>
          <a:p>
            <a:pPr>
              <a:lnSpc>
                <a:spcPct val="150000"/>
              </a:lnSpc>
              <a:buFont typeface="Wingdings" pitchFamily="2" charset="2"/>
              <a:buChar char="Ø"/>
            </a:pPr>
            <a:endParaRPr lang="en-US" altLang="zh-CN" sz="2600">
              <a:latin typeface="等线"/>
              <a:ea typeface="等线"/>
            </a:endParaRPr>
          </a:p>
          <a:p>
            <a:pPr>
              <a:lnSpc>
                <a:spcPct val="150000"/>
              </a:lnSpc>
              <a:buFont typeface="Wingdings" pitchFamily="2" charset="2"/>
              <a:buChar char="Ø"/>
            </a:pPr>
            <a:r>
              <a:rPr lang="zh-CN" altLang="zh-CN" sz="1900" b="1">
                <a:latin typeface="楷体"/>
                <a:ea typeface="楷体"/>
                <a:cs typeface="楷体"/>
              </a:rPr>
              <a:t>实现收入分配合理、社会公平正义、全体人民共同富裕，推进基本公共服务均等化，逐步缩小收入分配差距。</a:t>
            </a:r>
          </a:p>
        </p:txBody>
      </p:sp>
      <p:pic>
        <p:nvPicPr>
          <p:cNvPr id="78850" name="Picture 2" descr="http://nb.loupan.com/upfile/image/20131106/20131106134706_15915.jpg"/>
          <p:cNvPicPr>
            <a:picLocks noChangeAspect="1" noChangeArrowheads="1"/>
          </p:cNvPicPr>
          <p:nvPr/>
        </p:nvPicPr>
        <p:blipFill>
          <a:blip r:embed="rId2" cstate="print"/>
          <a:srcRect/>
          <a:stretch>
            <a:fillRect/>
          </a:stretch>
        </p:blipFill>
        <p:spPr bwMode="auto">
          <a:xfrm>
            <a:off x="5519936" y="2084854"/>
            <a:ext cx="4896544" cy="4464315"/>
          </a:xfrm>
          <a:prstGeom prst="rect">
            <a:avLst/>
          </a:prstGeom>
          <a:ln>
            <a:noFill/>
          </a:ln>
          <a:effectLst>
            <a:softEdge rad="112500"/>
          </a:effectLst>
        </p:spPr>
      </p:pic>
      <p:sp>
        <p:nvSpPr>
          <p:cNvPr id="93188" name="TextBox 9">
            <a:hlinkClick r:id="" action="ppaction://hlinkshowjump?jump=nextslide"/>
          </p:cNvPr>
          <p:cNvSpPr txBox="1">
            <a:spLocks noChangeArrowheads="1"/>
          </p:cNvSpPr>
          <p:nvPr/>
        </p:nvSpPr>
        <p:spPr bwMode="auto">
          <a:xfrm>
            <a:off x="3935413" y="908050"/>
            <a:ext cx="4897437" cy="500063"/>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2600" b="1">
                <a:solidFill>
                  <a:schemeClr val="bg1"/>
                </a:solidFill>
                <a:latin typeface="微软雅黑" pitchFamily="34" charset="-122"/>
                <a:ea typeface="微软雅黑" pitchFamily="34" charset="-122"/>
              </a:rPr>
              <a:t>1.</a:t>
            </a:r>
            <a:r>
              <a:rPr lang="zh-CN" altLang="en-US" sz="2600" b="1">
                <a:solidFill>
                  <a:schemeClr val="bg1"/>
                </a:solidFill>
                <a:latin typeface="微软雅黑" pitchFamily="34" charset="-122"/>
                <a:ea typeface="微软雅黑" pitchFamily="34" charset="-122"/>
              </a:rPr>
              <a:t>现代化经济体系的内涵与外延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par>
                          <p:cTn id="17" fill="hold">
                            <p:stCondLst>
                              <p:cond delay="1959"/>
                            </p:stCondLst>
                            <p:childTnLst>
                              <p:par>
                                <p:cTn id="18" presetID="12" presetClass="entr" presetSubtype="4" fill="hold" nodeType="afterEffect">
                                  <p:stCondLst>
                                    <p:cond delay="0"/>
                                  </p:stCondLst>
                                  <p:childTnLst>
                                    <p:set>
                                      <p:cBhvr>
                                        <p:cTn id="19" dur="1" fill="hold">
                                          <p:stCondLst>
                                            <p:cond delay="0"/>
                                          </p:stCondLst>
                                        </p:cTn>
                                        <p:tgtEl>
                                          <p:spTgt spid="78850"/>
                                        </p:tgtEl>
                                        <p:attrNameLst>
                                          <p:attrName>style.visibility</p:attrName>
                                        </p:attrNameLst>
                                      </p:cBhvr>
                                      <p:to>
                                        <p:strVal val="visible"/>
                                      </p:to>
                                    </p:set>
                                    <p:animEffect transition="in" filter="slide(fromBottom)">
                                      <p:cBhvr>
                                        <p:cTn id="20"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919288" y="1797050"/>
            <a:ext cx="3455987" cy="48006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b="1" dirty="0"/>
          </a:p>
        </p:txBody>
      </p:sp>
      <p:sp>
        <p:nvSpPr>
          <p:cNvPr id="7" name="矩形 6"/>
          <p:cNvSpPr>
            <a:spLocks noChangeArrowheads="1"/>
          </p:cNvSpPr>
          <p:nvPr/>
        </p:nvSpPr>
        <p:spPr bwMode="auto">
          <a:xfrm>
            <a:off x="1992313" y="2084388"/>
            <a:ext cx="3382962" cy="4346575"/>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en-US" altLang="zh-CN" sz="2600" b="1">
                <a:solidFill>
                  <a:srgbClr val="0000FF"/>
                </a:solidFill>
                <a:latin typeface="微软雅黑" pitchFamily="34" charset="-122"/>
                <a:ea typeface="微软雅黑" pitchFamily="34" charset="-122"/>
              </a:rPr>
              <a:t>1.4</a:t>
            </a:r>
            <a:r>
              <a:rPr lang="zh-CN" altLang="zh-CN" sz="2600" b="1">
                <a:solidFill>
                  <a:srgbClr val="0000FF"/>
                </a:solidFill>
                <a:latin typeface="微软雅黑" pitchFamily="34" charset="-122"/>
                <a:ea typeface="微软雅黑" pitchFamily="34" charset="-122"/>
              </a:rPr>
              <a:t>建设彰显优势、协调联动的城乡区域发展体系</a:t>
            </a:r>
            <a:r>
              <a:rPr lang="zh-CN" altLang="en-US" sz="2600" b="1">
                <a:solidFill>
                  <a:srgbClr val="0000FF"/>
                </a:solidFill>
                <a:latin typeface="微软雅黑" pitchFamily="34" charset="-122"/>
                <a:ea typeface="微软雅黑" pitchFamily="34" charset="-122"/>
              </a:rPr>
              <a:t>。</a:t>
            </a:r>
            <a:endParaRPr lang="en-US" altLang="zh-CN" sz="2600" b="1">
              <a:solidFill>
                <a:srgbClr val="0000FF"/>
              </a:solidFill>
              <a:latin typeface="微软雅黑" pitchFamily="34" charset="-122"/>
              <a:ea typeface="微软雅黑" pitchFamily="34" charset="-122"/>
            </a:endParaRPr>
          </a:p>
          <a:p>
            <a:pPr>
              <a:lnSpc>
                <a:spcPct val="150000"/>
              </a:lnSpc>
              <a:buFont typeface="Wingdings" pitchFamily="2" charset="2"/>
              <a:buChar char="Ø"/>
            </a:pPr>
            <a:endParaRPr lang="en-US" altLang="zh-CN" sz="2600">
              <a:latin typeface="等线"/>
              <a:ea typeface="等线"/>
            </a:endParaRPr>
          </a:p>
          <a:p>
            <a:pPr>
              <a:lnSpc>
                <a:spcPct val="150000"/>
              </a:lnSpc>
              <a:buFont typeface="Wingdings" pitchFamily="2" charset="2"/>
              <a:buChar char="Ø"/>
            </a:pPr>
            <a:r>
              <a:rPr lang="zh-CN" altLang="zh-CN" sz="2000" b="1">
                <a:latin typeface="楷体"/>
                <a:ea typeface="楷体"/>
                <a:cs typeface="楷体"/>
              </a:rPr>
              <a:t>实现区域互动、城乡融合、陆海统筹，发挥区域比较优势，加强区域优势互补，塑造区域协调发展新格局。</a:t>
            </a:r>
          </a:p>
        </p:txBody>
      </p:sp>
      <p:pic>
        <p:nvPicPr>
          <p:cNvPr id="77825" name="Picture 1"/>
          <p:cNvPicPr>
            <a:picLocks noChangeAspect="1" noChangeArrowheads="1"/>
          </p:cNvPicPr>
          <p:nvPr/>
        </p:nvPicPr>
        <p:blipFill>
          <a:blip r:embed="rId2"/>
          <a:srcRect/>
          <a:stretch>
            <a:fillRect/>
          </a:stretch>
        </p:blipFill>
        <p:spPr bwMode="auto">
          <a:xfrm>
            <a:off x="5448300" y="2276475"/>
            <a:ext cx="5075238" cy="403225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7827" name="Picture 3" descr="http://img1.cache.netease.com/catchpic/9/9C/9C33C07602F7D5F606CD3E39BDF68B93.jpg"/>
          <p:cNvPicPr>
            <a:picLocks noChangeAspect="1" noChangeArrowheads="1"/>
          </p:cNvPicPr>
          <p:nvPr/>
        </p:nvPicPr>
        <p:blipFill>
          <a:blip r:embed="rId3"/>
          <a:srcRect/>
          <a:stretch>
            <a:fillRect/>
          </a:stretch>
        </p:blipFill>
        <p:spPr bwMode="auto">
          <a:xfrm>
            <a:off x="5448300" y="2181225"/>
            <a:ext cx="5111750" cy="441642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4213" name="TextBox 9">
            <a:hlinkClick r:id="" action="ppaction://hlinkshowjump?jump=nextslide"/>
          </p:cNvPr>
          <p:cNvSpPr txBox="1">
            <a:spLocks noChangeArrowheads="1"/>
          </p:cNvSpPr>
          <p:nvPr/>
        </p:nvSpPr>
        <p:spPr bwMode="auto">
          <a:xfrm>
            <a:off x="3935413" y="908050"/>
            <a:ext cx="4897437" cy="500063"/>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2600" b="1">
                <a:solidFill>
                  <a:schemeClr val="bg1"/>
                </a:solidFill>
                <a:latin typeface="微软雅黑" pitchFamily="34" charset="-122"/>
                <a:ea typeface="微软雅黑" pitchFamily="34" charset="-122"/>
              </a:rPr>
              <a:t>1.</a:t>
            </a:r>
            <a:r>
              <a:rPr lang="zh-CN" altLang="en-US" sz="2600" b="1">
                <a:solidFill>
                  <a:schemeClr val="bg1"/>
                </a:solidFill>
                <a:latin typeface="微软雅黑" pitchFamily="34" charset="-122"/>
                <a:ea typeface="微软雅黑" pitchFamily="34" charset="-122"/>
              </a:rPr>
              <a:t>现代化经济体系的内涵与外延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7">
                                            <p:txEl>
                                              <p:pRg st="2" end="2"/>
                                            </p:txEl>
                                          </p:spTgt>
                                        </p:tgtEl>
                                        <p:attrNameLst>
                                          <p:attrName>style.visibility</p:attrName>
                                        </p:attrNameLst>
                                      </p:cBhvr>
                                      <p:to>
                                        <p:strVal val="visible"/>
                                      </p:to>
                                    </p:set>
                                    <p:anim calcmode="discrete" valueType="clr">
                                      <p:cBhvr override="childStyle">
                                        <p:cTn id="14" dur="80"/>
                                        <p:tgtEl>
                                          <p:spTgt spid="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7">
                                            <p:txEl>
                                              <p:pRg st="2" end="2"/>
                                            </p:txEl>
                                          </p:spTgt>
                                        </p:tgtEl>
                                        <p:attrNameLst>
                                          <p:attrName>fill.type</p:attrName>
                                        </p:attrNameLst>
                                      </p:cBhvr>
                                      <p:to>
                                        <p:strVal val="solid"/>
                                      </p:to>
                                    </p:set>
                                  </p:childTnLst>
                                </p:cTn>
                              </p:par>
                            </p:childTnLst>
                          </p:cTn>
                        </p:par>
                        <p:par>
                          <p:cTn id="17" fill="hold">
                            <p:stCondLst>
                              <p:cond delay="1919"/>
                            </p:stCondLst>
                            <p:childTnLst>
                              <p:par>
                                <p:cTn id="18" presetID="16" presetClass="entr" presetSubtype="26" fill="hold" nodeType="afterEffect">
                                  <p:stCondLst>
                                    <p:cond delay="0"/>
                                  </p:stCondLst>
                                  <p:childTnLst>
                                    <p:set>
                                      <p:cBhvr>
                                        <p:cTn id="19" dur="1" fill="hold">
                                          <p:stCondLst>
                                            <p:cond delay="0"/>
                                          </p:stCondLst>
                                        </p:cTn>
                                        <p:tgtEl>
                                          <p:spTgt spid="77825"/>
                                        </p:tgtEl>
                                        <p:attrNameLst>
                                          <p:attrName>style.visibility</p:attrName>
                                        </p:attrNameLst>
                                      </p:cBhvr>
                                      <p:to>
                                        <p:strVal val="visible"/>
                                      </p:to>
                                    </p:set>
                                    <p:animEffect transition="in" filter="barn(inHorizontal)">
                                      <p:cBhvr>
                                        <p:cTn id="20" dur="500"/>
                                        <p:tgtEl>
                                          <p:spTgt spid="77825"/>
                                        </p:tgtEl>
                                      </p:cBhvr>
                                    </p:animEffect>
                                  </p:childTnLst>
                                  <p:subTnLst>
                                    <p:set>
                                      <p:cBhvr override="childStyle">
                                        <p:cTn dur="1" fill="hold" display="0" masterRel="nextClick" afterEffect="1"/>
                                        <p:tgtEl>
                                          <p:spTgt spid="7782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6" presetClass="entr" presetSubtype="26" fill="hold" nodeType="clickEffect">
                                  <p:stCondLst>
                                    <p:cond delay="0"/>
                                  </p:stCondLst>
                                  <p:childTnLst>
                                    <p:set>
                                      <p:cBhvr>
                                        <p:cTn id="24" dur="1" fill="hold">
                                          <p:stCondLst>
                                            <p:cond delay="0"/>
                                          </p:stCondLst>
                                        </p:cTn>
                                        <p:tgtEl>
                                          <p:spTgt spid="77827"/>
                                        </p:tgtEl>
                                        <p:attrNameLst>
                                          <p:attrName>style.visibility</p:attrName>
                                        </p:attrNameLst>
                                      </p:cBhvr>
                                      <p:to>
                                        <p:strVal val="visible"/>
                                      </p:to>
                                    </p:set>
                                    <p:animEffect transition="in" filter="barn(inHorizontal)">
                                      <p:cBhvr>
                                        <p:cTn id="25"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19536" y="1796821"/>
            <a:ext cx="345638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4" y="1916833"/>
            <a:ext cx="3384376" cy="4692993"/>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1.5</a:t>
            </a:r>
            <a:r>
              <a:rPr lang="zh-CN" altLang="zh-CN" sz="2600" b="1" dirty="0">
                <a:solidFill>
                  <a:srgbClr val="0000FF"/>
                </a:solidFill>
                <a:latin typeface="微软雅黑" panose="020B0503020204020204" pitchFamily="34" charset="-122"/>
                <a:ea typeface="微软雅黑" panose="020B0503020204020204" pitchFamily="34" charset="-122"/>
              </a:rPr>
              <a:t>建设资源节约、环境友好的绿色发展体系</a:t>
            </a:r>
            <a:r>
              <a:rPr lang="zh-CN" altLang="en-US" sz="2600" b="1" dirty="0">
                <a:solidFill>
                  <a:srgbClr val="0000FF"/>
                </a:solidFill>
                <a:latin typeface="微软雅黑" panose="020B0503020204020204" pitchFamily="34" charset="-122"/>
                <a:ea typeface="微软雅黑" panose="020B0503020204020204" pitchFamily="34" charset="-122"/>
              </a:rPr>
              <a:t>。</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zh-CN" sz="1900" b="1" dirty="0">
                <a:latin typeface="楷体" panose="02010609060101010101" pitchFamily="49" charset="-122"/>
                <a:ea typeface="楷体" panose="02010609060101010101" pitchFamily="49" charset="-122"/>
              </a:rPr>
              <a:t>实现绿色循环低碳发展、人与自然和谐共生，牢固树立和践行绿水青山就是金山银山理念，形成人与自然和谐发展现代化建设新格局。</a:t>
            </a:r>
          </a:p>
        </p:txBody>
      </p:sp>
      <p:pic>
        <p:nvPicPr>
          <p:cNvPr id="76802" name="Picture 2" descr="http://pic.58pic.com/58pic/11/96/19/23J58PICEhq.jpg"/>
          <p:cNvPicPr>
            <a:picLocks noChangeAspect="1" noChangeArrowheads="1"/>
          </p:cNvPicPr>
          <p:nvPr/>
        </p:nvPicPr>
        <p:blipFill>
          <a:blip r:embed="rId2" cstate="print"/>
          <a:srcRect/>
          <a:stretch>
            <a:fillRect/>
          </a:stretch>
        </p:blipFill>
        <p:spPr bwMode="auto">
          <a:xfrm>
            <a:off x="5447928" y="2084852"/>
            <a:ext cx="4896544" cy="4453138"/>
          </a:xfrm>
          <a:prstGeom prst="rect">
            <a:avLst/>
          </a:prstGeom>
          <a:ln>
            <a:noFill/>
          </a:ln>
          <a:effectLst>
            <a:softEdge rad="112500"/>
          </a:effectLst>
        </p:spPr>
      </p:pic>
      <p:sp>
        <p:nvSpPr>
          <p:cNvPr id="7" name="TextBox 9">
            <a:hlinkClick r:id="" action="ppaction://hlinkshowjump?jump=nextslide"/>
          </p:cNvPr>
          <p:cNvSpPr txBox="1"/>
          <p:nvPr/>
        </p:nvSpPr>
        <p:spPr>
          <a:xfrm>
            <a:off x="3935760" y="908721"/>
            <a:ext cx="4896544" cy="499537"/>
          </a:xfrm>
          <a:prstGeom prst="rect">
            <a:avLst/>
          </a:prstGeom>
          <a:solidFill>
            <a:schemeClr val="accent1"/>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现代化经济体系的内涵与外延</a:t>
            </a:r>
          </a:p>
        </p:txBody>
      </p:sp>
    </p:spTree>
    <p:extLst>
      <p:ext uri="{BB962C8B-B14F-4D97-AF65-F5344CB8AC3E}">
        <p14:creationId xmlns="" xmlns:p14="http://schemas.microsoft.com/office/powerpoint/2010/main" val="7446972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par>
                          <p:cTn id="17" fill="hold">
                            <p:stCondLst>
                              <p:cond delay="2399"/>
                            </p:stCondLst>
                            <p:childTnLst>
                              <p:par>
                                <p:cTn id="18" presetID="4" presetClass="entr" presetSubtype="16" fill="hold" nodeType="afterEffect">
                                  <p:stCondLst>
                                    <p:cond delay="0"/>
                                  </p:stCondLst>
                                  <p:childTnLst>
                                    <p:set>
                                      <p:cBhvr>
                                        <p:cTn id="19" dur="1" fill="hold">
                                          <p:stCondLst>
                                            <p:cond delay="0"/>
                                          </p:stCondLst>
                                        </p:cTn>
                                        <p:tgtEl>
                                          <p:spTgt spid="76802"/>
                                        </p:tgtEl>
                                        <p:attrNameLst>
                                          <p:attrName>style.visibility</p:attrName>
                                        </p:attrNameLst>
                                      </p:cBhvr>
                                      <p:to>
                                        <p:strVal val="visible"/>
                                      </p:to>
                                    </p:set>
                                    <p:animEffect transition="in" filter="box(in)">
                                      <p:cBhvr>
                                        <p:cTn id="20"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919536" y="1796821"/>
            <a:ext cx="345638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5" y="2084853"/>
            <a:ext cx="3384376" cy="3654247"/>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1.6</a:t>
            </a:r>
            <a:r>
              <a:rPr lang="zh-CN" altLang="zh-CN" sz="2600" b="1" dirty="0">
                <a:solidFill>
                  <a:srgbClr val="0000FF"/>
                </a:solidFill>
                <a:latin typeface="微软雅黑" panose="020B0503020204020204" pitchFamily="34" charset="-122"/>
                <a:ea typeface="微软雅黑" panose="020B0503020204020204" pitchFamily="34" charset="-122"/>
              </a:rPr>
              <a:t>建设多元平衡、安全高效的全面开放体系</a:t>
            </a:r>
            <a:r>
              <a:rPr lang="zh-CN" altLang="en-US" sz="2600" b="1" dirty="0">
                <a:solidFill>
                  <a:srgbClr val="0000FF"/>
                </a:solidFill>
                <a:latin typeface="微软雅黑" panose="020B0503020204020204" pitchFamily="34" charset="-122"/>
                <a:ea typeface="微软雅黑" panose="020B0503020204020204" pitchFamily="34" charset="-122"/>
              </a:rPr>
              <a:t>。</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zh-CN" sz="1900" b="1" dirty="0">
                <a:latin typeface="楷体" panose="02010609060101010101" pitchFamily="49" charset="-122"/>
                <a:ea typeface="楷体" panose="02010609060101010101" pitchFamily="49" charset="-122"/>
              </a:rPr>
              <a:t>发展更高层次开放型经济，推动开放朝着优化结构、拓展深度、提高效益方向转变。</a:t>
            </a:r>
          </a:p>
        </p:txBody>
      </p:sp>
      <p:pic>
        <p:nvPicPr>
          <p:cNvPr id="75778" name="Picture 2" descr="http://www.cnjxol.com/xwzx/jxxw/content/images/attachement/png/site1/20180418/8cec4b4fe9c01c40c22d5b.png"/>
          <p:cNvPicPr>
            <a:picLocks noChangeAspect="1" noChangeArrowheads="1"/>
          </p:cNvPicPr>
          <p:nvPr/>
        </p:nvPicPr>
        <p:blipFill>
          <a:blip r:embed="rId2" cstate="print"/>
          <a:srcRect/>
          <a:stretch>
            <a:fillRect/>
          </a:stretch>
        </p:blipFill>
        <p:spPr bwMode="auto">
          <a:xfrm>
            <a:off x="5663953" y="4485120"/>
            <a:ext cx="4608512" cy="2372883"/>
          </a:xfrm>
          <a:prstGeom prst="rect">
            <a:avLst/>
          </a:prstGeom>
          <a:ln>
            <a:noFill/>
          </a:ln>
          <a:effectLst>
            <a:softEdge rad="112500"/>
          </a:effectLst>
        </p:spPr>
      </p:pic>
      <p:pic>
        <p:nvPicPr>
          <p:cNvPr id="75780" name="Picture 4" descr="http://i7.hexunimg.cn/2015-09-15/179117685.jpg"/>
          <p:cNvPicPr>
            <a:picLocks noChangeAspect="1" noChangeArrowheads="1"/>
          </p:cNvPicPr>
          <p:nvPr/>
        </p:nvPicPr>
        <p:blipFill>
          <a:blip r:embed="rId3" cstate="print"/>
          <a:srcRect/>
          <a:stretch>
            <a:fillRect/>
          </a:stretch>
        </p:blipFill>
        <p:spPr bwMode="auto">
          <a:xfrm>
            <a:off x="5663952" y="1892829"/>
            <a:ext cx="4572000" cy="2540000"/>
          </a:xfrm>
          <a:prstGeom prst="rect">
            <a:avLst/>
          </a:prstGeom>
          <a:ln>
            <a:noFill/>
          </a:ln>
          <a:effectLst>
            <a:softEdge rad="112500"/>
          </a:effectLst>
        </p:spPr>
      </p:pic>
      <p:sp>
        <p:nvSpPr>
          <p:cNvPr id="8" name="TextBox 9">
            <a:hlinkClick r:id="" action="ppaction://hlinkshowjump?jump=nextslide"/>
          </p:cNvPr>
          <p:cNvSpPr txBox="1"/>
          <p:nvPr/>
        </p:nvSpPr>
        <p:spPr>
          <a:xfrm>
            <a:off x="3935760" y="908721"/>
            <a:ext cx="4896544" cy="499537"/>
          </a:xfrm>
          <a:prstGeom prst="rect">
            <a:avLst/>
          </a:prstGeom>
          <a:solidFill>
            <a:schemeClr val="accent1"/>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现代化经济体系的内涵与外延</a:t>
            </a:r>
          </a:p>
        </p:txBody>
      </p:sp>
    </p:spTree>
    <p:extLst>
      <p:ext uri="{BB962C8B-B14F-4D97-AF65-F5344CB8AC3E}">
        <p14:creationId xmlns="" xmlns:p14="http://schemas.microsoft.com/office/powerpoint/2010/main" val="1607448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par>
                          <p:cTn id="17" fill="hold">
                            <p:stCondLst>
                              <p:cond delay="1519"/>
                            </p:stCondLst>
                            <p:childTnLst>
                              <p:par>
                                <p:cTn id="18" presetID="12" presetClass="entr" presetSubtype="4" fill="hold" nodeType="afterEffect">
                                  <p:stCondLst>
                                    <p:cond delay="0"/>
                                  </p:stCondLst>
                                  <p:childTnLst>
                                    <p:set>
                                      <p:cBhvr>
                                        <p:cTn id="19" dur="1" fill="hold">
                                          <p:stCondLst>
                                            <p:cond delay="0"/>
                                          </p:stCondLst>
                                        </p:cTn>
                                        <p:tgtEl>
                                          <p:spTgt spid="75780"/>
                                        </p:tgtEl>
                                        <p:attrNameLst>
                                          <p:attrName>style.visibility</p:attrName>
                                        </p:attrNameLst>
                                      </p:cBhvr>
                                      <p:to>
                                        <p:strVal val="visible"/>
                                      </p:to>
                                    </p:set>
                                    <p:animEffect transition="in" filter="slide(fromBottom)">
                                      <p:cBhvr>
                                        <p:cTn id="20" dur="500"/>
                                        <p:tgtEl>
                                          <p:spTgt spid="75780"/>
                                        </p:tgtEl>
                                      </p:cBhvr>
                                    </p:animEffect>
                                  </p:childTnLst>
                                </p:cTn>
                              </p:par>
                            </p:childTnLst>
                          </p:cTn>
                        </p:par>
                        <p:par>
                          <p:cTn id="21" fill="hold">
                            <p:stCondLst>
                              <p:cond delay="2019"/>
                            </p:stCondLst>
                            <p:childTnLst>
                              <p:par>
                                <p:cTn id="22" presetID="12" presetClass="entr" presetSubtype="4" fill="hold" nodeType="afterEffect">
                                  <p:stCondLst>
                                    <p:cond delay="0"/>
                                  </p:stCondLst>
                                  <p:childTnLst>
                                    <p:set>
                                      <p:cBhvr>
                                        <p:cTn id="23" dur="1" fill="hold">
                                          <p:stCondLst>
                                            <p:cond delay="0"/>
                                          </p:stCondLst>
                                        </p:cTn>
                                        <p:tgtEl>
                                          <p:spTgt spid="75780"/>
                                        </p:tgtEl>
                                        <p:attrNameLst>
                                          <p:attrName>style.visibility</p:attrName>
                                        </p:attrNameLst>
                                      </p:cBhvr>
                                      <p:to>
                                        <p:strVal val="visible"/>
                                      </p:to>
                                    </p:set>
                                    <p:animEffect transition="in" filter="slide(fromBottom)">
                                      <p:cBhvr>
                                        <p:cTn id="24"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现代化经济体系提出的原因</a:t>
            </a:r>
          </a:p>
        </p:txBody>
      </p:sp>
      <p:sp>
        <p:nvSpPr>
          <p:cNvPr id="5" name="圆角矩形 4"/>
          <p:cNvSpPr/>
          <p:nvPr/>
        </p:nvSpPr>
        <p:spPr>
          <a:xfrm>
            <a:off x="1919536" y="1796821"/>
            <a:ext cx="3384376"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4" y="2084853"/>
            <a:ext cx="3240360" cy="3700413"/>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2.1</a:t>
            </a:r>
            <a:r>
              <a:rPr lang="zh-CN" altLang="zh-CN" sz="2600" b="1" dirty="0">
                <a:latin typeface="楷体" panose="02010609060101010101" pitchFamily="49" charset="-122"/>
                <a:ea typeface="楷体" panose="02010609060101010101" pitchFamily="49" charset="-122"/>
              </a:rPr>
              <a:t>建设现代化经济体系是我国发展的战略目标，也是转变经济发展方式、优化经济结构、转换经济增长动力的迫切要求。</a:t>
            </a:r>
            <a:endParaRPr lang="en-US" altLang="zh-CN" sz="2600" b="1" dirty="0">
              <a:latin typeface="楷体" panose="02010609060101010101" pitchFamily="49" charset="-122"/>
              <a:ea typeface="楷体" panose="02010609060101010101" pitchFamily="49" charset="-122"/>
            </a:endParaRPr>
          </a:p>
        </p:txBody>
      </p:sp>
      <p:pic>
        <p:nvPicPr>
          <p:cNvPr id="74754" name="Picture 2" descr="http://flv4.haiwainet.cn/video_haiwai/pvmsimage/2018/1/23/WuZhengDan_3d7af51f42d60fbb9721205b63bc3f78.jpg"/>
          <p:cNvPicPr>
            <a:picLocks noChangeAspect="1" noChangeArrowheads="1"/>
          </p:cNvPicPr>
          <p:nvPr/>
        </p:nvPicPr>
        <p:blipFill>
          <a:blip r:embed="rId2" cstate="print"/>
          <a:srcRect/>
          <a:stretch>
            <a:fillRect/>
          </a:stretch>
        </p:blipFill>
        <p:spPr bwMode="auto">
          <a:xfrm>
            <a:off x="5519936" y="2084851"/>
            <a:ext cx="4939308" cy="452579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4583106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2240"/>
                            </p:stCondLst>
                            <p:childTnLst>
                              <p:par>
                                <p:cTn id="11" presetID="47" presetClass="entr" presetSubtype="0" fill="hold" nodeType="afterEffect">
                                  <p:stCondLst>
                                    <p:cond delay="0"/>
                                  </p:stCondLst>
                                  <p:childTnLst>
                                    <p:set>
                                      <p:cBhvr>
                                        <p:cTn id="12" dur="1" fill="hold">
                                          <p:stCondLst>
                                            <p:cond delay="0"/>
                                          </p:stCondLst>
                                        </p:cTn>
                                        <p:tgtEl>
                                          <p:spTgt spid="74754"/>
                                        </p:tgtEl>
                                        <p:attrNameLst>
                                          <p:attrName>style.visibility</p:attrName>
                                        </p:attrNameLst>
                                      </p:cBhvr>
                                      <p:to>
                                        <p:strVal val="visible"/>
                                      </p:to>
                                    </p:set>
                                    <p:animEffect transition="in" filter="fade">
                                      <p:cBhvr>
                                        <p:cTn id="13" dur="1000"/>
                                        <p:tgtEl>
                                          <p:spTgt spid="74754"/>
                                        </p:tgtEl>
                                      </p:cBhvr>
                                    </p:animEffect>
                                    <p:anim calcmode="lin" valueType="num">
                                      <p:cBhvr>
                                        <p:cTn id="14" dur="1000" fill="hold"/>
                                        <p:tgtEl>
                                          <p:spTgt spid="74754"/>
                                        </p:tgtEl>
                                        <p:attrNameLst>
                                          <p:attrName>ppt_x</p:attrName>
                                        </p:attrNameLst>
                                      </p:cBhvr>
                                      <p:tavLst>
                                        <p:tav tm="0">
                                          <p:val>
                                            <p:strVal val="#ppt_x"/>
                                          </p:val>
                                        </p:tav>
                                        <p:tav tm="100000">
                                          <p:val>
                                            <p:strVal val="#ppt_x"/>
                                          </p:val>
                                        </p:tav>
                                      </p:tavLst>
                                    </p:anim>
                                    <p:anim calcmode="lin" valueType="num">
                                      <p:cBhvr>
                                        <p:cTn id="15" dur="1000" fill="hold"/>
                                        <p:tgtEl>
                                          <p:spTgt spid="74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376843" descr="白色大理石">
            <a:extLst>
              <a:ext uri="{FF2B5EF4-FFF2-40B4-BE49-F238E27FC236}">
                <a16:creationId xmlns="" xmlns:a16="http://schemas.microsoft.com/office/drawing/2014/main" id="{1F049356-19D8-421D-B5B8-C572EF16CE24}"/>
              </a:ext>
            </a:extLst>
          </p:cNvPr>
          <p:cNvSpPr>
            <a:spLocks noChangeArrowheads="1" noChangeShapeType="1" noTextEdit="1"/>
          </p:cNvSpPr>
          <p:nvPr/>
        </p:nvSpPr>
        <p:spPr bwMode="auto">
          <a:xfrm>
            <a:off x="1512887" y="-4763"/>
            <a:ext cx="2598738" cy="293688"/>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28"/>
              </a:avLst>
            </a:prstTxWarp>
            <a:scene3d>
              <a:camera prst="legacyObliqueRight"/>
              <a:lightRig rig="legacyHarsh3" dir="t"/>
            </a:scene3d>
            <a:sp3d extrusionH="100000" prstMaterial="legacyMatte">
              <a:extrusionClr>
                <a:srgbClr val="663300"/>
              </a:extrusionClr>
              <a:contourClr>
                <a:srgbClr val="2D2D89"/>
              </a:contourClr>
            </a:sp3d>
          </a:bodyPr>
          <a:lstStyle/>
          <a:p>
            <a:pPr algn="ctr"/>
            <a:r>
              <a:rPr lang="zh-CN" altLang="en-US" sz="3600">
                <a:solidFill>
                  <a:srgbClr val="2D2D89"/>
                </a:solidFill>
                <a:latin typeface="宋体" panose="02010600030101010101" pitchFamily="2" charset="-122"/>
              </a:rPr>
              <a:t>从“两手抓”到“五位一体”总体布局</a:t>
            </a:r>
          </a:p>
        </p:txBody>
      </p:sp>
      <p:grpSp>
        <p:nvGrpSpPr>
          <p:cNvPr id="27651" name="组合 2079">
            <a:extLst>
              <a:ext uri="{FF2B5EF4-FFF2-40B4-BE49-F238E27FC236}">
                <a16:creationId xmlns="" xmlns:a16="http://schemas.microsoft.com/office/drawing/2014/main" id="{32B08617-9A66-4AB5-9440-6CF166B7F305}"/>
              </a:ext>
            </a:extLst>
          </p:cNvPr>
          <p:cNvGrpSpPr>
            <a:grpSpLocks/>
          </p:cNvGrpSpPr>
          <p:nvPr/>
        </p:nvGrpSpPr>
        <p:grpSpPr bwMode="auto">
          <a:xfrm>
            <a:off x="1971675" y="495301"/>
            <a:ext cx="2274888" cy="500063"/>
            <a:chOff x="0" y="22"/>
            <a:chExt cx="2085" cy="274"/>
          </a:xfrm>
        </p:grpSpPr>
        <p:sp>
          <p:nvSpPr>
            <p:cNvPr id="27652" name="圆角矩形 2080">
              <a:extLst>
                <a:ext uri="{FF2B5EF4-FFF2-40B4-BE49-F238E27FC236}">
                  <a16:creationId xmlns="" xmlns:a16="http://schemas.microsoft.com/office/drawing/2014/main" id="{E0C4A108-AD65-42C1-B0C9-FDF27C222440}"/>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27653" name="文本框 2081">
              <a:extLst>
                <a:ext uri="{FF2B5EF4-FFF2-40B4-BE49-F238E27FC236}">
                  <a16:creationId xmlns="" xmlns:a16="http://schemas.microsoft.com/office/drawing/2014/main" id="{CCE6C754-0F52-4E06-A8D3-E4CC66FADF2D}"/>
                </a:ext>
              </a:extLst>
            </p:cNvPr>
            <p:cNvSpPr txBox="1">
              <a:spLocks noChangeArrowheads="1"/>
            </p:cNvSpPr>
            <p:nvPr/>
          </p:nvSpPr>
          <p:spPr bwMode="auto">
            <a:xfrm>
              <a:off x="38" y="28"/>
              <a:ext cx="2047" cy="213"/>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五位一体</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p:txBody>
        </p:sp>
      </p:grpSp>
      <p:sp>
        <p:nvSpPr>
          <p:cNvPr id="27654" name="圆角矩形 6">
            <a:extLst>
              <a:ext uri="{FF2B5EF4-FFF2-40B4-BE49-F238E27FC236}">
                <a16:creationId xmlns="" xmlns:a16="http://schemas.microsoft.com/office/drawing/2014/main" id="{3CABB917-18FD-46B4-A872-06EF008856C4}"/>
              </a:ext>
            </a:extLst>
          </p:cNvPr>
          <p:cNvSpPr>
            <a:spLocks noChangeArrowheads="1"/>
          </p:cNvSpPr>
          <p:nvPr/>
        </p:nvSpPr>
        <p:spPr bwMode="auto">
          <a:xfrm>
            <a:off x="1374776" y="1936895"/>
            <a:ext cx="4135437" cy="2249487"/>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通过《中共中央关于制定国民经济和社会发展第十二个五年规划的建议》，对中国特色社会主义总体布局用了“</a:t>
            </a:r>
            <a:r>
              <a:rPr lang="en-US" altLang="zh-CN" b="1">
                <a:solidFill>
                  <a:srgbClr val="FF0000"/>
                </a:solidFill>
                <a:latin typeface="幼圆" pitchFamily="49" charset="-122"/>
                <a:ea typeface="幼圆" pitchFamily="49" charset="-122"/>
              </a:rPr>
              <a:t>社会主义经济建设、政治建设、文化建设、社会建设以及生态文明建设</a:t>
            </a:r>
            <a:r>
              <a:rPr lang="en-US" altLang="zh-CN" b="1">
                <a:solidFill>
                  <a:schemeClr val="accent2"/>
                </a:solidFill>
                <a:latin typeface="楷体" panose="02010609060101010101" pitchFamily="49" charset="-122"/>
                <a:ea typeface="楷体" panose="02010609060101010101" pitchFamily="49" charset="-122"/>
              </a:rPr>
              <a:t>”的表述。</a:t>
            </a:r>
          </a:p>
        </p:txBody>
      </p:sp>
      <p:sp>
        <p:nvSpPr>
          <p:cNvPr id="27655" name="文本框 894979">
            <a:extLst>
              <a:ext uri="{FF2B5EF4-FFF2-40B4-BE49-F238E27FC236}">
                <a16:creationId xmlns="" xmlns:a16="http://schemas.microsoft.com/office/drawing/2014/main" id="{FA520326-43DE-480D-B179-0E13AF740E69}"/>
              </a:ext>
            </a:extLst>
          </p:cNvPr>
          <p:cNvSpPr txBox="1">
            <a:spLocks noChangeArrowheads="1"/>
          </p:cNvSpPr>
          <p:nvPr/>
        </p:nvSpPr>
        <p:spPr bwMode="auto">
          <a:xfrm>
            <a:off x="1714133" y="1388697"/>
            <a:ext cx="3455743" cy="398463"/>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wrap="square">
            <a:spAutoFit/>
          </a:bodyPr>
          <a:lstStyle/>
          <a:p>
            <a:pPr>
              <a:spcBef>
                <a:spcPct val="50000"/>
              </a:spcBef>
              <a:buClr>
                <a:schemeClr val="bg1"/>
              </a:buClr>
            </a:pPr>
            <a:r>
              <a:rPr lang="en-US" altLang="zh-CN" sz="2000" b="1" dirty="0">
                <a:solidFill>
                  <a:srgbClr val="FF0000"/>
                </a:solidFill>
                <a:ea typeface="幼圆" pitchFamily="49" charset="-122"/>
              </a:rPr>
              <a:t>2010.10</a:t>
            </a:r>
            <a:r>
              <a:rPr lang="zh-CN" altLang="en-US" sz="2000" b="1" dirty="0">
                <a:solidFill>
                  <a:srgbClr val="FF0000"/>
                </a:solidFill>
                <a:ea typeface="幼圆" pitchFamily="49" charset="-122"/>
              </a:rPr>
              <a:t>，十七届五中全会</a:t>
            </a:r>
          </a:p>
        </p:txBody>
      </p:sp>
      <p:sp>
        <p:nvSpPr>
          <p:cNvPr id="27656" name="圆角矩形 6">
            <a:extLst>
              <a:ext uri="{FF2B5EF4-FFF2-40B4-BE49-F238E27FC236}">
                <a16:creationId xmlns="" xmlns:a16="http://schemas.microsoft.com/office/drawing/2014/main" id="{CE525016-EC17-4000-9AD8-6219B697D0F9}"/>
              </a:ext>
            </a:extLst>
          </p:cNvPr>
          <p:cNvSpPr>
            <a:spLocks noChangeArrowheads="1"/>
          </p:cNvSpPr>
          <p:nvPr/>
        </p:nvSpPr>
        <p:spPr bwMode="auto">
          <a:xfrm>
            <a:off x="6327776" y="4154777"/>
            <a:ext cx="4324350" cy="2395537"/>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b="1">
                <a:solidFill>
                  <a:schemeClr val="accent2"/>
                </a:solidFill>
                <a:latin typeface="楷体" panose="02010609060101010101" pitchFamily="49" charset="-122"/>
                <a:ea typeface="楷体" panose="02010609060101010101" pitchFamily="49" charset="-122"/>
              </a:rPr>
              <a:t>通过的《中共中央关于深化文化体制改革、推动社会主义文化大发展大繁荣若干重大问题的决定》，也强调要“</a:t>
            </a:r>
            <a:r>
              <a:rPr lang="zh-CN" altLang="zh-CN" b="1">
                <a:solidFill>
                  <a:srgbClr val="FF0000"/>
                </a:solidFill>
                <a:latin typeface="幼圆" pitchFamily="49" charset="-122"/>
                <a:ea typeface="幼圆" pitchFamily="49" charset="-122"/>
              </a:rPr>
              <a:t>进一步推动文化建设与经济建设、政治建设、社会建设以及生态文明建设协调发展</a:t>
            </a:r>
            <a:r>
              <a:rPr lang="zh-CN" altLang="zh-CN" b="1">
                <a:solidFill>
                  <a:schemeClr val="accent2"/>
                </a:solidFill>
                <a:latin typeface="楷体" panose="02010609060101010101" pitchFamily="49" charset="-122"/>
                <a:ea typeface="楷体" panose="02010609060101010101" pitchFamily="49" charset="-122"/>
              </a:rPr>
              <a:t>”</a:t>
            </a:r>
          </a:p>
        </p:txBody>
      </p:sp>
      <p:sp>
        <p:nvSpPr>
          <p:cNvPr id="27657" name="文本框 894979">
            <a:extLst>
              <a:ext uri="{FF2B5EF4-FFF2-40B4-BE49-F238E27FC236}">
                <a16:creationId xmlns="" xmlns:a16="http://schemas.microsoft.com/office/drawing/2014/main" id="{CFC29BEA-8E16-43DC-BCC9-078693DB22FB}"/>
              </a:ext>
            </a:extLst>
          </p:cNvPr>
          <p:cNvSpPr txBox="1">
            <a:spLocks noChangeArrowheads="1"/>
          </p:cNvSpPr>
          <p:nvPr/>
        </p:nvSpPr>
        <p:spPr bwMode="auto">
          <a:xfrm>
            <a:off x="7036595" y="3386570"/>
            <a:ext cx="2906712" cy="398462"/>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2011</a:t>
            </a:r>
            <a:r>
              <a:rPr lang="zh-CN" altLang="en-US" sz="2000" b="1">
                <a:solidFill>
                  <a:srgbClr val="FF0000"/>
                </a:solidFill>
                <a:ea typeface="幼圆" pitchFamily="49" charset="-122"/>
              </a:rPr>
              <a:t>，十七届六中全会</a:t>
            </a:r>
          </a:p>
        </p:txBody>
      </p:sp>
      <p:pic>
        <p:nvPicPr>
          <p:cNvPr id="27658" name="图片 5">
            <a:extLst>
              <a:ext uri="{FF2B5EF4-FFF2-40B4-BE49-F238E27FC236}">
                <a16:creationId xmlns="" xmlns:a16="http://schemas.microsoft.com/office/drawing/2014/main" id="{12DE33FA-CCE3-4BE5-A79D-4FF86DB4A5F4}"/>
              </a:ext>
            </a:extLst>
          </p:cNvPr>
          <p:cNvPicPr>
            <a:picLocks noChangeAspect="1"/>
          </p:cNvPicPr>
          <p:nvPr/>
        </p:nvPicPr>
        <p:blipFill>
          <a:blip r:embed="rId3"/>
          <a:stretch>
            <a:fillRect/>
          </a:stretch>
        </p:blipFill>
        <p:spPr>
          <a:xfrm>
            <a:off x="6327776" y="192087"/>
            <a:ext cx="3990975" cy="2649538"/>
          </a:xfrm>
          <a:prstGeom prst="roundRect">
            <a:avLst/>
          </a:prstGeom>
          <a:noFill/>
          <a:ln w="9525">
            <a:noFill/>
          </a:ln>
        </p:spPr>
      </p:pic>
      <p:pic>
        <p:nvPicPr>
          <p:cNvPr id="27659" name="图片 6">
            <a:extLst>
              <a:ext uri="{FF2B5EF4-FFF2-40B4-BE49-F238E27FC236}">
                <a16:creationId xmlns="" xmlns:a16="http://schemas.microsoft.com/office/drawing/2014/main" id="{36D42699-D783-497F-B7FB-140FE652C22E}"/>
              </a:ext>
            </a:extLst>
          </p:cNvPr>
          <p:cNvPicPr>
            <a:picLocks noChangeAspect="1"/>
          </p:cNvPicPr>
          <p:nvPr/>
        </p:nvPicPr>
        <p:blipFill>
          <a:blip r:embed="rId4"/>
          <a:stretch>
            <a:fillRect/>
          </a:stretch>
        </p:blipFill>
        <p:spPr>
          <a:xfrm>
            <a:off x="1573457" y="4538341"/>
            <a:ext cx="3743325" cy="1924050"/>
          </a:xfrm>
          <a:prstGeom prst="roundRect">
            <a:avLst/>
          </a:prstGeom>
          <a:noFill/>
          <a:ln w="9525">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现代化经济体系提出的原因</a:t>
            </a:r>
          </a:p>
        </p:txBody>
      </p:sp>
      <p:sp>
        <p:nvSpPr>
          <p:cNvPr id="5" name="圆角矩形 4"/>
          <p:cNvSpPr/>
          <p:nvPr/>
        </p:nvSpPr>
        <p:spPr>
          <a:xfrm>
            <a:off x="1919536" y="1796821"/>
            <a:ext cx="3240360"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5" y="2084852"/>
            <a:ext cx="3024336" cy="4300578"/>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楷体" panose="02010609060101010101" pitchFamily="49" charset="-122"/>
                <a:ea typeface="楷体" panose="02010609060101010101" pitchFamily="49" charset="-122"/>
              </a:rPr>
              <a:t>2.2</a:t>
            </a:r>
            <a:r>
              <a:rPr lang="zh-CN" altLang="zh-CN" sz="2600" b="1" dirty="0">
                <a:latin typeface="楷体" panose="02010609060101010101" pitchFamily="49" charset="-122"/>
                <a:ea typeface="楷体" panose="02010609060101010101" pitchFamily="49" charset="-122"/>
              </a:rPr>
              <a:t>建设现代化经济体系，是实现</a:t>
            </a:r>
            <a:r>
              <a:rPr lang="en-US" altLang="zh-CN" sz="2600" b="1" dirty="0">
                <a:latin typeface="楷体" panose="02010609060101010101" pitchFamily="49" charset="-122"/>
                <a:ea typeface="楷体" panose="02010609060101010101" pitchFamily="49" charset="-122"/>
              </a:rPr>
              <a:t>“</a:t>
            </a:r>
            <a:r>
              <a:rPr lang="zh-CN" altLang="zh-CN" sz="2600" b="1" dirty="0">
                <a:latin typeface="楷体" panose="02010609060101010101" pitchFamily="49" charset="-122"/>
                <a:ea typeface="楷体" panose="02010609060101010101" pitchFamily="49" charset="-122"/>
              </a:rPr>
              <a:t>两个一百年</a:t>
            </a:r>
            <a:r>
              <a:rPr lang="en-US" altLang="zh-CN" sz="2600" b="1" dirty="0">
                <a:latin typeface="楷体" panose="02010609060101010101" pitchFamily="49" charset="-122"/>
                <a:ea typeface="楷体" panose="02010609060101010101" pitchFamily="49" charset="-122"/>
              </a:rPr>
              <a:t>”</a:t>
            </a:r>
            <a:r>
              <a:rPr lang="zh-CN" altLang="zh-CN" sz="2600" b="1" dirty="0">
                <a:latin typeface="楷体" panose="02010609060101010101" pitchFamily="49" charset="-122"/>
                <a:ea typeface="楷体" panose="02010609060101010101" pitchFamily="49" charset="-122"/>
              </a:rPr>
              <a:t>奋斗目标，确保社会主义现代化强国目标如期实现的必然要求。</a:t>
            </a:r>
          </a:p>
        </p:txBody>
      </p:sp>
      <p:pic>
        <p:nvPicPr>
          <p:cNvPr id="73730" name="Picture 2" descr="http://5b0988e595225.cdn.sohucs.com/images/20171121/ffe0fc68b3fa4c1c9ec1167af1be9828.jpeg"/>
          <p:cNvPicPr>
            <a:picLocks noChangeAspect="1" noChangeArrowheads="1"/>
          </p:cNvPicPr>
          <p:nvPr/>
        </p:nvPicPr>
        <p:blipFill>
          <a:blip r:embed="rId2" cstate="print"/>
          <a:srcRect/>
          <a:stretch>
            <a:fillRect/>
          </a:stretch>
        </p:blipFill>
        <p:spPr bwMode="auto">
          <a:xfrm>
            <a:off x="5303913" y="2276872"/>
            <a:ext cx="5040560" cy="419100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extLst>
      <p:ext uri="{BB962C8B-B14F-4D97-AF65-F5344CB8AC3E}">
        <p14:creationId xmlns="" xmlns:p14="http://schemas.microsoft.com/office/powerpoint/2010/main" val="6725731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2079"/>
                            </p:stCondLst>
                            <p:childTnLst>
                              <p:par>
                                <p:cTn id="11" presetID="4" presetClass="entr" presetSubtype="16" fill="hold" nodeType="afterEffect">
                                  <p:stCondLst>
                                    <p:cond delay="0"/>
                                  </p:stCondLst>
                                  <p:childTnLst>
                                    <p:set>
                                      <p:cBhvr>
                                        <p:cTn id="12" dur="1" fill="hold">
                                          <p:stCondLst>
                                            <p:cond delay="0"/>
                                          </p:stCondLst>
                                        </p:cTn>
                                        <p:tgtEl>
                                          <p:spTgt spid="73730"/>
                                        </p:tgtEl>
                                        <p:attrNameLst>
                                          <p:attrName>style.visibility</p:attrName>
                                        </p:attrNameLst>
                                      </p:cBhvr>
                                      <p:to>
                                        <p:strVal val="visible"/>
                                      </p:to>
                                    </p:set>
                                    <p:animEffect transition="in" filter="box(in)">
                                      <p:cBhvr>
                                        <p:cTn id="13" dur="500"/>
                                        <p:tgtEl>
                                          <p:spTgt spid="73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1919536" y="1796821"/>
            <a:ext cx="345638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4" y="1772816"/>
            <a:ext cx="3384376" cy="4946908"/>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3.1</a:t>
            </a:r>
            <a:r>
              <a:rPr lang="zh-CN" altLang="en-US" sz="2600" b="1" dirty="0">
                <a:solidFill>
                  <a:srgbClr val="0000FF"/>
                </a:solidFill>
                <a:latin typeface="微软雅黑" panose="020B0503020204020204" pitchFamily="34" charset="-122"/>
                <a:ea typeface="微软雅黑" panose="020B0503020204020204" pitchFamily="34" charset="-122"/>
              </a:rPr>
              <a:t>大力发展实体经济</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实体经济是一国经济立身之本，创造财富的根本源泉，国家强盛的重要支柱，现代化经济体系的基础。</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实体经济由数量和规模扩张向质量效益提升转变</a:t>
            </a:r>
            <a:r>
              <a:rPr lang="zh-CN" altLang="zh-CN" sz="2200" b="1" dirty="0">
                <a:latin typeface="楷体" panose="02010609060101010101" pitchFamily="49" charset="-122"/>
                <a:ea typeface="楷体" panose="02010609060101010101" pitchFamily="49" charset="-122"/>
              </a:rPr>
              <a:t>。</a:t>
            </a:r>
          </a:p>
        </p:txBody>
      </p:sp>
      <p:pic>
        <p:nvPicPr>
          <p:cNvPr id="72706" name="Picture 2" descr="http://photocdn.sohu.com/20150720/mp23467064_1437363906345_1.jpeg"/>
          <p:cNvPicPr>
            <a:picLocks noChangeAspect="1" noChangeArrowheads="1"/>
          </p:cNvPicPr>
          <p:nvPr/>
        </p:nvPicPr>
        <p:blipFill>
          <a:blip r:embed="rId2" cstate="print"/>
          <a:srcRect/>
          <a:stretch>
            <a:fillRect/>
          </a:stretch>
        </p:blipFill>
        <p:spPr bwMode="auto">
          <a:xfrm>
            <a:off x="5663952" y="2180864"/>
            <a:ext cx="4536504" cy="42244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41370517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1"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6">
                                            <p:txEl>
                                              <p:pRg st="2" end="2"/>
                                            </p:txEl>
                                          </p:spTgt>
                                        </p:tgtEl>
                                        <p:attrNameLst>
                                          <p:attrName>fill.type</p:attrName>
                                        </p:attrNameLst>
                                      </p:cBhvr>
                                      <p:to>
                                        <p:strVal val="solid"/>
                                      </p:to>
                                    </p:set>
                                  </p:childTnLst>
                                </p:cTn>
                              </p:par>
                            </p:childTnLst>
                          </p:cTn>
                        </p:par>
                        <p:par>
                          <p:cTn id="24" fill="hold">
                            <p:stCondLst>
                              <p:cond delay="919"/>
                            </p:stCondLst>
                            <p:childTnLst>
                              <p:par>
                                <p:cTn id="25" presetID="53" presetClass="entr" presetSubtype="16" fill="hold" nodeType="afterEffect">
                                  <p:stCondLst>
                                    <p:cond delay="0"/>
                                  </p:stCondLst>
                                  <p:childTnLst>
                                    <p:set>
                                      <p:cBhvr>
                                        <p:cTn id="26" dur="1" fill="hold">
                                          <p:stCondLst>
                                            <p:cond delay="0"/>
                                          </p:stCondLst>
                                        </p:cTn>
                                        <p:tgtEl>
                                          <p:spTgt spid="72706"/>
                                        </p:tgtEl>
                                        <p:attrNameLst>
                                          <p:attrName>style.visibility</p:attrName>
                                        </p:attrNameLst>
                                      </p:cBhvr>
                                      <p:to>
                                        <p:strVal val="visible"/>
                                      </p:to>
                                    </p:set>
                                    <p:anim calcmode="lin" valueType="num">
                                      <p:cBhvr>
                                        <p:cTn id="27" dur="500" fill="hold"/>
                                        <p:tgtEl>
                                          <p:spTgt spid="72706"/>
                                        </p:tgtEl>
                                        <p:attrNameLst>
                                          <p:attrName>ppt_w</p:attrName>
                                        </p:attrNameLst>
                                      </p:cBhvr>
                                      <p:tavLst>
                                        <p:tav tm="0">
                                          <p:val>
                                            <p:fltVal val="0"/>
                                          </p:val>
                                        </p:tav>
                                        <p:tav tm="100000">
                                          <p:val>
                                            <p:strVal val="#ppt_w"/>
                                          </p:val>
                                        </p:tav>
                                      </p:tavLst>
                                    </p:anim>
                                    <p:anim calcmode="lin" valueType="num">
                                      <p:cBhvr>
                                        <p:cTn id="28" dur="500" fill="hold"/>
                                        <p:tgtEl>
                                          <p:spTgt spid="72706"/>
                                        </p:tgtEl>
                                        <p:attrNameLst>
                                          <p:attrName>ppt_h</p:attrName>
                                        </p:attrNameLst>
                                      </p:cBhvr>
                                      <p:tavLst>
                                        <p:tav tm="0">
                                          <p:val>
                                            <p:fltVal val="0"/>
                                          </p:val>
                                        </p:tav>
                                        <p:tav tm="100000">
                                          <p:val>
                                            <p:strVal val="#ppt_h"/>
                                          </p:val>
                                        </p:tav>
                                      </p:tavLst>
                                    </p:anim>
                                    <p:animEffect transition="in" filter="fade">
                                      <p:cBhvr>
                                        <p:cTn id="29" dur="500"/>
                                        <p:tgtEl>
                                          <p:spTgt spid="72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1919536" y="1796821"/>
            <a:ext cx="2808312"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19536" y="2084853"/>
            <a:ext cx="2880320" cy="3423414"/>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3.2</a:t>
            </a:r>
            <a:r>
              <a:rPr lang="zh-CN" altLang="en-US" sz="2600" b="1" dirty="0">
                <a:solidFill>
                  <a:srgbClr val="0000FF"/>
                </a:solidFill>
                <a:latin typeface="微软雅黑" panose="020B0503020204020204" pitchFamily="34" charset="-122"/>
                <a:ea typeface="微软雅黑" panose="020B0503020204020204" pitchFamily="34" charset="-122"/>
              </a:rPr>
              <a:t>实施创新驱动发展战略</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科教兴国战略</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人才强国战略</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创新驱动发展战略</a:t>
            </a:r>
            <a:endParaRPr lang="en-US" altLang="zh-CN" sz="2200" b="1" dirty="0">
              <a:latin typeface="楷体" panose="02010609060101010101" pitchFamily="49" charset="-122"/>
              <a:ea typeface="楷体" panose="02010609060101010101" pitchFamily="49" charset="-122"/>
            </a:endParaRPr>
          </a:p>
        </p:txBody>
      </p:sp>
      <p:pic>
        <p:nvPicPr>
          <p:cNvPr id="71682" name="Picture 2" descr="http://img67.jc35.com/9/20171009/636431595847526506446.jpg"/>
          <p:cNvPicPr>
            <a:picLocks noChangeAspect="1" noChangeArrowheads="1"/>
          </p:cNvPicPr>
          <p:nvPr/>
        </p:nvPicPr>
        <p:blipFill>
          <a:blip r:embed="rId2" cstate="print"/>
          <a:srcRect/>
          <a:stretch>
            <a:fillRect/>
          </a:stretch>
        </p:blipFill>
        <p:spPr bwMode="auto">
          <a:xfrm>
            <a:off x="4799857" y="2084851"/>
            <a:ext cx="5544616" cy="43611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3884853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21"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23" dur="80"/>
                                        <p:tgtEl>
                                          <p:spTgt spid="6">
                                            <p:txEl>
                                              <p:pRg st="3" end="3"/>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28"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30" dur="80"/>
                                        <p:tgtEl>
                                          <p:spTgt spid="6">
                                            <p:txEl>
                                              <p:pRg st="4" end="4"/>
                                            </p:txEl>
                                          </p:spTgt>
                                        </p:tgtEl>
                                        <p:attrNameLst>
                                          <p:attrName>fill.type</p:attrName>
                                        </p:attrNameLst>
                                      </p:cBhvr>
                                      <p:to>
                                        <p:strVal val="solid"/>
                                      </p:to>
                                    </p:set>
                                  </p:childTnLst>
                                </p:cTn>
                              </p:par>
                            </p:childTnLst>
                          </p:cTn>
                        </p:par>
                        <p:par>
                          <p:cTn id="31" fill="hold">
                            <p:stCondLst>
                              <p:cond delay="359"/>
                            </p:stCondLst>
                            <p:childTnLst>
                              <p:par>
                                <p:cTn id="32" presetID="12" presetClass="entr" presetSubtype="4" fill="hold" nodeType="afterEffect">
                                  <p:stCondLst>
                                    <p:cond delay="0"/>
                                  </p:stCondLst>
                                  <p:childTnLst>
                                    <p:set>
                                      <p:cBhvr>
                                        <p:cTn id="33" dur="1" fill="hold">
                                          <p:stCondLst>
                                            <p:cond delay="0"/>
                                          </p:stCondLst>
                                        </p:cTn>
                                        <p:tgtEl>
                                          <p:spTgt spid="71682"/>
                                        </p:tgtEl>
                                        <p:attrNameLst>
                                          <p:attrName>style.visibility</p:attrName>
                                        </p:attrNameLst>
                                      </p:cBhvr>
                                      <p:to>
                                        <p:strVal val="visible"/>
                                      </p:to>
                                    </p:set>
                                    <p:animEffect transition="in" filter="slide(fromBottom)">
                                      <p:cBhvr>
                                        <p:cTn id="34" dur="5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1919536" y="1796821"/>
            <a:ext cx="309634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19536" y="2084852"/>
            <a:ext cx="3024336" cy="3838913"/>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3.3</a:t>
            </a:r>
            <a:r>
              <a:rPr lang="zh-CN" altLang="en-US" sz="2600" b="1" dirty="0">
                <a:solidFill>
                  <a:srgbClr val="0000FF"/>
                </a:solidFill>
                <a:latin typeface="微软雅黑" panose="020B0503020204020204" pitchFamily="34" charset="-122"/>
                <a:ea typeface="微软雅黑" panose="020B0503020204020204" pitchFamily="34" charset="-122"/>
              </a:rPr>
              <a:t>激发市场主体活力</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pP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推动国有企业改革</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保护民营企业产权</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构建亲清新型政商关系</a:t>
            </a:r>
            <a:endParaRPr lang="zh-CN" altLang="zh-CN" sz="2200" b="1" dirty="0">
              <a:latin typeface="楷体" panose="02010609060101010101" pitchFamily="49" charset="-122"/>
              <a:ea typeface="楷体" panose="02010609060101010101" pitchFamily="49" charset="-122"/>
            </a:endParaRPr>
          </a:p>
        </p:txBody>
      </p:sp>
      <p:grpSp>
        <p:nvGrpSpPr>
          <p:cNvPr id="2" name="组合 8"/>
          <p:cNvGrpSpPr/>
          <p:nvPr/>
        </p:nvGrpSpPr>
        <p:grpSpPr>
          <a:xfrm>
            <a:off x="5087888" y="1988841"/>
            <a:ext cx="5400600" cy="4497790"/>
            <a:chOff x="3563888" y="1491630"/>
            <a:chExt cx="5400600" cy="3373343"/>
          </a:xfrm>
        </p:grpSpPr>
        <p:pic>
          <p:nvPicPr>
            <p:cNvPr id="70658" name="Picture 2" descr="http://picchina.people.com.cn/NMediaFile/2017/0308/MAIN201703081612000196186959308.jpg"/>
            <p:cNvPicPr>
              <a:picLocks noChangeAspect="1" noChangeArrowheads="1"/>
            </p:cNvPicPr>
            <p:nvPr/>
          </p:nvPicPr>
          <p:blipFill>
            <a:blip r:embed="rId2" cstate="print"/>
            <a:srcRect/>
            <a:stretch>
              <a:fillRect/>
            </a:stretch>
          </p:blipFill>
          <p:spPr bwMode="auto">
            <a:xfrm>
              <a:off x="3563888" y="1491630"/>
              <a:ext cx="5400600" cy="3342532"/>
            </a:xfrm>
            <a:prstGeom prst="rect">
              <a:avLst/>
            </a:prstGeom>
            <a:ln>
              <a:noFill/>
            </a:ln>
            <a:effectLst>
              <a:softEdge rad="112500"/>
            </a:effectLst>
          </p:spPr>
        </p:pic>
        <p:sp>
          <p:nvSpPr>
            <p:cNvPr id="8" name="TextBox 7"/>
            <p:cNvSpPr txBox="1"/>
            <p:nvPr/>
          </p:nvSpPr>
          <p:spPr>
            <a:xfrm>
              <a:off x="3563888" y="4587974"/>
              <a:ext cx="1656184" cy="276999"/>
            </a:xfrm>
            <a:prstGeom prst="rect">
              <a:avLst/>
            </a:prstGeom>
            <a:solidFill>
              <a:schemeClr val="bg1"/>
            </a:solidFill>
          </p:spPr>
          <p:txBody>
            <a:bodyPr wrap="square" rtlCol="0">
              <a:spAutoFit/>
            </a:bodyPr>
            <a:lstStyle/>
            <a:p>
              <a:endParaRPr lang="zh-CN" altLang="en-US" dirty="0"/>
            </a:p>
          </p:txBody>
        </p:sp>
      </p:grpSp>
      <p:pic>
        <p:nvPicPr>
          <p:cNvPr id="10" name="图片 9"/>
          <p:cNvPicPr>
            <a:picLocks noChangeAspect="1"/>
          </p:cNvPicPr>
          <p:nvPr/>
        </p:nvPicPr>
        <p:blipFill>
          <a:blip r:embed="rId3" cstate="print">
            <a:extLst>
              <a:ext uri="{BEBA8EAE-BF5A-486C-A8C5-ECC9F3942E4B}">
                <a14:imgProps xmlns=""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a14="http://schemas.microsoft.com/office/drawing/2010/main" val="0"/>
              </a:ext>
            </a:extLst>
          </a:blip>
          <a:stretch>
            <a:fillRect/>
          </a:stretch>
        </p:blipFill>
        <p:spPr>
          <a:xfrm>
            <a:off x="1524000" y="6128793"/>
            <a:ext cx="9144001" cy="729208"/>
          </a:xfrm>
          <a:prstGeom prst="rect">
            <a:avLst/>
          </a:prstGeom>
        </p:spPr>
      </p:pic>
    </p:spTree>
    <p:extLst>
      <p:ext uri="{BB962C8B-B14F-4D97-AF65-F5344CB8AC3E}">
        <p14:creationId xmlns="" xmlns:p14="http://schemas.microsoft.com/office/powerpoint/2010/main" val="8607400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479"/>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3"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6">
                                            <p:txEl>
                                              <p:pRg st="2" end="2"/>
                                            </p:txEl>
                                          </p:spTgt>
                                        </p:tgtEl>
                                        <p:attrNameLst>
                                          <p:attrName>fill.type</p:attrName>
                                        </p:attrNameLst>
                                      </p:cBhvr>
                                      <p:to>
                                        <p:strVal val="solid"/>
                                      </p:to>
                                    </p:set>
                                  </p:childTnLst>
                                </p:cTn>
                              </p:par>
                            </p:childTnLst>
                          </p:cTn>
                        </p:par>
                        <p:par>
                          <p:cTn id="16" fill="hold">
                            <p:stCondLst>
                              <p:cond delay="839"/>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19"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3" end="3"/>
                                            </p:txEl>
                                          </p:spTgt>
                                        </p:tgtEl>
                                        <p:attrNameLst>
                                          <p:attrName>fill.type</p:attrName>
                                        </p:attrNameLst>
                                      </p:cBhvr>
                                      <p:to>
                                        <p:strVal val="solid"/>
                                      </p:to>
                                    </p:set>
                                  </p:childTnLst>
                                </p:cTn>
                              </p:par>
                            </p:childTnLst>
                          </p:cTn>
                        </p:par>
                        <p:par>
                          <p:cTn id="22" fill="hold">
                            <p:stCondLst>
                              <p:cond delay="1199"/>
                            </p:stCondLst>
                            <p:childTnLst>
                              <p:par>
                                <p:cTn id="23" presetID="27" presetClass="entr" presetSubtype="0" fill="hold" nodeType="afterEffect">
                                  <p:stCondLst>
                                    <p:cond delay="0"/>
                                  </p:stCondLst>
                                  <p:iterate type="lt">
                                    <p:tmPct val="50000"/>
                                  </p:iterate>
                                  <p:childTnLst>
                                    <p:set>
                                      <p:cBhvr>
                                        <p:cTn id="24"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25"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27" dur="80"/>
                                        <p:tgtEl>
                                          <p:spTgt spid="6">
                                            <p:txEl>
                                              <p:pRg st="4" end="4"/>
                                            </p:txEl>
                                          </p:spTgt>
                                        </p:tgtEl>
                                        <p:attrNameLst>
                                          <p:attrName>fill.type</p:attrName>
                                        </p:attrNameLst>
                                      </p:cBhvr>
                                      <p:to>
                                        <p:strVal val="solid"/>
                                      </p:to>
                                    </p:set>
                                  </p:childTnLst>
                                </p:cTn>
                              </p:par>
                            </p:childTnLst>
                          </p:cTn>
                        </p:par>
                        <p:par>
                          <p:cTn id="28" fill="hold">
                            <p:stCondLst>
                              <p:cond delay="1639"/>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1919536" y="1796821"/>
            <a:ext cx="345638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91544" y="1844825"/>
            <a:ext cx="3384376" cy="485457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3.4</a:t>
            </a:r>
            <a:r>
              <a:rPr lang="zh-CN" altLang="en-US" sz="2600" b="1" dirty="0">
                <a:solidFill>
                  <a:srgbClr val="0000FF"/>
                </a:solidFill>
                <a:latin typeface="微软雅黑" panose="020B0503020204020204" pitchFamily="34" charset="-122"/>
                <a:ea typeface="微软雅黑" panose="020B0503020204020204" pitchFamily="34" charset="-122"/>
              </a:rPr>
              <a:t>推动城乡区域发展</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京津翼协同发展、长江经济带、粤港澳大湾区、西部大开发、东北振兴、中部崛起、东部率先发展</a:t>
            </a:r>
            <a:r>
              <a:rPr lang="zh-CN" altLang="zh-CN" sz="2200" b="1" dirty="0">
                <a:latin typeface="楷体" panose="02010609060101010101" pitchFamily="49" charset="-122"/>
                <a:ea typeface="楷体" panose="02010609060101010101" pitchFamily="49" charset="-122"/>
              </a:rPr>
              <a:t>。</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乡村振兴战略、农业农村现代化、农业供给侧改革。</a:t>
            </a:r>
            <a:endParaRPr lang="zh-CN" altLang="zh-CN" sz="2200" b="1" dirty="0">
              <a:latin typeface="楷体" panose="02010609060101010101" pitchFamily="49" charset="-122"/>
              <a:ea typeface="楷体" panose="02010609060101010101" pitchFamily="49" charset="-122"/>
            </a:endParaRPr>
          </a:p>
        </p:txBody>
      </p:sp>
      <p:pic>
        <p:nvPicPr>
          <p:cNvPr id="69634" name="Picture 2" descr="http://www.rmzxb.com.cn/upload/resources/image/2017/12/20/2074145_600x450.jpg"/>
          <p:cNvPicPr>
            <a:picLocks noChangeAspect="1" noChangeArrowheads="1"/>
          </p:cNvPicPr>
          <p:nvPr/>
        </p:nvPicPr>
        <p:blipFill>
          <a:blip r:embed="rId2" cstate="print"/>
          <a:srcRect/>
          <a:stretch>
            <a:fillRect/>
          </a:stretch>
        </p:blipFill>
        <p:spPr bwMode="auto">
          <a:xfrm>
            <a:off x="5519936" y="1988843"/>
            <a:ext cx="4680520" cy="4657857"/>
          </a:xfrm>
          <a:prstGeom prst="rect">
            <a:avLst/>
          </a:prstGeom>
          <a:noFill/>
        </p:spPr>
      </p:pic>
      <p:sp>
        <p:nvSpPr>
          <p:cNvPr id="69636" name="AutoShape 4" descr="http://img4.imgtn.bdimg.com/it/u=2193225694,3762680896&amp;fm=27&amp;gp=0.jpg"/>
          <p:cNvSpPr>
            <a:spLocks noChangeAspect="1" noChangeArrowheads="1"/>
          </p:cNvSpPr>
          <p:nvPr/>
        </p:nvSpPr>
        <p:spPr bwMode="auto">
          <a:xfrm>
            <a:off x="1679575" y="-192616"/>
            <a:ext cx="304800" cy="406401"/>
          </a:xfrm>
          <a:prstGeom prst="rect">
            <a:avLst/>
          </a:prstGeom>
          <a:noFill/>
        </p:spPr>
        <p:txBody>
          <a:bodyPr vert="horz" wrap="square" lIns="98466" tIns="49233" rIns="98466" bIns="49233" numCol="1" anchor="t" anchorCtr="0" compatLnSpc="1"/>
          <a:lstStyle/>
          <a:p>
            <a:endParaRPr lang="zh-CN" altLang="en-US"/>
          </a:p>
        </p:txBody>
      </p:sp>
      <p:pic>
        <p:nvPicPr>
          <p:cNvPr id="69638" name="Picture 6" descr="http://www.jlonline.com/uploads/allimg/160914/12-16091409250D94.png"/>
          <p:cNvPicPr>
            <a:picLocks noChangeAspect="1" noChangeArrowheads="1"/>
          </p:cNvPicPr>
          <p:nvPr/>
        </p:nvPicPr>
        <p:blipFill>
          <a:blip r:embed="rId3" cstate="print"/>
          <a:srcRect/>
          <a:stretch>
            <a:fillRect/>
          </a:stretch>
        </p:blipFill>
        <p:spPr bwMode="auto">
          <a:xfrm>
            <a:off x="5447929" y="1988842"/>
            <a:ext cx="5040560" cy="4676147"/>
          </a:xfrm>
          <a:prstGeom prst="rect">
            <a:avLst/>
          </a:prstGeom>
          <a:noFill/>
        </p:spPr>
      </p:pic>
      <p:pic>
        <p:nvPicPr>
          <p:cNvPr id="69640" name="Picture 8" descr="http://s4.sinaimg.cn/mw690/001sQKU1zy7auUrbf1h63&amp;690"/>
          <p:cNvPicPr>
            <a:picLocks noChangeAspect="1" noChangeArrowheads="1"/>
          </p:cNvPicPr>
          <p:nvPr/>
        </p:nvPicPr>
        <p:blipFill>
          <a:blip r:embed="rId4" cstate="print"/>
          <a:srcRect/>
          <a:stretch>
            <a:fillRect/>
          </a:stretch>
        </p:blipFill>
        <p:spPr bwMode="auto">
          <a:xfrm>
            <a:off x="5447929" y="1988841"/>
            <a:ext cx="5040560" cy="4647704"/>
          </a:xfrm>
          <a:prstGeom prst="rect">
            <a:avLst/>
          </a:prstGeom>
          <a:noFill/>
        </p:spPr>
      </p:pic>
    </p:spTree>
    <p:extLst>
      <p:ext uri="{BB962C8B-B14F-4D97-AF65-F5344CB8AC3E}">
        <p14:creationId xmlns="" xmlns:p14="http://schemas.microsoft.com/office/powerpoint/2010/main" val="7839340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479"/>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3"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6">
                                            <p:txEl>
                                              <p:pRg st="1" end="1"/>
                                            </p:txEl>
                                          </p:spTgt>
                                        </p:tgtEl>
                                        <p:attrNameLst>
                                          <p:attrName>fill.type</p:attrName>
                                        </p:attrNameLst>
                                      </p:cBhvr>
                                      <p:to>
                                        <p:strVal val="solid"/>
                                      </p:to>
                                    </p:set>
                                  </p:childTnLst>
                                </p:cTn>
                              </p:par>
                            </p:childTnLst>
                          </p:cTn>
                        </p:par>
                        <p:par>
                          <p:cTn id="16" fill="hold">
                            <p:stCondLst>
                              <p:cond delay="2279"/>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9"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2" end="2"/>
                                            </p:txEl>
                                          </p:spTgt>
                                        </p:tgtEl>
                                        <p:attrNameLst>
                                          <p:attrName>fill.type</p:attrName>
                                        </p:attrNameLst>
                                      </p:cBhvr>
                                      <p:to>
                                        <p:strVal val="solid"/>
                                      </p:to>
                                    </p:set>
                                  </p:childTnLst>
                                </p:cTn>
                              </p:par>
                            </p:childTnLst>
                          </p:cTn>
                        </p:par>
                        <p:par>
                          <p:cTn id="22" fill="hold">
                            <p:stCondLst>
                              <p:cond delay="3240"/>
                            </p:stCondLst>
                            <p:childTnLst>
                              <p:par>
                                <p:cTn id="23" presetID="53" presetClass="entr" presetSubtype="16" fill="hold" nodeType="afterEffect">
                                  <p:stCondLst>
                                    <p:cond delay="0"/>
                                  </p:stCondLst>
                                  <p:childTnLst>
                                    <p:set>
                                      <p:cBhvr>
                                        <p:cTn id="24" dur="1" fill="hold">
                                          <p:stCondLst>
                                            <p:cond delay="0"/>
                                          </p:stCondLst>
                                        </p:cTn>
                                        <p:tgtEl>
                                          <p:spTgt spid="69634"/>
                                        </p:tgtEl>
                                        <p:attrNameLst>
                                          <p:attrName>style.visibility</p:attrName>
                                        </p:attrNameLst>
                                      </p:cBhvr>
                                      <p:to>
                                        <p:strVal val="visible"/>
                                      </p:to>
                                    </p:set>
                                    <p:anim calcmode="lin" valueType="num">
                                      <p:cBhvr>
                                        <p:cTn id="25" dur="500" fill="hold"/>
                                        <p:tgtEl>
                                          <p:spTgt spid="69634"/>
                                        </p:tgtEl>
                                        <p:attrNameLst>
                                          <p:attrName>ppt_w</p:attrName>
                                        </p:attrNameLst>
                                      </p:cBhvr>
                                      <p:tavLst>
                                        <p:tav tm="0">
                                          <p:val>
                                            <p:fltVal val="0"/>
                                          </p:val>
                                        </p:tav>
                                        <p:tav tm="100000">
                                          <p:val>
                                            <p:strVal val="#ppt_w"/>
                                          </p:val>
                                        </p:tav>
                                      </p:tavLst>
                                    </p:anim>
                                    <p:anim calcmode="lin" valueType="num">
                                      <p:cBhvr>
                                        <p:cTn id="26" dur="500" fill="hold"/>
                                        <p:tgtEl>
                                          <p:spTgt spid="69634"/>
                                        </p:tgtEl>
                                        <p:attrNameLst>
                                          <p:attrName>ppt_h</p:attrName>
                                        </p:attrNameLst>
                                      </p:cBhvr>
                                      <p:tavLst>
                                        <p:tav tm="0">
                                          <p:val>
                                            <p:fltVal val="0"/>
                                          </p:val>
                                        </p:tav>
                                        <p:tav tm="100000">
                                          <p:val>
                                            <p:strVal val="#ppt_h"/>
                                          </p:val>
                                        </p:tav>
                                      </p:tavLst>
                                    </p:anim>
                                    <p:animEffect transition="in" filter="fade">
                                      <p:cBhvr>
                                        <p:cTn id="27" dur="500"/>
                                        <p:tgtEl>
                                          <p:spTgt spid="69634"/>
                                        </p:tgtEl>
                                      </p:cBhvr>
                                    </p:animEffect>
                                  </p:childTnLst>
                                  <p:subTnLst>
                                    <p:set>
                                      <p:cBhvr override="childStyle">
                                        <p:cTn dur="1" fill="hold" display="0" masterRel="nextClick" afterEffect="1"/>
                                        <p:tgtEl>
                                          <p:spTgt spid="69634"/>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69638"/>
                                        </p:tgtEl>
                                        <p:attrNameLst>
                                          <p:attrName>style.visibility</p:attrName>
                                        </p:attrNameLst>
                                      </p:cBhvr>
                                      <p:to>
                                        <p:strVal val="visible"/>
                                      </p:to>
                                    </p:set>
                                    <p:anim calcmode="lin" valueType="num">
                                      <p:cBhvr>
                                        <p:cTn id="32" dur="500" fill="hold"/>
                                        <p:tgtEl>
                                          <p:spTgt spid="69638"/>
                                        </p:tgtEl>
                                        <p:attrNameLst>
                                          <p:attrName>ppt_w</p:attrName>
                                        </p:attrNameLst>
                                      </p:cBhvr>
                                      <p:tavLst>
                                        <p:tav tm="0">
                                          <p:val>
                                            <p:fltVal val="0"/>
                                          </p:val>
                                        </p:tav>
                                        <p:tav tm="100000">
                                          <p:val>
                                            <p:strVal val="#ppt_w"/>
                                          </p:val>
                                        </p:tav>
                                      </p:tavLst>
                                    </p:anim>
                                    <p:anim calcmode="lin" valueType="num">
                                      <p:cBhvr>
                                        <p:cTn id="33" dur="500" fill="hold"/>
                                        <p:tgtEl>
                                          <p:spTgt spid="6963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963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69640"/>
                                        </p:tgtEl>
                                        <p:attrNameLst>
                                          <p:attrName>style.visibility</p:attrName>
                                        </p:attrNameLst>
                                      </p:cBhvr>
                                      <p:to>
                                        <p:strVal val="visible"/>
                                      </p:to>
                                    </p:set>
                                    <p:anim calcmode="lin" valueType="num">
                                      <p:cBhvr>
                                        <p:cTn id="38" dur="500" fill="hold"/>
                                        <p:tgtEl>
                                          <p:spTgt spid="69640"/>
                                        </p:tgtEl>
                                        <p:attrNameLst>
                                          <p:attrName>ppt_w</p:attrName>
                                        </p:attrNameLst>
                                      </p:cBhvr>
                                      <p:tavLst>
                                        <p:tav tm="0">
                                          <p:val>
                                            <p:fltVal val="0"/>
                                          </p:val>
                                        </p:tav>
                                        <p:tav tm="100000">
                                          <p:val>
                                            <p:strVal val="#ppt_w"/>
                                          </p:val>
                                        </p:tav>
                                      </p:tavLst>
                                    </p:anim>
                                    <p:anim calcmode="lin" valueType="num">
                                      <p:cBhvr>
                                        <p:cTn id="39" dur="500" fill="hold"/>
                                        <p:tgtEl>
                                          <p:spTgt spid="696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1919536" y="1796821"/>
            <a:ext cx="3456384"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919536" y="1892831"/>
            <a:ext cx="3456384" cy="4267428"/>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3.5</a:t>
            </a:r>
            <a:r>
              <a:rPr lang="zh-CN" altLang="en-US" sz="2600" b="1" dirty="0">
                <a:solidFill>
                  <a:srgbClr val="0000FF"/>
                </a:solidFill>
                <a:latin typeface="微软雅黑" panose="020B0503020204020204" pitchFamily="34" charset="-122"/>
                <a:ea typeface="微软雅黑" panose="020B0503020204020204" pitchFamily="34" charset="-122"/>
              </a:rPr>
              <a:t>着力发展开放型经济</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推动“一带一路”交流合作</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有序放宽市场准入</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促进贸易平衡，发展服务贸易</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推进自由贸易试验区</a:t>
            </a:r>
            <a:endParaRPr lang="zh-CN" altLang="zh-CN" sz="2200" b="1" dirty="0">
              <a:latin typeface="楷体" panose="02010609060101010101" pitchFamily="49" charset="-122"/>
              <a:ea typeface="楷体" panose="02010609060101010101" pitchFamily="49" charset="-122"/>
            </a:endParaRPr>
          </a:p>
        </p:txBody>
      </p:sp>
      <p:pic>
        <p:nvPicPr>
          <p:cNvPr id="68610" name="Picture 2" descr="http://www.jianiang.cn/uploads/150329/8486-150329100451257.png"/>
          <p:cNvPicPr>
            <a:picLocks noChangeAspect="1" noChangeArrowheads="1"/>
          </p:cNvPicPr>
          <p:nvPr/>
        </p:nvPicPr>
        <p:blipFill>
          <a:blip r:embed="rId2" cstate="print"/>
          <a:srcRect/>
          <a:stretch>
            <a:fillRect/>
          </a:stretch>
        </p:blipFill>
        <p:spPr bwMode="auto">
          <a:xfrm>
            <a:off x="5519937" y="1892829"/>
            <a:ext cx="4968552" cy="4646184"/>
          </a:xfrm>
          <a:prstGeom prst="rect">
            <a:avLst/>
          </a:prstGeom>
          <a:noFill/>
        </p:spPr>
      </p:pic>
      <p:grpSp>
        <p:nvGrpSpPr>
          <p:cNvPr id="2" name="组合 9"/>
          <p:cNvGrpSpPr/>
          <p:nvPr/>
        </p:nvGrpSpPr>
        <p:grpSpPr>
          <a:xfrm>
            <a:off x="5519936" y="1988843"/>
            <a:ext cx="4968552" cy="4416491"/>
            <a:chOff x="3275856" y="1563638"/>
            <a:chExt cx="4968552" cy="3312368"/>
          </a:xfrm>
        </p:grpSpPr>
        <p:pic>
          <p:nvPicPr>
            <p:cNvPr id="68612" name="Picture 4" descr="http://s9.cdn.deahu.com/show/lfile/8C20A6ADBC01617ECDEEFE5B497EE7F5.jpg"/>
            <p:cNvPicPr>
              <a:picLocks noChangeAspect="1" noChangeArrowheads="1"/>
            </p:cNvPicPr>
            <p:nvPr/>
          </p:nvPicPr>
          <p:blipFill>
            <a:blip r:embed="rId3" cstate="print"/>
            <a:srcRect/>
            <a:stretch>
              <a:fillRect/>
            </a:stretch>
          </p:blipFill>
          <p:spPr bwMode="auto">
            <a:xfrm>
              <a:off x="3275856" y="1563638"/>
              <a:ext cx="4968552" cy="3312368"/>
            </a:xfrm>
            <a:prstGeom prst="rect">
              <a:avLst/>
            </a:prstGeom>
            <a:noFill/>
          </p:spPr>
        </p:pic>
        <p:sp>
          <p:nvSpPr>
            <p:cNvPr id="9" name="TextBox 8"/>
            <p:cNvSpPr txBox="1"/>
            <p:nvPr/>
          </p:nvSpPr>
          <p:spPr>
            <a:xfrm>
              <a:off x="5868144" y="4515966"/>
              <a:ext cx="2376264" cy="276999"/>
            </a:xfrm>
            <a:prstGeom prst="rect">
              <a:avLst/>
            </a:prstGeom>
            <a:solidFill>
              <a:schemeClr val="tx2">
                <a:lumMod val="85000"/>
                <a:lumOff val="15000"/>
              </a:schemeClr>
            </a:solidFill>
          </p:spPr>
          <p:txBody>
            <a:bodyPr wrap="square" rtlCol="0">
              <a:spAutoFit/>
            </a:bodyPr>
            <a:lstStyle/>
            <a:p>
              <a:endParaRPr lang="zh-CN" altLang="en-US" dirty="0"/>
            </a:p>
          </p:txBody>
        </p:sp>
      </p:grpSp>
      <p:pic>
        <p:nvPicPr>
          <p:cNvPr id="11" name="图片 10"/>
          <p:cNvPicPr>
            <a:picLocks noChangeAspect="1"/>
          </p:cNvPicPr>
          <p:nvPr/>
        </p:nvPicPr>
        <p:blipFill>
          <a:blip r:embed="rId4" cstate="print">
            <a:extLst>
              <a:ext uri="{BEBA8EAE-BF5A-486C-A8C5-ECC9F3942E4B}">
                <a14:imgProps xmlns="" xmlns:a14="http://schemas.microsoft.com/office/drawing/2010/main">
                  <a14:imgLayer r:embed="rId5">
                    <a14:imgEffect>
                      <a14:colorTemperature colorTemp="6483"/>
                    </a14:imgEffect>
                    <a14:imgEffect>
                      <a14:saturation sat="109000"/>
                    </a14:imgEffect>
                  </a14:imgLayer>
                </a14:imgProps>
              </a:ext>
              <a:ext uri="{28A0092B-C50C-407E-A947-70E740481C1C}">
                <a14:useLocalDpi xmlns="" xmlns:a14="http://schemas.microsoft.com/office/drawing/2010/main" val="0"/>
              </a:ext>
            </a:extLst>
          </a:blip>
          <a:stretch>
            <a:fillRect/>
          </a:stretch>
        </p:blipFill>
        <p:spPr>
          <a:xfrm>
            <a:off x="1524000" y="6128793"/>
            <a:ext cx="9144001" cy="729208"/>
          </a:xfrm>
          <a:prstGeom prst="rect">
            <a:avLst/>
          </a:prstGeom>
        </p:spPr>
      </p:pic>
    </p:spTree>
    <p:extLst>
      <p:ext uri="{BB962C8B-B14F-4D97-AF65-F5344CB8AC3E}">
        <p14:creationId xmlns="" xmlns:p14="http://schemas.microsoft.com/office/powerpoint/2010/main" val="1371165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par>
                          <p:cTn id="17" fill="hold">
                            <p:stCondLst>
                              <p:cond delay="519"/>
                            </p:stCondLst>
                            <p:childTnLst>
                              <p:par>
                                <p:cTn id="18" presetID="23" presetClass="entr" presetSubtype="16" fill="hold" nodeType="afterEffect">
                                  <p:stCondLst>
                                    <p:cond delay="0"/>
                                  </p:stCondLst>
                                  <p:childTnLst>
                                    <p:set>
                                      <p:cBhvr>
                                        <p:cTn id="19" dur="1" fill="hold">
                                          <p:stCondLst>
                                            <p:cond delay="0"/>
                                          </p:stCondLst>
                                        </p:cTn>
                                        <p:tgtEl>
                                          <p:spTgt spid="68610"/>
                                        </p:tgtEl>
                                        <p:attrNameLst>
                                          <p:attrName>style.visibility</p:attrName>
                                        </p:attrNameLst>
                                      </p:cBhvr>
                                      <p:to>
                                        <p:strVal val="visible"/>
                                      </p:to>
                                    </p:set>
                                    <p:anim calcmode="lin" valueType="num">
                                      <p:cBhvr>
                                        <p:cTn id="20" dur="500" fill="hold"/>
                                        <p:tgtEl>
                                          <p:spTgt spid="68610"/>
                                        </p:tgtEl>
                                        <p:attrNameLst>
                                          <p:attrName>ppt_w</p:attrName>
                                        </p:attrNameLst>
                                      </p:cBhvr>
                                      <p:tavLst>
                                        <p:tav tm="0">
                                          <p:val>
                                            <p:fltVal val="0"/>
                                          </p:val>
                                        </p:tav>
                                        <p:tav tm="100000">
                                          <p:val>
                                            <p:strVal val="#ppt_w"/>
                                          </p:val>
                                        </p:tav>
                                      </p:tavLst>
                                    </p:anim>
                                    <p:anim calcmode="lin" valueType="num">
                                      <p:cBhvr>
                                        <p:cTn id="21" dur="500" fill="hold"/>
                                        <p:tgtEl>
                                          <p:spTgt spid="6861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8610"/>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6"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6">
                                            <p:txEl>
                                              <p:pRg st="2" end="2"/>
                                            </p:txEl>
                                          </p:spTgt>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3"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6">
                                            <p:txEl>
                                              <p:pRg st="3" end="3"/>
                                            </p:txEl>
                                          </p:spTgt>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40"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42" dur="80"/>
                                        <p:tgtEl>
                                          <p:spTgt spid="6">
                                            <p:txEl>
                                              <p:pRg st="4" end="4"/>
                                            </p:txEl>
                                          </p:spTgt>
                                        </p:tgtEl>
                                        <p:attrNameLst>
                                          <p:attrName>fill.type</p:attrName>
                                        </p:attrNameLst>
                                      </p:cBhvr>
                                      <p:to>
                                        <p:strVal val="solid"/>
                                      </p:to>
                                    </p:set>
                                  </p:childTnLst>
                                </p:cTn>
                              </p:par>
                            </p:childTnLst>
                          </p:cTn>
                        </p:par>
                        <p:par>
                          <p:cTn id="43" fill="hold">
                            <p:stCondLst>
                              <p:cond delay="399"/>
                            </p:stCondLst>
                            <p:childTnLst>
                              <p:par>
                                <p:cTn id="44" presetID="23" presetClass="entr" presetSubtype="16"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ppt_w</p:attrName>
                                        </p:attrNameLst>
                                      </p:cBhvr>
                                      <p:tavLst>
                                        <p:tav tm="0">
                                          <p:val>
                                            <p:fltVal val="0"/>
                                          </p:val>
                                        </p:tav>
                                        <p:tav tm="100000">
                                          <p:val>
                                            <p:strVal val="#ppt_w"/>
                                          </p:val>
                                        </p:tav>
                                      </p:tavLst>
                                    </p:anim>
                                    <p:anim calcmode="lin" valueType="num">
                                      <p:cBhvr>
                                        <p:cTn id="47"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53514" y="93272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4023541" y="932726"/>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现代化经济体系的政策举措</a:t>
            </a:r>
          </a:p>
        </p:txBody>
      </p:sp>
      <p:sp>
        <p:nvSpPr>
          <p:cNvPr id="5" name="圆角矩形 4"/>
          <p:cNvSpPr/>
          <p:nvPr/>
        </p:nvSpPr>
        <p:spPr>
          <a:xfrm>
            <a:off x="990600" y="1796821"/>
            <a:ext cx="4385320" cy="480053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6" name="矩形 5"/>
          <p:cNvSpPr/>
          <p:nvPr/>
        </p:nvSpPr>
        <p:spPr>
          <a:xfrm>
            <a:off x="1325880" y="1892832"/>
            <a:ext cx="3978032" cy="3931246"/>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600" b="1" dirty="0">
                <a:solidFill>
                  <a:srgbClr val="0000FF"/>
                </a:solidFill>
                <a:latin typeface="微软雅黑" panose="020B0503020204020204" pitchFamily="34" charset="-122"/>
                <a:ea typeface="微软雅黑" panose="020B0503020204020204" pitchFamily="34" charset="-122"/>
              </a:rPr>
              <a:t>3.6</a:t>
            </a:r>
            <a:r>
              <a:rPr lang="zh-CN" altLang="en-US" sz="2600" b="1" dirty="0">
                <a:solidFill>
                  <a:srgbClr val="0000FF"/>
                </a:solidFill>
                <a:latin typeface="微软雅黑" panose="020B0503020204020204" pitchFamily="34" charset="-122"/>
                <a:ea typeface="微软雅黑" panose="020B0503020204020204" pitchFamily="34" charset="-122"/>
              </a:rPr>
              <a:t>完善市场经济体制</a:t>
            </a: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sz="2600" b="1" dirty="0">
              <a:solidFill>
                <a:srgbClr val="0000FF"/>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巩固发展公有制，引导非公有制经济发展</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构建</a:t>
            </a:r>
            <a:r>
              <a:rPr lang="zh-CN" altLang="en-US" sz="1900" b="1" dirty="0">
                <a:solidFill>
                  <a:srgbClr val="FF0000"/>
                </a:solidFill>
                <a:latin typeface="楷体" panose="02010609060101010101" pitchFamily="49" charset="-122"/>
                <a:ea typeface="楷体" panose="02010609060101010101" pitchFamily="49" charset="-122"/>
              </a:rPr>
              <a:t>市场经济有效、微观主体有活力、宏观调控有度</a:t>
            </a:r>
            <a:r>
              <a:rPr lang="zh-CN" altLang="en-US" sz="1900" b="1" dirty="0">
                <a:latin typeface="楷体" panose="02010609060101010101" pitchFamily="49" charset="-122"/>
                <a:ea typeface="楷体" panose="02010609060101010101" pitchFamily="49" charset="-122"/>
              </a:rPr>
              <a:t>的经济体制</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建立多主体供应、多渠道保障、租购并举的住房制度</a:t>
            </a:r>
            <a:endParaRPr lang="zh-CN" altLang="zh-CN" sz="1900" b="1" dirty="0">
              <a:latin typeface="楷体" panose="02010609060101010101" pitchFamily="49" charset="-122"/>
              <a:ea typeface="楷体" panose="02010609060101010101" pitchFamily="49" charset="-122"/>
            </a:endParaRPr>
          </a:p>
        </p:txBody>
      </p:sp>
      <p:pic>
        <p:nvPicPr>
          <p:cNvPr id="67586" name="Picture 2" descr="http://www.rmzxb.com.cn/upload/resources/image/2016/03/12/211649_500x500.png"/>
          <p:cNvPicPr>
            <a:picLocks noChangeAspect="1" noChangeArrowheads="1"/>
          </p:cNvPicPr>
          <p:nvPr/>
        </p:nvPicPr>
        <p:blipFill>
          <a:blip r:embed="rId2" cstate="print"/>
          <a:srcRect/>
          <a:stretch>
            <a:fillRect/>
          </a:stretch>
        </p:blipFill>
        <p:spPr bwMode="auto">
          <a:xfrm>
            <a:off x="5807968" y="2180861"/>
            <a:ext cx="4392488" cy="4128460"/>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7588" name="Picture 4" descr="http://www.yueniucj.com/uploads/allimg/180108/093Q23W7-0.jpg"/>
          <p:cNvPicPr>
            <a:picLocks noChangeAspect="1" noChangeArrowheads="1"/>
          </p:cNvPicPr>
          <p:nvPr/>
        </p:nvPicPr>
        <p:blipFill>
          <a:blip r:embed="rId3" cstate="print"/>
          <a:srcRect/>
          <a:stretch>
            <a:fillRect/>
          </a:stretch>
        </p:blipFill>
        <p:spPr bwMode="auto">
          <a:xfrm>
            <a:off x="5735960" y="2084853"/>
            <a:ext cx="4762500" cy="422446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4" cstate="print">
            <a:extLst>
              <a:ext uri="{BEBA8EAE-BF5A-486C-A8C5-ECC9F3942E4B}">
                <a14:imgProps xmlns="" xmlns:a14="http://schemas.microsoft.com/office/drawing/2010/main">
                  <a14:imgLayer r:embed="rId5">
                    <a14:imgEffect>
                      <a14:colorTemperature colorTemp="6483"/>
                    </a14:imgEffect>
                    <a14:imgEffect>
                      <a14:saturation sat="109000"/>
                    </a14:imgEffect>
                  </a14:imgLayer>
                </a14:imgProps>
              </a:ext>
              <a:ext uri="{28A0092B-C50C-407E-A947-70E740481C1C}">
                <a14:useLocalDpi xmlns="" xmlns:a14="http://schemas.microsoft.com/office/drawing/2010/main" val="0"/>
              </a:ext>
            </a:extLst>
          </a:blip>
          <a:stretch>
            <a:fillRect/>
          </a:stretch>
        </p:blipFill>
        <p:spPr>
          <a:xfrm>
            <a:off x="1524000" y="6128793"/>
            <a:ext cx="9144001" cy="729208"/>
          </a:xfrm>
          <a:prstGeom prst="rect">
            <a:avLst/>
          </a:prstGeom>
        </p:spPr>
      </p:pic>
    </p:spTree>
    <p:extLst>
      <p:ext uri="{BB962C8B-B14F-4D97-AF65-F5344CB8AC3E}">
        <p14:creationId xmlns="" xmlns:p14="http://schemas.microsoft.com/office/powerpoint/2010/main" val="14308510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2" end="2"/>
                                            </p:txEl>
                                          </p:spTgt>
                                        </p:tgtEl>
                                        <p:attrNameLst>
                                          <p:attrName>fill.type</p:attrName>
                                        </p:attrNameLst>
                                      </p:cBhvr>
                                      <p:to>
                                        <p:strVal val="solid"/>
                                      </p:to>
                                    </p:set>
                                  </p:childTnLst>
                                </p:cTn>
                              </p:par>
                            </p:childTnLst>
                          </p:cTn>
                        </p:par>
                        <p:par>
                          <p:cTn id="17" fill="hold">
                            <p:stCondLst>
                              <p:cond delay="760"/>
                            </p:stCondLst>
                            <p:childTnLst>
                              <p:par>
                                <p:cTn id="18" presetID="16" presetClass="entr" presetSubtype="26" fill="hold" nodeType="afterEffect">
                                  <p:stCondLst>
                                    <p:cond delay="0"/>
                                  </p:stCondLst>
                                  <p:childTnLst>
                                    <p:set>
                                      <p:cBhvr>
                                        <p:cTn id="19" dur="1" fill="hold">
                                          <p:stCondLst>
                                            <p:cond delay="0"/>
                                          </p:stCondLst>
                                        </p:cTn>
                                        <p:tgtEl>
                                          <p:spTgt spid="67586"/>
                                        </p:tgtEl>
                                        <p:attrNameLst>
                                          <p:attrName>style.visibility</p:attrName>
                                        </p:attrNameLst>
                                      </p:cBhvr>
                                      <p:to>
                                        <p:strVal val="visible"/>
                                      </p:to>
                                    </p:set>
                                    <p:animEffect transition="in" filter="barn(inHorizontal)">
                                      <p:cBhvr>
                                        <p:cTn id="20" dur="500"/>
                                        <p:tgtEl>
                                          <p:spTgt spid="67586"/>
                                        </p:tgtEl>
                                      </p:cBhvr>
                                    </p:animEffect>
                                  </p:childTnLst>
                                  <p:subTnLst>
                                    <p:set>
                                      <p:cBhvr override="childStyle">
                                        <p:cTn dur="1" fill="hold" display="0" masterRel="nextClick" afterEffect="1"/>
                                        <p:tgtEl>
                                          <p:spTgt spid="6758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7" presetClass="entr" presetSubtype="0" fill="hold" nodeType="clickEffect">
                                  <p:stCondLst>
                                    <p:cond delay="0"/>
                                  </p:stCondLst>
                                  <p:iterate type="lt">
                                    <p:tmPct val="50000"/>
                                  </p:iterate>
                                  <p:childTnLst>
                                    <p:set>
                                      <p:cBhvr>
                                        <p:cTn id="24"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25"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27" dur="80"/>
                                        <p:tgtEl>
                                          <p:spTgt spid="6">
                                            <p:txEl>
                                              <p:pRg st="3" end="3"/>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nodeType="clickEffect">
                                  <p:stCondLst>
                                    <p:cond delay="0"/>
                                  </p:stCondLst>
                                  <p:iterate type="lt">
                                    <p:tmPct val="50000"/>
                                  </p:iterate>
                                  <p:childTnLst>
                                    <p:set>
                                      <p:cBhvr>
                                        <p:cTn id="31"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32"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34" dur="80"/>
                                        <p:tgtEl>
                                          <p:spTgt spid="6">
                                            <p:txEl>
                                              <p:pRg st="4" end="4"/>
                                            </p:txEl>
                                          </p:spTgt>
                                        </p:tgtEl>
                                        <p:attrNameLst>
                                          <p:attrName>fill.type</p:attrName>
                                        </p:attrNameLst>
                                      </p:cBhvr>
                                      <p:to>
                                        <p:strVal val="solid"/>
                                      </p:to>
                                    </p:set>
                                  </p:childTnLst>
                                </p:cTn>
                              </p:par>
                            </p:childTnLst>
                          </p:cTn>
                        </p:par>
                        <p:par>
                          <p:cTn id="35" fill="hold">
                            <p:stCondLst>
                              <p:cond delay="960"/>
                            </p:stCondLst>
                            <p:childTnLst>
                              <p:par>
                                <p:cTn id="36" presetID="47" presetClass="entr" presetSubtype="0" fill="hold" nodeType="afterEffect">
                                  <p:stCondLst>
                                    <p:cond delay="0"/>
                                  </p:stCondLst>
                                  <p:childTnLst>
                                    <p:set>
                                      <p:cBhvr>
                                        <p:cTn id="37" dur="1" fill="hold">
                                          <p:stCondLst>
                                            <p:cond delay="0"/>
                                          </p:stCondLst>
                                        </p:cTn>
                                        <p:tgtEl>
                                          <p:spTgt spid="67588"/>
                                        </p:tgtEl>
                                        <p:attrNameLst>
                                          <p:attrName>style.visibility</p:attrName>
                                        </p:attrNameLst>
                                      </p:cBhvr>
                                      <p:to>
                                        <p:strVal val="visible"/>
                                      </p:to>
                                    </p:set>
                                    <p:animEffect transition="in" filter="fade">
                                      <p:cBhvr>
                                        <p:cTn id="38" dur="1000"/>
                                        <p:tgtEl>
                                          <p:spTgt spid="67588"/>
                                        </p:tgtEl>
                                      </p:cBhvr>
                                    </p:animEffect>
                                    <p:anim calcmode="lin" valueType="num">
                                      <p:cBhvr>
                                        <p:cTn id="39" dur="1000" fill="hold"/>
                                        <p:tgtEl>
                                          <p:spTgt spid="67588"/>
                                        </p:tgtEl>
                                        <p:attrNameLst>
                                          <p:attrName>ppt_x</p:attrName>
                                        </p:attrNameLst>
                                      </p:cBhvr>
                                      <p:tavLst>
                                        <p:tav tm="0">
                                          <p:val>
                                            <p:strVal val="#ppt_x"/>
                                          </p:val>
                                        </p:tav>
                                        <p:tav tm="100000">
                                          <p:val>
                                            <p:strVal val="#ppt_x"/>
                                          </p:val>
                                        </p:tav>
                                      </p:tavLst>
                                    </p:anim>
                                    <p:anim calcmode="lin" valueType="num">
                                      <p:cBhvr>
                                        <p:cTn id="40" dur="1000" fill="hold"/>
                                        <p:tgtEl>
                                          <p:spTgt spid="675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2079">
            <a:extLst>
              <a:ext uri="{FF2B5EF4-FFF2-40B4-BE49-F238E27FC236}">
                <a16:creationId xmlns="" xmlns:a16="http://schemas.microsoft.com/office/drawing/2014/main" id="{5FB4CB11-5483-4CD0-B376-EA7AEF520BFA}"/>
              </a:ext>
            </a:extLst>
          </p:cNvPr>
          <p:cNvGrpSpPr>
            <a:grpSpLocks/>
          </p:cNvGrpSpPr>
          <p:nvPr/>
        </p:nvGrpSpPr>
        <p:grpSpPr bwMode="auto">
          <a:xfrm>
            <a:off x="1485900" y="12700"/>
            <a:ext cx="1530350" cy="336550"/>
            <a:chOff x="0" y="22"/>
            <a:chExt cx="2085" cy="274"/>
          </a:xfrm>
        </p:grpSpPr>
        <p:sp>
          <p:nvSpPr>
            <p:cNvPr id="29699" name="圆角矩形 2080">
              <a:extLst>
                <a:ext uri="{FF2B5EF4-FFF2-40B4-BE49-F238E27FC236}">
                  <a16:creationId xmlns="" xmlns:a16="http://schemas.microsoft.com/office/drawing/2014/main" id="{9F8BC522-0360-40E6-BB48-80FD3E37C006}"/>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29700" name="文本框 2081">
              <a:extLst>
                <a:ext uri="{FF2B5EF4-FFF2-40B4-BE49-F238E27FC236}">
                  <a16:creationId xmlns="" xmlns:a16="http://schemas.microsoft.com/office/drawing/2014/main" id="{4C91E916-0D64-4446-B0ED-AF0DEC74ACE6}"/>
                </a:ext>
              </a:extLst>
            </p:cNvPr>
            <p:cNvSpPr txBox="1">
              <a:spLocks noChangeArrowheads="1"/>
            </p:cNvSpPr>
            <p:nvPr/>
          </p:nvSpPr>
          <p:spPr bwMode="auto">
            <a:xfrm>
              <a:off x="38" y="28"/>
              <a:ext cx="2047" cy="255"/>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itchFamily="49" charset="-122"/>
                  <a:ea typeface="幼圆" pitchFamily="49" charset="-122"/>
                  <a:sym typeface="宋体" panose="02010600030101010101" pitchFamily="2" charset="-122"/>
                </a:rPr>
                <a:t>4</a:t>
              </a:r>
              <a:r>
                <a:rPr lang="zh-CN" altLang="en-US" sz="1400" b="1">
                  <a:solidFill>
                    <a:srgbClr val="0000FF"/>
                  </a:solidFill>
                  <a:latin typeface="幼圆" pitchFamily="49" charset="-122"/>
                  <a:ea typeface="幼圆" pitchFamily="49" charset="-122"/>
                  <a:sym typeface="宋体" panose="02010600030101010101" pitchFamily="2" charset="-122"/>
                </a:rPr>
                <a:t>）</a:t>
              </a:r>
              <a:r>
                <a:rPr lang="en-US" altLang="zh-CN" sz="1400" b="1">
                  <a:solidFill>
                    <a:srgbClr val="0000FF"/>
                  </a:solidFill>
                  <a:latin typeface="幼圆" pitchFamily="49" charset="-122"/>
                  <a:ea typeface="幼圆" pitchFamily="49" charset="-122"/>
                  <a:sym typeface="宋体" panose="02010600030101010101" pitchFamily="2" charset="-122"/>
                </a:rPr>
                <a:t>“</a:t>
              </a:r>
              <a:r>
                <a:rPr lang="zh-CN" altLang="en-US" sz="1400" b="1">
                  <a:solidFill>
                    <a:srgbClr val="0000FF"/>
                  </a:solidFill>
                  <a:latin typeface="幼圆" pitchFamily="49" charset="-122"/>
                  <a:ea typeface="幼圆" pitchFamily="49" charset="-122"/>
                  <a:sym typeface="宋体" panose="02010600030101010101" pitchFamily="2" charset="-122"/>
                </a:rPr>
                <a:t>五位一体</a:t>
              </a:r>
              <a:r>
                <a:rPr lang="en-US" altLang="zh-CN" sz="1400" b="1">
                  <a:solidFill>
                    <a:srgbClr val="0000FF"/>
                  </a:solidFill>
                  <a:latin typeface="幼圆" pitchFamily="49" charset="-122"/>
                  <a:ea typeface="幼圆" pitchFamily="49" charset="-122"/>
                  <a:sym typeface="宋体" panose="02010600030101010101" pitchFamily="2" charset="-122"/>
                </a:rPr>
                <a:t>”</a:t>
              </a:r>
            </a:p>
          </p:txBody>
        </p:sp>
      </p:grpSp>
      <p:sp>
        <p:nvSpPr>
          <p:cNvPr id="29701" name="圆角矩形 6">
            <a:extLst>
              <a:ext uri="{FF2B5EF4-FFF2-40B4-BE49-F238E27FC236}">
                <a16:creationId xmlns="" xmlns:a16="http://schemas.microsoft.com/office/drawing/2014/main" id="{9F732CB8-C583-44D2-9486-C7FCFD0403FC}"/>
              </a:ext>
            </a:extLst>
          </p:cNvPr>
          <p:cNvSpPr>
            <a:spLocks noChangeArrowheads="1"/>
          </p:cNvSpPr>
          <p:nvPr/>
        </p:nvSpPr>
        <p:spPr bwMode="auto">
          <a:xfrm>
            <a:off x="1004094" y="1681162"/>
            <a:ext cx="3611562" cy="4179311"/>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dirty="0">
                <a:solidFill>
                  <a:schemeClr val="accent2"/>
                </a:solidFill>
                <a:latin typeface="楷体" panose="02010609060101010101" pitchFamily="49" charset="-122"/>
                <a:ea typeface="楷体" panose="02010609060101010101" pitchFamily="49" charset="-122"/>
              </a:rPr>
              <a:t> 第一次把生态文明建设与经济建设、政治建设、文化建设、社会建设并列，强调，</a:t>
            </a:r>
            <a:r>
              <a:rPr lang="en-US" altLang="zh-CN" b="1" dirty="0">
                <a:solidFill>
                  <a:srgbClr val="FF0000"/>
                </a:solidFill>
                <a:latin typeface="幼圆" pitchFamily="49" charset="-122"/>
                <a:ea typeface="幼圆" pitchFamily="49" charset="-122"/>
              </a:rPr>
              <a:t>建设中国特色社会主义，总体布局是“五位一体”，必须把生态文明建设放在突出地位，融入经济建设、政治建设、文化建设、社会建设各方面和全过程，努力建设美丽中国，实现中华民族永续发展</a:t>
            </a:r>
            <a:r>
              <a:rPr lang="en-US" altLang="zh-CN" b="1" dirty="0">
                <a:solidFill>
                  <a:schemeClr val="accent2"/>
                </a:solidFill>
                <a:latin typeface="楷体" panose="02010609060101010101" pitchFamily="49" charset="-122"/>
                <a:ea typeface="楷体" panose="02010609060101010101" pitchFamily="49" charset="-122"/>
              </a:rPr>
              <a:t>。</a:t>
            </a:r>
          </a:p>
        </p:txBody>
      </p:sp>
      <p:sp>
        <p:nvSpPr>
          <p:cNvPr id="29702" name="文本框 894979">
            <a:extLst>
              <a:ext uri="{FF2B5EF4-FFF2-40B4-BE49-F238E27FC236}">
                <a16:creationId xmlns="" xmlns:a16="http://schemas.microsoft.com/office/drawing/2014/main" id="{EF17BAF8-8BC1-40FB-9249-B91F5006F099}"/>
              </a:ext>
            </a:extLst>
          </p:cNvPr>
          <p:cNvSpPr txBox="1">
            <a:spLocks noChangeArrowheads="1"/>
          </p:cNvSpPr>
          <p:nvPr/>
        </p:nvSpPr>
        <p:spPr bwMode="auto">
          <a:xfrm>
            <a:off x="1740511" y="1098673"/>
            <a:ext cx="2178050" cy="398462"/>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2012</a:t>
            </a:r>
            <a:r>
              <a:rPr lang="zh-CN" altLang="en-US" sz="2000" b="1">
                <a:solidFill>
                  <a:srgbClr val="FF0000"/>
                </a:solidFill>
                <a:ea typeface="幼圆" pitchFamily="49" charset="-122"/>
              </a:rPr>
              <a:t>，十八大</a:t>
            </a:r>
          </a:p>
        </p:txBody>
      </p:sp>
      <p:sp>
        <p:nvSpPr>
          <p:cNvPr id="29703" name="圆角矩形 6">
            <a:extLst>
              <a:ext uri="{FF2B5EF4-FFF2-40B4-BE49-F238E27FC236}">
                <a16:creationId xmlns="" xmlns:a16="http://schemas.microsoft.com/office/drawing/2014/main" id="{0200EC89-F4DF-438F-8038-5434EE0C832A}"/>
              </a:ext>
            </a:extLst>
          </p:cNvPr>
          <p:cNvSpPr>
            <a:spLocks noChangeArrowheads="1"/>
          </p:cNvSpPr>
          <p:nvPr/>
        </p:nvSpPr>
        <p:spPr bwMode="auto">
          <a:xfrm>
            <a:off x="5592763" y="2630488"/>
            <a:ext cx="4906962" cy="1598612"/>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dirty="0">
                <a:solidFill>
                  <a:schemeClr val="accent2"/>
                </a:solidFill>
                <a:latin typeface="楷体" panose="02010609060101010101" pitchFamily="49" charset="-122"/>
                <a:ea typeface="楷体" panose="02010609060101010101" pitchFamily="49" charset="-122"/>
              </a:rPr>
              <a:t>  </a:t>
            </a:r>
            <a:r>
              <a:rPr lang="zh-CN" altLang="zh-CN" b="1" dirty="0">
                <a:solidFill>
                  <a:schemeClr val="accent2"/>
                </a:solidFill>
                <a:latin typeface="楷体" panose="02010609060101010101" pitchFamily="49" charset="-122"/>
                <a:ea typeface="楷体" panose="02010609060101010101" pitchFamily="49" charset="-122"/>
              </a:rPr>
              <a:t>十八大关于中国特色社会主义事业</a:t>
            </a:r>
            <a:r>
              <a:rPr lang="zh-CN" altLang="zh-CN" b="1" dirty="0">
                <a:solidFill>
                  <a:srgbClr val="00B050"/>
                </a:solidFill>
                <a:latin typeface="楷体" panose="02010609060101010101" pitchFamily="49" charset="-122"/>
                <a:ea typeface="楷体" panose="02010609060101010101" pitchFamily="49" charset="-122"/>
              </a:rPr>
              <a:t>“五位一体”总体布局</a:t>
            </a:r>
            <a:r>
              <a:rPr lang="zh-CN" altLang="zh-CN" b="1" dirty="0">
                <a:solidFill>
                  <a:schemeClr val="accent2"/>
                </a:solidFill>
                <a:latin typeface="楷体" panose="02010609060101010101" pitchFamily="49" charset="-122"/>
                <a:ea typeface="楷体" panose="02010609060101010101" pitchFamily="49" charset="-122"/>
              </a:rPr>
              <a:t>战略思想的提出，标志着我们党对中国特色社会主义建设规律的认识提高到了一个新境界。</a:t>
            </a:r>
          </a:p>
        </p:txBody>
      </p:sp>
      <p:pic>
        <p:nvPicPr>
          <p:cNvPr id="29704" name="图片 5">
            <a:extLst>
              <a:ext uri="{FF2B5EF4-FFF2-40B4-BE49-F238E27FC236}">
                <a16:creationId xmlns="" xmlns:a16="http://schemas.microsoft.com/office/drawing/2014/main" id="{076319A9-9666-4015-8A26-15F0384105F6}"/>
              </a:ext>
            </a:extLst>
          </p:cNvPr>
          <p:cNvPicPr>
            <a:picLocks noChangeAspect="1"/>
          </p:cNvPicPr>
          <p:nvPr/>
        </p:nvPicPr>
        <p:blipFill>
          <a:blip r:embed="rId3"/>
          <a:stretch>
            <a:fillRect/>
          </a:stretch>
        </p:blipFill>
        <p:spPr>
          <a:xfrm>
            <a:off x="5667376" y="245428"/>
            <a:ext cx="4757737" cy="2260600"/>
          </a:xfrm>
          <a:prstGeom prst="roundRect">
            <a:avLst/>
          </a:prstGeom>
          <a:noFill/>
          <a:ln w="9525">
            <a:noFill/>
          </a:ln>
        </p:spPr>
      </p:pic>
      <p:pic>
        <p:nvPicPr>
          <p:cNvPr id="29705" name="图片 1">
            <a:extLst>
              <a:ext uri="{FF2B5EF4-FFF2-40B4-BE49-F238E27FC236}">
                <a16:creationId xmlns="" xmlns:a16="http://schemas.microsoft.com/office/drawing/2014/main" id="{4C37F90D-117D-422F-82F4-338844A10C63}"/>
              </a:ext>
            </a:extLst>
          </p:cNvPr>
          <p:cNvPicPr>
            <a:picLocks noChangeAspect="1" noChangeArrowheads="1"/>
          </p:cNvPicPr>
          <p:nvPr/>
        </p:nvPicPr>
        <p:blipFill>
          <a:blip r:embed="rId4">
            <a:clrChange>
              <a:clrFrom>
                <a:srgbClr val="DDDAAD"/>
              </a:clrFrom>
              <a:clrTo>
                <a:srgbClr val="DDDAAD">
                  <a:alpha val="0"/>
                </a:srgbClr>
              </a:clrTo>
            </a:clrChange>
            <a:extLst>
              <a:ext uri="{28A0092B-C50C-407E-A947-70E740481C1C}">
                <a14:useLocalDpi xmlns="" xmlns:a14="http://schemas.microsoft.com/office/drawing/2010/main" val="0"/>
              </a:ext>
            </a:extLst>
          </a:blip>
          <a:srcRect t="5949" b="39339"/>
          <a:stretch>
            <a:fillRect/>
          </a:stretch>
        </p:blipFill>
        <p:spPr bwMode="auto">
          <a:xfrm>
            <a:off x="5476875" y="4348163"/>
            <a:ext cx="5022850" cy="177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Box 9">
            <a:hlinkClick r:id="" action="ppaction://hlinkshowjump?jump=nextslide"/>
          </p:cNvPr>
          <p:cNvSpPr txBox="1">
            <a:spLocks noChangeArrowheads="1"/>
          </p:cNvSpPr>
          <p:nvPr/>
        </p:nvSpPr>
        <p:spPr bwMode="auto">
          <a:xfrm>
            <a:off x="3856038" y="933450"/>
            <a:ext cx="4833937"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2.</a:t>
            </a:r>
            <a:r>
              <a:rPr lang="zh-CN" altLang="en-US" sz="2600" b="1">
                <a:solidFill>
                  <a:schemeClr val="bg1"/>
                </a:solidFill>
                <a:latin typeface="微软雅黑" pitchFamily="34" charset="-122"/>
                <a:ea typeface="微软雅黑" pitchFamily="34" charset="-122"/>
              </a:rPr>
              <a:t>深化供给侧结构性改革的原因</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11" name="矩形 10"/>
          <p:cNvSpPr>
            <a:spLocks noChangeArrowheads="1"/>
          </p:cNvSpPr>
          <p:nvPr/>
        </p:nvSpPr>
        <p:spPr bwMode="auto">
          <a:xfrm>
            <a:off x="1919288" y="2781300"/>
            <a:ext cx="4176712" cy="3689350"/>
          </a:xfrm>
          <a:prstGeom prst="rect">
            <a:avLst/>
          </a:prstGeom>
          <a:noFill/>
          <a:ln w="9525">
            <a:noFill/>
            <a:miter lim="800000"/>
            <a:headEnd/>
            <a:tailEnd/>
          </a:ln>
        </p:spPr>
        <p:txBody>
          <a:bodyPr lIns="98466" tIns="49233" rIns="98466" bIns="49233">
            <a:spAutoFit/>
          </a:bodyPr>
          <a:lstStyle/>
          <a:p>
            <a:pPr>
              <a:lnSpc>
                <a:spcPts val="2800"/>
              </a:lnSpc>
              <a:buFont typeface="Wingdings" pitchFamily="2" charset="2"/>
              <a:buChar char="Ø"/>
            </a:pPr>
            <a:r>
              <a:rPr lang="zh-CN" altLang="en-US" sz="1900" b="1">
                <a:latin typeface="楷体"/>
                <a:ea typeface="楷体"/>
                <a:cs typeface="楷体"/>
              </a:rPr>
              <a:t>增长速度由高速向中高速转换</a:t>
            </a:r>
            <a:endParaRPr lang="en-US" altLang="zh-CN" sz="1900" b="1">
              <a:latin typeface="楷体"/>
              <a:ea typeface="楷体"/>
              <a:cs typeface="楷体"/>
            </a:endParaRPr>
          </a:p>
          <a:p>
            <a:pPr>
              <a:lnSpc>
                <a:spcPts val="2800"/>
              </a:lnSpc>
              <a:buFont typeface="Wingdings" pitchFamily="2" charset="2"/>
              <a:buChar char="Ø"/>
            </a:pPr>
            <a:r>
              <a:rPr lang="zh-CN" altLang="en-US" sz="1900" b="1">
                <a:latin typeface="楷体"/>
                <a:ea typeface="楷体"/>
                <a:cs typeface="楷体"/>
              </a:rPr>
              <a:t>发展方式由粗放增长向集约增长转变</a:t>
            </a:r>
            <a:endParaRPr lang="en-US" altLang="zh-CN" sz="1900" b="1">
              <a:latin typeface="楷体"/>
              <a:ea typeface="楷体"/>
              <a:cs typeface="楷体"/>
            </a:endParaRPr>
          </a:p>
          <a:p>
            <a:pPr>
              <a:lnSpc>
                <a:spcPts val="2800"/>
              </a:lnSpc>
              <a:buFont typeface="Wingdings" pitchFamily="2" charset="2"/>
              <a:buChar char="Ø"/>
            </a:pPr>
            <a:r>
              <a:rPr lang="zh-CN" altLang="en-US" sz="1900" b="1">
                <a:latin typeface="楷体"/>
                <a:ea typeface="楷体"/>
                <a:cs typeface="楷体"/>
              </a:rPr>
              <a:t>产业结构由中低端向中高端转换</a:t>
            </a:r>
            <a:endParaRPr lang="en-US" altLang="zh-CN" sz="1900" b="1">
              <a:latin typeface="楷体"/>
              <a:ea typeface="楷体"/>
              <a:cs typeface="楷体"/>
            </a:endParaRPr>
          </a:p>
          <a:p>
            <a:pPr>
              <a:lnSpc>
                <a:spcPts val="2800"/>
              </a:lnSpc>
              <a:buFont typeface="Wingdings" pitchFamily="2" charset="2"/>
              <a:buChar char="Ø"/>
            </a:pPr>
            <a:r>
              <a:rPr lang="zh-CN" altLang="en-US" sz="1900" b="1">
                <a:latin typeface="楷体"/>
                <a:ea typeface="楷体"/>
                <a:cs typeface="楷体"/>
              </a:rPr>
              <a:t>增长动力由要素驱动向创新驱动转换</a:t>
            </a:r>
            <a:endParaRPr lang="en-US" altLang="zh-CN" sz="1900" b="1">
              <a:latin typeface="楷体"/>
              <a:ea typeface="楷体"/>
              <a:cs typeface="楷体"/>
            </a:endParaRPr>
          </a:p>
          <a:p>
            <a:pPr>
              <a:lnSpc>
                <a:spcPts val="2800"/>
              </a:lnSpc>
              <a:buFont typeface="Wingdings" pitchFamily="2" charset="2"/>
              <a:buChar char="Ø"/>
            </a:pPr>
            <a:r>
              <a:rPr lang="zh-CN" altLang="en-US" sz="1900" b="1">
                <a:latin typeface="楷体"/>
                <a:ea typeface="楷体"/>
                <a:cs typeface="楷体"/>
              </a:rPr>
              <a:t>资源配置由市场起基础性作用向起决定性作用转换</a:t>
            </a:r>
            <a:endParaRPr lang="en-US" altLang="zh-CN" sz="1900" b="1">
              <a:latin typeface="楷体"/>
              <a:ea typeface="楷体"/>
              <a:cs typeface="楷体"/>
            </a:endParaRPr>
          </a:p>
          <a:p>
            <a:pPr>
              <a:lnSpc>
                <a:spcPts val="2800"/>
              </a:lnSpc>
              <a:buFont typeface="Wingdings" pitchFamily="2" charset="2"/>
              <a:buChar char="Ø"/>
            </a:pPr>
            <a:r>
              <a:rPr lang="zh-CN" altLang="en-US" sz="1900" b="1">
                <a:latin typeface="楷体"/>
                <a:ea typeface="楷体"/>
                <a:cs typeface="楷体"/>
              </a:rPr>
              <a:t>经济福祉由非均衡型向包容共享型转换</a:t>
            </a:r>
            <a:endParaRPr lang="zh-CN" altLang="en-US" sz="1900">
              <a:latin typeface="楷体"/>
              <a:ea typeface="楷体"/>
              <a:cs typeface="楷体"/>
            </a:endParaRPr>
          </a:p>
        </p:txBody>
      </p:sp>
      <p:sp>
        <p:nvSpPr>
          <p:cNvPr id="12" name="矩形 11"/>
          <p:cNvSpPr/>
          <p:nvPr/>
        </p:nvSpPr>
        <p:spPr>
          <a:xfrm>
            <a:off x="6256338" y="2565400"/>
            <a:ext cx="4411662" cy="438150"/>
          </a:xfrm>
          <a:prstGeom prst="rect">
            <a:avLst/>
          </a:prstGeom>
        </p:spPr>
        <p:style>
          <a:lnRef idx="2">
            <a:schemeClr val="accent1"/>
          </a:lnRef>
          <a:fillRef idx="1">
            <a:schemeClr val="lt1"/>
          </a:fillRef>
          <a:effectRef idx="0">
            <a:schemeClr val="accent1"/>
          </a:effectRef>
          <a:fontRef idx="minor">
            <a:schemeClr val="dk1"/>
          </a:fontRef>
        </p:style>
        <p:txBody>
          <a:bodyPr wrap="none" lIns="98466" tIns="49233" rIns="98466" bIns="49233">
            <a:spAutoFit/>
          </a:bodyPr>
          <a:lstStyle/>
          <a:p>
            <a:pPr fontAlgn="auto">
              <a:spcBef>
                <a:spcPts val="0"/>
              </a:spcBef>
              <a:spcAft>
                <a:spcPts val="0"/>
              </a:spcAft>
              <a:defRPr/>
            </a:pPr>
            <a:r>
              <a:rPr lang="zh-CN" altLang="en-US" sz="2200" b="1" dirty="0">
                <a:solidFill>
                  <a:srgbClr val="FF0000"/>
                </a:solidFill>
                <a:latin typeface="微软雅黑" panose="020B0503020204020204" pitchFamily="34" charset="-122"/>
                <a:ea typeface="微软雅黑" panose="020B0503020204020204" pitchFamily="34" charset="-122"/>
              </a:rPr>
              <a:t>中高速</a:t>
            </a:r>
            <a:r>
              <a:rPr lang="en-US" altLang="zh-CN" sz="2200" b="1" dirty="0">
                <a:solidFill>
                  <a:srgbClr val="FF0000"/>
                </a:solidFill>
                <a:latin typeface="微软雅黑" panose="020B0503020204020204" pitchFamily="34" charset="-122"/>
                <a:ea typeface="微软雅黑" panose="020B0503020204020204" pitchFamily="34" charset="-122"/>
              </a:rPr>
              <a:t>2020</a:t>
            </a:r>
            <a:r>
              <a:rPr lang="zh-CN" altLang="en-US" sz="2200" b="1" dirty="0">
                <a:solidFill>
                  <a:srgbClr val="FF0000"/>
                </a:solidFill>
                <a:latin typeface="微软雅黑" panose="020B0503020204020204" pitchFamily="34" charset="-122"/>
                <a:ea typeface="微软雅黑" panose="020B0503020204020204" pitchFamily="34" charset="-122"/>
              </a:rPr>
              <a:t>年以前底线就是</a:t>
            </a:r>
            <a:r>
              <a:rPr lang="en-US" altLang="zh-CN" sz="2200" b="1" dirty="0">
                <a:solidFill>
                  <a:srgbClr val="FF0000"/>
                </a:solidFill>
                <a:latin typeface="微软雅黑" panose="020B0503020204020204" pitchFamily="34" charset="-122"/>
                <a:ea typeface="微软雅黑" panose="020B0503020204020204" pitchFamily="34" charset="-122"/>
              </a:rPr>
              <a:t>6.5%</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nvGrpSpPr>
          <p:cNvPr id="15" name="组合 14"/>
          <p:cNvGrpSpPr>
            <a:grpSpLocks/>
          </p:cNvGrpSpPr>
          <p:nvPr/>
        </p:nvGrpSpPr>
        <p:grpSpPr bwMode="auto">
          <a:xfrm>
            <a:off x="6616700" y="3333750"/>
            <a:ext cx="3519488" cy="2092325"/>
            <a:chOff x="5148065" y="2643757"/>
            <a:chExt cx="3518912" cy="1569659"/>
          </a:xfrm>
        </p:grpSpPr>
        <p:sp>
          <p:nvSpPr>
            <p:cNvPr id="65575" name="矩形 12"/>
            <p:cNvSpPr>
              <a:spLocks noChangeArrowheads="1"/>
            </p:cNvSpPr>
            <p:nvPr/>
          </p:nvSpPr>
          <p:spPr bwMode="auto">
            <a:xfrm>
              <a:off x="5148065" y="2643757"/>
              <a:ext cx="3518912" cy="1569659"/>
            </a:xfrm>
            <a:prstGeom prst="rect">
              <a:avLst/>
            </a:prstGeom>
            <a:noFill/>
            <a:ln w="9525">
              <a:noFill/>
              <a:miter lim="800000"/>
              <a:headEnd/>
              <a:tailEnd/>
            </a:ln>
          </p:spPr>
          <p:txBody>
            <a:bodyPr wrap="none">
              <a:spAutoFit/>
            </a:bodyPr>
            <a:lstStyle/>
            <a:p>
              <a:r>
                <a:rPr lang="zh-CN" altLang="en-US" sz="2600" b="1">
                  <a:solidFill>
                    <a:srgbClr val="00B050"/>
                  </a:solidFill>
                  <a:latin typeface="微软雅黑" pitchFamily="34" charset="-122"/>
                  <a:ea typeface="微软雅黑" pitchFamily="34" charset="-122"/>
                </a:rPr>
                <a:t>质量效率（经济强国）</a:t>
              </a:r>
              <a:endParaRPr lang="en-US" altLang="zh-CN" sz="2600" b="1">
                <a:solidFill>
                  <a:srgbClr val="00B050"/>
                </a:solidFill>
                <a:latin typeface="微软雅黑" pitchFamily="34" charset="-122"/>
                <a:ea typeface="微软雅黑" pitchFamily="34" charset="-122"/>
              </a:endParaRPr>
            </a:p>
            <a:p>
              <a:endParaRPr lang="en-US" altLang="zh-CN" sz="2600" b="1">
                <a:solidFill>
                  <a:srgbClr val="00B050"/>
                </a:solidFill>
                <a:latin typeface="微软雅黑" pitchFamily="34" charset="-122"/>
                <a:ea typeface="微软雅黑" pitchFamily="34" charset="-122"/>
              </a:endParaRPr>
            </a:p>
            <a:p>
              <a:endParaRPr lang="en-US" altLang="zh-CN" sz="2600" b="1">
                <a:solidFill>
                  <a:srgbClr val="00B050"/>
                </a:solidFill>
                <a:latin typeface="微软雅黑" pitchFamily="34" charset="-122"/>
                <a:ea typeface="微软雅黑" pitchFamily="34" charset="-122"/>
              </a:endParaRPr>
            </a:p>
            <a:p>
              <a:endParaRPr lang="en-US" altLang="zh-CN" sz="2600" b="1">
                <a:solidFill>
                  <a:srgbClr val="00B050"/>
                </a:solidFill>
                <a:latin typeface="微软雅黑" pitchFamily="34" charset="-122"/>
                <a:ea typeface="微软雅黑" pitchFamily="34" charset="-122"/>
              </a:endParaRPr>
            </a:p>
            <a:p>
              <a:r>
                <a:rPr lang="zh-CN" altLang="en-US" sz="2600" b="1">
                  <a:latin typeface="微软雅黑" pitchFamily="34" charset="-122"/>
                  <a:ea typeface="微软雅黑" pitchFamily="34" charset="-122"/>
                </a:rPr>
                <a:t>规模速度（经济大国）</a:t>
              </a:r>
              <a:endParaRPr lang="en-US" altLang="zh-CN" sz="2600" b="1">
                <a:latin typeface="微软雅黑" pitchFamily="34" charset="-122"/>
                <a:ea typeface="微软雅黑" pitchFamily="34" charset="-122"/>
              </a:endParaRPr>
            </a:p>
          </p:txBody>
        </p:sp>
        <p:sp>
          <p:nvSpPr>
            <p:cNvPr id="14" name="上箭头 13"/>
            <p:cNvSpPr/>
            <p:nvPr/>
          </p:nvSpPr>
          <p:spPr>
            <a:xfrm>
              <a:off x="6084537" y="3076069"/>
              <a:ext cx="1007898" cy="936079"/>
            </a:xfrm>
            <a:prstGeom prst="up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pic>
        <p:nvPicPr>
          <p:cNvPr id="16" name="图片 15" descr="2016011122011460155.jpg"/>
          <p:cNvPicPr>
            <a:picLocks noChangeAspect="1"/>
          </p:cNvPicPr>
          <p:nvPr/>
        </p:nvPicPr>
        <p:blipFill>
          <a:blip r:embed="rId2"/>
          <a:stretch>
            <a:fillRect/>
          </a:stretch>
        </p:blipFill>
        <p:spPr>
          <a:xfrm>
            <a:off x="6256338" y="1989138"/>
            <a:ext cx="4119562" cy="4141787"/>
          </a:xfrm>
          <a:prstGeom prst="rect">
            <a:avLst/>
          </a:prstGeom>
          <a:ln>
            <a:noFill/>
          </a:ln>
          <a:effectLst>
            <a:outerShdw blurRad="292100" dist="139700" dir="2700000" algn="tl" rotWithShape="0">
              <a:srgbClr val="333333">
                <a:alpha val="65000"/>
              </a:srgbClr>
            </a:outerShdw>
          </a:effectLst>
        </p:spPr>
      </p:pic>
      <p:grpSp>
        <p:nvGrpSpPr>
          <p:cNvPr id="19" name="组合 18"/>
          <p:cNvGrpSpPr>
            <a:grpSpLocks/>
          </p:cNvGrpSpPr>
          <p:nvPr/>
        </p:nvGrpSpPr>
        <p:grpSpPr bwMode="auto">
          <a:xfrm>
            <a:off x="6184900" y="1989138"/>
            <a:ext cx="4330700" cy="4165600"/>
            <a:chOff x="395536" y="699542"/>
            <a:chExt cx="4762500" cy="3124201"/>
          </a:xfrm>
        </p:grpSpPr>
        <p:sp>
          <p:nvSpPr>
            <p:cNvPr id="65572" name="矩形 5"/>
            <p:cNvSpPr>
              <a:spLocks noChangeArrowheads="1"/>
            </p:cNvSpPr>
            <p:nvPr/>
          </p:nvSpPr>
          <p:spPr bwMode="auto">
            <a:xfrm>
              <a:off x="395536" y="1491631"/>
              <a:ext cx="4176464" cy="577081"/>
            </a:xfrm>
            <a:prstGeom prst="rect">
              <a:avLst/>
            </a:prstGeom>
            <a:noFill/>
            <a:ln w="9525">
              <a:noFill/>
              <a:miter lim="800000"/>
              <a:headEnd/>
              <a:tailEnd/>
            </a:ln>
          </p:spPr>
          <p:txBody>
            <a:bodyPr>
              <a:spAutoFit/>
            </a:bodyPr>
            <a:lstStyle/>
            <a:p>
              <a:r>
                <a:rPr lang="en-US" altLang="zh-CN" sz="2200" b="1">
                  <a:solidFill>
                    <a:srgbClr val="0000FF"/>
                  </a:solidFill>
                  <a:latin typeface="微软雅黑" pitchFamily="34" charset="-122"/>
                  <a:ea typeface="微软雅黑" pitchFamily="34" charset="-122"/>
                </a:rPr>
                <a:t>2.1</a:t>
              </a:r>
              <a:r>
                <a:rPr lang="zh-CN" altLang="zh-CN" sz="2200" b="1">
                  <a:solidFill>
                    <a:srgbClr val="0000FF"/>
                  </a:solidFill>
                  <a:latin typeface="微软雅黑" pitchFamily="34" charset="-122"/>
                  <a:ea typeface="微软雅黑" pitchFamily="34" charset="-122"/>
                </a:rPr>
                <a:t>是我国经济发展进入</a:t>
              </a:r>
              <a:r>
                <a:rPr lang="zh-CN" altLang="zh-CN" sz="2200" b="1">
                  <a:solidFill>
                    <a:srgbClr val="FF0000"/>
                  </a:solidFill>
                  <a:latin typeface="微软雅黑" pitchFamily="34" charset="-122"/>
                  <a:ea typeface="微软雅黑" pitchFamily="34" charset="-122"/>
                </a:rPr>
                <a:t>新常态</a:t>
              </a:r>
              <a:r>
                <a:rPr lang="zh-CN" altLang="zh-CN" sz="2200" b="1">
                  <a:solidFill>
                    <a:srgbClr val="0000FF"/>
                  </a:solidFill>
                  <a:latin typeface="微软雅黑" pitchFamily="34" charset="-122"/>
                  <a:ea typeface="微软雅黑" pitchFamily="34" charset="-122"/>
                </a:rPr>
                <a:t>的必然选择</a:t>
              </a:r>
              <a:endParaRPr lang="en-US" altLang="zh-CN" sz="2200" b="1">
                <a:solidFill>
                  <a:srgbClr val="0000FF"/>
                </a:solidFill>
                <a:latin typeface="微软雅黑" pitchFamily="34" charset="-122"/>
                <a:ea typeface="微软雅黑" pitchFamily="34" charset="-122"/>
              </a:endParaRPr>
            </a:p>
          </p:txBody>
        </p:sp>
        <p:pic>
          <p:nvPicPr>
            <p:cNvPr id="82946" name="Picture 2" descr="https://timgsa.baidu.com/timg?image&amp;quality=80&amp;size=b9999_10000&amp;sec=1523981099778&amp;di=52fc6308c98c1c25feba6f7396e435c6&amp;imgtype=0&amp;src=http%3A%2F%2Fwww.sqfcw.com%2Fuserfiles%2Fimage%2F20161020%2F201151351893bcc3994785.png"/>
            <p:cNvPicPr>
              <a:picLocks noChangeAspect="1" noChangeArrowheads="1"/>
            </p:cNvPicPr>
            <p:nvPr/>
          </p:nvPicPr>
          <p:blipFill>
            <a:blip r:embed="rId3"/>
            <a:srcRect/>
            <a:stretch>
              <a:fillRect/>
            </a:stretch>
          </p:blipFill>
          <p:spPr bwMode="auto">
            <a:xfrm>
              <a:off x="395536" y="699542"/>
              <a:ext cx="4762500" cy="3124201"/>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4068666" y="3364162"/>
              <a:ext cx="1078895" cy="322659"/>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auto">
                <a:spcBef>
                  <a:spcPts val="0"/>
                </a:spcBef>
                <a:spcAft>
                  <a:spcPts val="0"/>
                </a:spcAft>
                <a:defRPr/>
              </a:pPr>
              <a:endParaRPr lang="zh-CN" altLang="en-US" sz="2200" dirty="0"/>
            </a:p>
          </p:txBody>
        </p:sp>
      </p:grpSp>
      <p:graphicFrame>
        <p:nvGraphicFramePr>
          <p:cNvPr id="21" name="表格 20"/>
          <p:cNvGraphicFramePr>
            <a:graphicFrameLocks noGrp="1"/>
          </p:cNvGraphicFramePr>
          <p:nvPr/>
        </p:nvGraphicFramePr>
        <p:xfrm>
          <a:off x="6184900" y="1989138"/>
          <a:ext cx="4295800" cy="4747124"/>
        </p:xfrm>
        <a:graphic>
          <a:graphicData uri="http://schemas.openxmlformats.org/drawingml/2006/table">
            <a:tbl>
              <a:tblPr firstRow="1" bandRow="1">
                <a:tableStyleId>{2A488322-F2BA-4B5B-9748-0D474271808F}</a:tableStyleId>
              </a:tblPr>
              <a:tblGrid>
                <a:gridCol w="1523845">
                  <a:extLst>
                    <a:ext uri="{9D8B030D-6E8A-4147-A177-3AD203B41FA5}">
                      <a16:colId xmlns="" xmlns:a16="http://schemas.microsoft.com/office/drawing/2014/main" val="20000"/>
                    </a:ext>
                  </a:extLst>
                </a:gridCol>
                <a:gridCol w="2771955">
                  <a:extLst>
                    <a:ext uri="{9D8B030D-6E8A-4147-A177-3AD203B41FA5}">
                      <a16:colId xmlns="" xmlns:a16="http://schemas.microsoft.com/office/drawing/2014/main" val="20001"/>
                    </a:ext>
                  </a:extLst>
                </a:gridCol>
              </a:tblGrid>
              <a:tr h="433842">
                <a:tc>
                  <a:txBody>
                    <a:bodyPr/>
                    <a:lstStyle/>
                    <a:p>
                      <a:pPr algn="ctr"/>
                      <a:r>
                        <a:rPr lang="zh-CN" altLang="en-US" sz="2100" b="1" dirty="0">
                          <a:latin typeface="微软雅黑" panose="020B0503020204020204" pitchFamily="34" charset="-122"/>
                          <a:ea typeface="微软雅黑" panose="020B0503020204020204" pitchFamily="34" charset="-122"/>
                        </a:rPr>
                        <a:t>时间节点</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微软雅黑" panose="020B0503020204020204" pitchFamily="34" charset="-122"/>
                          <a:ea typeface="微软雅黑" panose="020B0503020204020204" pitchFamily="34" charset="-122"/>
                        </a:rPr>
                        <a:t>认识要点</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748003">
                <a:tc>
                  <a:txBody>
                    <a:bodyPr/>
                    <a:lstStyle/>
                    <a:p>
                      <a:pPr algn="ctr"/>
                      <a:r>
                        <a:rPr lang="zh-CN" altLang="en-US" sz="2100" b="1" dirty="0">
                          <a:latin typeface="楷体" panose="02010609060101010101" pitchFamily="49" charset="-122"/>
                          <a:ea typeface="楷体" panose="02010609060101010101" pitchFamily="49" charset="-122"/>
                        </a:rPr>
                        <a:t>十一届三中全会</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楷体" panose="02010609060101010101" pitchFamily="49" charset="-122"/>
                          <a:ea typeface="楷体" panose="02010609060101010101" pitchFamily="49" charset="-122"/>
                        </a:rPr>
                        <a:t>重视价值规律的作用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748003">
                <a:tc>
                  <a:txBody>
                    <a:bodyPr/>
                    <a:lstStyle/>
                    <a:p>
                      <a:pPr algn="ctr"/>
                      <a:r>
                        <a:rPr lang="zh-CN" altLang="en-US" sz="2100" b="1" dirty="0">
                          <a:latin typeface="楷体" panose="02010609060101010101" pitchFamily="49" charset="-122"/>
                          <a:ea typeface="楷体" panose="02010609060101010101" pitchFamily="49" charset="-122"/>
                        </a:rPr>
                        <a:t>十二大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楷体" panose="02010609060101010101" pitchFamily="49" charset="-122"/>
                          <a:ea typeface="楷体" panose="02010609060101010101" pitchFamily="49" charset="-122"/>
                        </a:rPr>
                        <a:t>计划经济为主、以市场调节为辅</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1062164">
                <a:tc>
                  <a:txBody>
                    <a:bodyPr/>
                    <a:lstStyle/>
                    <a:p>
                      <a:pPr algn="ctr"/>
                      <a:r>
                        <a:rPr lang="zh-CN" altLang="en-US" sz="2100" b="1" dirty="0">
                          <a:latin typeface="楷体" panose="02010609060101010101" pitchFamily="49" charset="-122"/>
                          <a:ea typeface="楷体" panose="02010609060101010101" pitchFamily="49" charset="-122"/>
                        </a:rPr>
                        <a:t>十四大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楷体" panose="02010609060101010101" pitchFamily="49" charset="-122"/>
                          <a:ea typeface="楷体" panose="02010609060101010101" pitchFamily="49" charset="-122"/>
                        </a:rPr>
                        <a:t>在宏观调控下，市场对资源配置起基础性作用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748003">
                <a:tc>
                  <a:txBody>
                    <a:bodyPr/>
                    <a:lstStyle/>
                    <a:p>
                      <a:pPr algn="ctr"/>
                      <a:r>
                        <a:rPr lang="zh-CN" altLang="en-US" sz="2100" b="1" dirty="0">
                          <a:latin typeface="楷体" panose="02010609060101010101" pitchFamily="49" charset="-122"/>
                          <a:ea typeface="楷体" panose="02010609060101010101" pitchFamily="49" charset="-122"/>
                        </a:rPr>
                        <a:t>十六大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楷体" panose="02010609060101010101" pitchFamily="49" charset="-122"/>
                          <a:ea typeface="楷体" panose="02010609060101010101" pitchFamily="49" charset="-122"/>
                        </a:rPr>
                        <a:t>更大程度上发挥市场基础性作用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937124">
                <a:tc>
                  <a:txBody>
                    <a:bodyPr/>
                    <a:lstStyle/>
                    <a:p>
                      <a:pPr algn="ctr"/>
                      <a:r>
                        <a:rPr lang="zh-CN" altLang="en-US" sz="2100" b="1" dirty="0">
                          <a:latin typeface="楷体" panose="02010609060101010101" pitchFamily="49" charset="-122"/>
                          <a:ea typeface="楷体" panose="02010609060101010101" pitchFamily="49" charset="-122"/>
                        </a:rPr>
                        <a:t>十八届三中全会</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100" b="1" dirty="0">
                          <a:latin typeface="楷体" panose="02010609060101010101" pitchFamily="49" charset="-122"/>
                          <a:ea typeface="楷体" panose="02010609060101010101" pitchFamily="49" charset="-122"/>
                        </a:rPr>
                        <a:t>发挥市场决定性作用更好发挥政府的作用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65567" name="Rectangle 3"/>
          <p:cNvSpPr>
            <a:spLocks noChangeArrowheads="1"/>
          </p:cNvSpPr>
          <p:nvPr/>
        </p:nvSpPr>
        <p:spPr bwMode="auto">
          <a:xfrm>
            <a:off x="2063750" y="1916113"/>
            <a:ext cx="3635375" cy="777875"/>
          </a:xfrm>
          <a:prstGeom prst="rect">
            <a:avLst/>
          </a:prstGeom>
          <a:noFill/>
          <a:ln w="9525">
            <a:noFill/>
            <a:miter lim="800000"/>
            <a:headEnd/>
            <a:tailEnd/>
          </a:ln>
        </p:spPr>
        <p:txBody>
          <a:bodyPr lIns="98466" tIns="49233" rIns="98466" bIns="49233" anchor="ctr">
            <a:spAutoFit/>
          </a:bodyPr>
          <a:lstStyle/>
          <a:p>
            <a:pPr defTabSz="984250"/>
            <a:r>
              <a:rPr lang="en-US" altLang="zh-CN" sz="2200" b="1">
                <a:solidFill>
                  <a:srgbClr val="0000FF"/>
                </a:solidFill>
                <a:latin typeface="微软雅黑" pitchFamily="34" charset="-122"/>
                <a:ea typeface="微软雅黑" pitchFamily="34" charset="-122"/>
                <a:cs typeface="Arial" charset="0"/>
              </a:rPr>
              <a:t>2.1</a:t>
            </a:r>
            <a:r>
              <a:rPr lang="zh-CN" altLang="en-US" sz="2200" b="1">
                <a:solidFill>
                  <a:srgbClr val="0000FF"/>
                </a:solidFill>
                <a:latin typeface="微软雅黑" pitchFamily="34" charset="-122"/>
                <a:ea typeface="微软雅黑" pitchFamily="34" charset="-122"/>
                <a:cs typeface="Arial" charset="0"/>
              </a:rPr>
              <a:t>是我国经济发展进入</a:t>
            </a:r>
            <a:r>
              <a:rPr lang="zh-CN" altLang="en-US" sz="2200" b="1">
                <a:solidFill>
                  <a:srgbClr val="FF0000"/>
                </a:solidFill>
                <a:latin typeface="微软雅黑" pitchFamily="34" charset="-122"/>
                <a:ea typeface="微软雅黑" pitchFamily="34" charset="-122"/>
                <a:cs typeface="Arial" charset="0"/>
              </a:rPr>
              <a:t>新常态</a:t>
            </a:r>
            <a:r>
              <a:rPr lang="zh-CN" altLang="en-US" sz="2200" b="1">
                <a:solidFill>
                  <a:srgbClr val="0000FF"/>
                </a:solidFill>
                <a:latin typeface="微软雅黑" pitchFamily="34" charset="-122"/>
                <a:ea typeface="微软雅黑" pitchFamily="34" charset="-122"/>
                <a:cs typeface="Arial" charset="0"/>
              </a:rPr>
              <a:t>的必然选择</a:t>
            </a:r>
            <a:endParaRPr lang="zh-CN" altLang="en-US" sz="2200" b="1">
              <a:solidFill>
                <a:srgbClr val="0000FF"/>
              </a:solidFill>
              <a:latin typeface="微软雅黑" pitchFamily="34" charset="-122"/>
              <a:ea typeface="微软雅黑" pitchFamily="34" charset="-122"/>
              <a:cs typeface="宋体" charset="-122"/>
            </a:endParaRPr>
          </a:p>
        </p:txBody>
      </p:sp>
      <p:sp>
        <p:nvSpPr>
          <p:cNvPr id="23" name="圆角矩形 22"/>
          <p:cNvSpPr/>
          <p:nvPr/>
        </p:nvSpPr>
        <p:spPr>
          <a:xfrm>
            <a:off x="6267450" y="5876925"/>
            <a:ext cx="4127500" cy="673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dirty="0">
              <a:solidFill>
                <a:schemeClr val="accent1"/>
              </a:solidFill>
            </a:endParaRPr>
          </a:p>
        </p:txBody>
      </p:sp>
      <p:pic>
        <p:nvPicPr>
          <p:cNvPr id="25" name="图片 24" descr="2016011122011481850.jpg"/>
          <p:cNvPicPr>
            <a:picLocks noChangeAspect="1"/>
          </p:cNvPicPr>
          <p:nvPr/>
        </p:nvPicPr>
        <p:blipFill>
          <a:blip r:embed="rId4"/>
          <a:stretch>
            <a:fillRect/>
          </a:stretch>
        </p:blipFill>
        <p:spPr>
          <a:xfrm>
            <a:off x="6111875" y="1652588"/>
            <a:ext cx="4305300" cy="4868862"/>
          </a:xfrm>
          <a:prstGeom prst="rect">
            <a:avLst/>
          </a:prstGeom>
          <a:ln>
            <a:noFill/>
          </a:ln>
          <a:effectLst>
            <a:outerShdw blurRad="292100" dist="139700" dir="2700000" algn="tl" rotWithShape="0">
              <a:srgbClr val="333333">
                <a:alpha val="65000"/>
              </a:srgbClr>
            </a:outerShdw>
          </a:effectLst>
        </p:spPr>
      </p:pic>
      <p:pic>
        <p:nvPicPr>
          <p:cNvPr id="26" name="图片 25" descr="2016011122011450587.jpg"/>
          <p:cNvPicPr>
            <a:picLocks noChangeAspect="1"/>
          </p:cNvPicPr>
          <p:nvPr/>
        </p:nvPicPr>
        <p:blipFill>
          <a:blip r:embed="rId5"/>
          <a:stretch>
            <a:fillRect/>
          </a:stretch>
        </p:blipFill>
        <p:spPr>
          <a:xfrm>
            <a:off x="6134100" y="1868488"/>
            <a:ext cx="4283075" cy="4513262"/>
          </a:xfrm>
          <a:prstGeom prst="rect">
            <a:avLst/>
          </a:prstGeom>
          <a:ln>
            <a:noFill/>
          </a:ln>
          <a:effectLst>
            <a:outerShdw blurRad="292100" dist="139700" dir="2700000" algn="tl" rotWithShape="0">
              <a:srgbClr val="333333">
                <a:alpha val="65000"/>
              </a:srgbClr>
            </a:outerShdw>
          </a:effectLst>
        </p:spPr>
      </p:pic>
      <p:pic>
        <p:nvPicPr>
          <p:cNvPr id="65571" name="图片 19"/>
          <p:cNvPicPr>
            <a:picLocks noChangeAspect="1"/>
          </p:cNvPicPr>
          <p:nvPr/>
        </p:nvPicPr>
        <p:blipFill>
          <a:blip r:embed="rId6"/>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7"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1">
                                            <p:txEl>
                                              <p:pRg st="0" end="0"/>
                                            </p:txEl>
                                          </p:spTgt>
                                        </p:tgtEl>
                                        <p:attrNameLst>
                                          <p:attrName>fill.type</p:attrName>
                                        </p:attrNameLst>
                                      </p:cBhvr>
                                      <p:to>
                                        <p:strVal val="solid"/>
                                      </p:to>
                                    </p:set>
                                  </p:childTnLst>
                                </p:cTn>
                              </p:par>
                            </p:childTnLst>
                          </p:cTn>
                        </p:par>
                        <p:par>
                          <p:cTn id="10" fill="hold">
                            <p:stCondLst>
                              <p:cond delay="56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18"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11">
                                            <p:txEl>
                                              <p:pRg st="1" end="1"/>
                                            </p:txEl>
                                          </p:spTgt>
                                        </p:tgtEl>
                                        <p:attrNameLst>
                                          <p:attrName>fill.type</p:attrName>
                                        </p:attrNameLst>
                                      </p:cBhvr>
                                      <p:to>
                                        <p:strVal val="solid"/>
                                      </p:to>
                                    </p:set>
                                  </p:childTnLst>
                                </p:cTn>
                              </p:par>
                            </p:childTnLst>
                          </p:cTn>
                        </p:par>
                        <p:par>
                          <p:cTn id="21" fill="hold">
                            <p:stCondLst>
                              <p:cond delay="680"/>
                            </p:stCondLst>
                            <p:childTnLst>
                              <p:par>
                                <p:cTn id="22" presetID="2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11">
                                            <p:txEl>
                                              <p:pRg st="2" end="2"/>
                                            </p:txEl>
                                          </p:spTgt>
                                        </p:tgtEl>
                                        <p:attrNameLst>
                                          <p:attrName>style.visibility</p:attrName>
                                        </p:attrNameLst>
                                      </p:cBhvr>
                                      <p:to>
                                        <p:strVal val="visible"/>
                                      </p:to>
                                    </p:set>
                                    <p:anim calcmode="discrete" valueType="clr">
                                      <p:cBhvr override="childStyle">
                                        <p:cTn id="29" dur="80"/>
                                        <p:tgtEl>
                                          <p:spTgt spid="1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1">
                                            <p:txEl>
                                              <p:pRg st="2" end="2"/>
                                            </p:txEl>
                                          </p:spTgt>
                                        </p:tgtEl>
                                        <p:attrNameLst>
                                          <p:attrName>fillcolor</p:attrName>
                                        </p:attrNameLst>
                                      </p:cBhvr>
                                      <p:tavLst>
                                        <p:tav tm="0">
                                          <p:val>
                                            <p:clrVal>
                                              <a:schemeClr val="accent2"/>
                                            </p:clrVal>
                                          </p:val>
                                        </p:tav>
                                        <p:tav tm="50000">
                                          <p:val>
                                            <p:clrVal>
                                              <a:schemeClr val="hlink"/>
                                            </p:clrVal>
                                          </p:val>
                                        </p:tav>
                                      </p:tavLst>
                                    </p:anim>
                                    <p:set>
                                      <p:cBhvr>
                                        <p:cTn id="31" dur="80"/>
                                        <p:tgtEl>
                                          <p:spTgt spid="11">
                                            <p:txEl>
                                              <p:pRg st="2" end="2"/>
                                            </p:txEl>
                                          </p:spTgt>
                                        </p:tgtEl>
                                        <p:attrNameLst>
                                          <p:attrName>fill.type</p:attrName>
                                        </p:attrNameLst>
                                      </p:cBhvr>
                                      <p:to>
                                        <p:strVal val="solid"/>
                                      </p:to>
                                    </p:set>
                                  </p:childTnLst>
                                </p:cTn>
                              </p:par>
                            </p:childTnLst>
                          </p:cTn>
                        </p:par>
                        <p:par>
                          <p:cTn id="32" fill="hold">
                            <p:stCondLst>
                              <p:cond delay="599"/>
                            </p:stCondLst>
                            <p:childTnLst>
                              <p:par>
                                <p:cTn id="33" presetID="16" presetClass="entr" presetSubtype="26"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Horizontal)">
                                      <p:cBhvr>
                                        <p:cTn id="35"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11">
                                            <p:txEl>
                                              <p:pRg st="3" end="3"/>
                                            </p:txEl>
                                          </p:spTgt>
                                        </p:tgtEl>
                                        <p:attrNameLst>
                                          <p:attrName>style.visibility</p:attrName>
                                        </p:attrNameLst>
                                      </p:cBhvr>
                                      <p:to>
                                        <p:strVal val="visible"/>
                                      </p:to>
                                    </p:set>
                                    <p:anim calcmode="discrete" valueType="clr">
                                      <p:cBhvr override="childStyle">
                                        <p:cTn id="40" dur="80"/>
                                        <p:tgtEl>
                                          <p:spTgt spid="11">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1">
                                            <p:txEl>
                                              <p:pRg st="3" end="3"/>
                                            </p:txEl>
                                          </p:spTgt>
                                        </p:tgtEl>
                                        <p:attrNameLst>
                                          <p:attrName>fillcolor</p:attrName>
                                        </p:attrNameLst>
                                      </p:cBhvr>
                                      <p:tavLst>
                                        <p:tav tm="0">
                                          <p:val>
                                            <p:clrVal>
                                              <a:schemeClr val="accent2"/>
                                            </p:clrVal>
                                          </p:val>
                                        </p:tav>
                                        <p:tav tm="50000">
                                          <p:val>
                                            <p:clrVal>
                                              <a:schemeClr val="hlink"/>
                                            </p:clrVal>
                                          </p:val>
                                        </p:tav>
                                      </p:tavLst>
                                    </p:anim>
                                    <p:set>
                                      <p:cBhvr>
                                        <p:cTn id="42" dur="80"/>
                                        <p:tgtEl>
                                          <p:spTgt spid="11">
                                            <p:txEl>
                                              <p:pRg st="3" end="3"/>
                                            </p:txEl>
                                          </p:spTgt>
                                        </p:tgtEl>
                                        <p:attrNameLst>
                                          <p:attrName>fill.type</p:attrName>
                                        </p:attrNameLst>
                                      </p:cBhvr>
                                      <p:to>
                                        <p:strVal val="solid"/>
                                      </p:to>
                                    </p:set>
                                  </p:childTnLst>
                                </p:cTn>
                              </p:par>
                            </p:childTnLst>
                          </p:cTn>
                        </p:par>
                        <p:par>
                          <p:cTn id="43" fill="hold">
                            <p:stCondLst>
                              <p:cond delay="680"/>
                            </p:stCondLst>
                            <p:childTnLst>
                              <p:par>
                                <p:cTn id="44" presetID="4" presetClass="entr" presetSubtype="16"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ox(in)">
                                      <p:cBhvr>
                                        <p:cTn id="46"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11">
                                            <p:txEl>
                                              <p:pRg st="4" end="4"/>
                                            </p:txEl>
                                          </p:spTgt>
                                        </p:tgtEl>
                                        <p:attrNameLst>
                                          <p:attrName>style.visibility</p:attrName>
                                        </p:attrNameLst>
                                      </p:cBhvr>
                                      <p:to>
                                        <p:strVal val="visible"/>
                                      </p:to>
                                    </p:set>
                                    <p:anim calcmode="discrete" valueType="clr">
                                      <p:cBhvr override="childStyle">
                                        <p:cTn id="51" dur="80"/>
                                        <p:tgtEl>
                                          <p:spTgt spid="11">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11">
                                            <p:txEl>
                                              <p:pRg st="4" end="4"/>
                                            </p:txEl>
                                          </p:spTgt>
                                        </p:tgtEl>
                                        <p:attrNameLst>
                                          <p:attrName>fillcolor</p:attrName>
                                        </p:attrNameLst>
                                      </p:cBhvr>
                                      <p:tavLst>
                                        <p:tav tm="0">
                                          <p:val>
                                            <p:clrVal>
                                              <a:schemeClr val="accent2"/>
                                            </p:clrVal>
                                          </p:val>
                                        </p:tav>
                                        <p:tav tm="50000">
                                          <p:val>
                                            <p:clrVal>
                                              <a:schemeClr val="hlink"/>
                                            </p:clrVal>
                                          </p:val>
                                        </p:tav>
                                      </p:tavLst>
                                    </p:anim>
                                    <p:set>
                                      <p:cBhvr>
                                        <p:cTn id="53" dur="80"/>
                                        <p:tgtEl>
                                          <p:spTgt spid="11">
                                            <p:txEl>
                                              <p:pRg st="4" end="4"/>
                                            </p:txEl>
                                          </p:spTgt>
                                        </p:tgtEl>
                                        <p:attrNameLst>
                                          <p:attrName>fill.type</p:attrName>
                                        </p:attrNameLst>
                                      </p:cBhvr>
                                      <p:to>
                                        <p:strVal val="solid"/>
                                      </p:to>
                                    </p:set>
                                  </p:childTnLst>
                                </p:cTn>
                              </p:par>
                            </p:childTnLst>
                          </p:cTn>
                        </p:par>
                        <p:par>
                          <p:cTn id="54" fill="hold">
                            <p:stCondLst>
                              <p:cond delay="919"/>
                            </p:stCondLst>
                            <p:childTnLst>
                              <p:par>
                                <p:cTn id="55" presetID="22" presetClass="entr" presetSubtype="1"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childTnLst>
                          </p:cTn>
                        </p:par>
                        <p:par>
                          <p:cTn id="58" fill="hold">
                            <p:stCondLst>
                              <p:cond delay="1419"/>
                            </p:stCondLst>
                            <p:childTnLst>
                              <p:par>
                                <p:cTn id="59" presetID="53" presetClass="entr" presetSubtype="16"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xit" presetSubtype="4" fill="hold" grpId="1" nodeType="clickEffect">
                                  <p:stCondLst>
                                    <p:cond delay="0"/>
                                  </p:stCondLst>
                                  <p:childTnLst>
                                    <p:animEffect transition="out" filter="wipe(down)">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par>
                          <p:cTn id="69" fill="hold">
                            <p:stCondLst>
                              <p:cond delay="500"/>
                            </p:stCondLst>
                            <p:childTnLst>
                              <p:par>
                                <p:cTn id="70" presetID="22" presetClass="exit" presetSubtype="4" fill="hold" nodeType="afterEffect">
                                  <p:stCondLst>
                                    <p:cond delay="0"/>
                                  </p:stCondLst>
                                  <p:childTnLst>
                                    <p:animEffect transition="out" filter="wipe(down)">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par>
                          <p:cTn id="73" fill="hold">
                            <p:stCondLst>
                              <p:cond delay="1000"/>
                            </p:stCondLst>
                            <p:childTnLst>
                              <p:par>
                                <p:cTn id="74" presetID="27" presetClass="entr" presetSubtype="0" fill="hold" nodeType="afterEffect">
                                  <p:stCondLst>
                                    <p:cond delay="0"/>
                                  </p:stCondLst>
                                  <p:iterate type="lt">
                                    <p:tmPct val="50000"/>
                                  </p:iterate>
                                  <p:childTnLst>
                                    <p:set>
                                      <p:cBhvr>
                                        <p:cTn id="75" dur="1" fill="hold">
                                          <p:stCondLst>
                                            <p:cond delay="0"/>
                                          </p:stCondLst>
                                        </p:cTn>
                                        <p:tgtEl>
                                          <p:spTgt spid="11">
                                            <p:txEl>
                                              <p:pRg st="5" end="5"/>
                                            </p:txEl>
                                          </p:spTgt>
                                        </p:tgtEl>
                                        <p:attrNameLst>
                                          <p:attrName>style.visibility</p:attrName>
                                        </p:attrNameLst>
                                      </p:cBhvr>
                                      <p:to>
                                        <p:strVal val="visible"/>
                                      </p:to>
                                    </p:set>
                                    <p:anim calcmode="discrete" valueType="clr">
                                      <p:cBhvr override="childStyle">
                                        <p:cTn id="76" dur="80"/>
                                        <p:tgtEl>
                                          <p:spTgt spid="11">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7" dur="80"/>
                                        <p:tgtEl>
                                          <p:spTgt spid="11">
                                            <p:txEl>
                                              <p:pRg st="5" end="5"/>
                                            </p:txEl>
                                          </p:spTgt>
                                        </p:tgtEl>
                                        <p:attrNameLst>
                                          <p:attrName>fillcolor</p:attrName>
                                        </p:attrNameLst>
                                      </p:cBhvr>
                                      <p:tavLst>
                                        <p:tav tm="0">
                                          <p:val>
                                            <p:clrVal>
                                              <a:schemeClr val="accent2"/>
                                            </p:clrVal>
                                          </p:val>
                                        </p:tav>
                                        <p:tav tm="50000">
                                          <p:val>
                                            <p:clrVal>
                                              <a:schemeClr val="hlink"/>
                                            </p:clrVal>
                                          </p:val>
                                        </p:tav>
                                      </p:tavLst>
                                    </p:anim>
                                    <p:set>
                                      <p:cBhvr>
                                        <p:cTn id="78" dur="80"/>
                                        <p:tgtEl>
                                          <p:spTgt spid="11">
                                            <p:txEl>
                                              <p:pRg st="5" end="5"/>
                                            </p:txEl>
                                          </p:spTgt>
                                        </p:tgtEl>
                                        <p:attrNameLst>
                                          <p:attrName>fill.type</p:attrName>
                                        </p:attrNameLst>
                                      </p:cBhvr>
                                      <p:to>
                                        <p:strVal val="solid"/>
                                      </p:to>
                                    </p:set>
                                  </p:childTnLst>
                                </p:cTn>
                              </p:par>
                            </p:childTnLst>
                          </p:cTn>
                        </p:par>
                        <p:par>
                          <p:cTn id="79" fill="hold">
                            <p:stCondLst>
                              <p:cond delay="1720"/>
                            </p:stCondLst>
                            <p:childTnLst>
                              <p:par>
                                <p:cTn id="80" presetID="16" presetClass="entr" presetSubtype="26"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Horizontal)">
                                      <p:cBhvr>
                                        <p:cTn id="8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6" presetClass="entr" presetSubtype="26"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barn(inHorizontal)">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9">
            <a:hlinkClick r:id="" action="ppaction://hlinkshowjump?jump=nextslide"/>
          </p:cNvPr>
          <p:cNvSpPr txBox="1">
            <a:spLocks noChangeArrowheads="1"/>
          </p:cNvSpPr>
          <p:nvPr/>
        </p:nvSpPr>
        <p:spPr bwMode="auto">
          <a:xfrm>
            <a:off x="3856038" y="933450"/>
            <a:ext cx="4833937"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2.</a:t>
            </a:r>
            <a:r>
              <a:rPr lang="zh-CN" altLang="en-US" sz="2600" b="1">
                <a:solidFill>
                  <a:schemeClr val="bg1"/>
                </a:solidFill>
                <a:latin typeface="微软雅黑" pitchFamily="34" charset="-122"/>
                <a:ea typeface="微软雅黑" pitchFamily="34" charset="-122"/>
              </a:rPr>
              <a:t>深化供给侧结构性改革的原因</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2660650"/>
            <a:ext cx="4176712" cy="3654425"/>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2200" b="1">
                <a:latin typeface="楷体"/>
                <a:ea typeface="楷体"/>
                <a:cs typeface="楷体"/>
              </a:rPr>
              <a:t>贯彻新发展理念，要求必须实现从要素驱动向创新驱动转变，促进区域、城乡协调发展，推进生态文明建设，培育新的国际竞争优势，提高共享发展水平。这些都有赖于深入推进供给侧结构性改革。</a:t>
            </a:r>
          </a:p>
        </p:txBody>
      </p:sp>
      <p:sp>
        <p:nvSpPr>
          <p:cNvPr id="67588" name="Rectangle 3"/>
          <p:cNvSpPr>
            <a:spLocks noChangeArrowheads="1"/>
          </p:cNvSpPr>
          <p:nvPr/>
        </p:nvSpPr>
        <p:spPr bwMode="auto">
          <a:xfrm>
            <a:off x="1919288" y="1978025"/>
            <a:ext cx="4105275" cy="776288"/>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2.3</a:t>
            </a:r>
            <a:r>
              <a:rPr lang="zh-CN" altLang="zh-CN" sz="2200" b="1">
                <a:solidFill>
                  <a:srgbClr val="0000FF"/>
                </a:solidFill>
                <a:latin typeface="微软雅黑" pitchFamily="34" charset="-122"/>
                <a:ea typeface="微软雅黑" pitchFamily="34" charset="-122"/>
                <a:cs typeface="Arial" charset="0"/>
              </a:rPr>
              <a:t>是贯彻落实</a:t>
            </a:r>
            <a:r>
              <a:rPr lang="zh-CN" altLang="zh-CN" sz="2200" b="1">
                <a:solidFill>
                  <a:schemeClr val="accent1"/>
                </a:solidFill>
                <a:latin typeface="微软雅黑" pitchFamily="34" charset="-122"/>
                <a:ea typeface="微软雅黑" pitchFamily="34" charset="-122"/>
                <a:cs typeface="Arial" charset="0"/>
              </a:rPr>
              <a:t>新发展理念</a:t>
            </a:r>
            <a:r>
              <a:rPr lang="zh-CN" altLang="zh-CN" sz="2200" b="1">
                <a:solidFill>
                  <a:srgbClr val="0000FF"/>
                </a:solidFill>
                <a:latin typeface="微软雅黑" pitchFamily="34" charset="-122"/>
                <a:ea typeface="微软雅黑" pitchFamily="34" charset="-122"/>
                <a:cs typeface="Arial" charset="0"/>
              </a:rPr>
              <a:t>的必然要求</a:t>
            </a:r>
            <a:endParaRPr lang="zh-CN" altLang="en-US" sz="2200" b="1">
              <a:solidFill>
                <a:srgbClr val="0000FF"/>
              </a:solidFill>
              <a:latin typeface="微软雅黑" pitchFamily="34" charset="-122"/>
              <a:ea typeface="微软雅黑" pitchFamily="34" charset="-122"/>
              <a:cs typeface="宋体" charset="-122"/>
            </a:endParaRPr>
          </a:p>
        </p:txBody>
      </p:sp>
      <p:pic>
        <p:nvPicPr>
          <p:cNvPr id="80898" name="Picture 2" descr="https://timgsa.baidu.com/timg?image&amp;quality=80&amp;size=b9999_10000&amp;sec=1523983889589&amp;di=30fcf08ae2ea5cd57cf3a10c4330a876&amp;imgtype=0&amp;src=http%3A%2F%2Fimg.mp.sohu.com%2Fq_mini%2Cc_zoom%2Cw_640%2Fupload%2F20170808%2Fe86be64cdb6c40989a9832dc95237406_th.jpg"/>
          <p:cNvPicPr>
            <a:picLocks noChangeAspect="1" noChangeArrowheads="1"/>
          </p:cNvPicPr>
          <p:nvPr/>
        </p:nvPicPr>
        <p:blipFill>
          <a:blip r:embed="rId2"/>
          <a:srcRect/>
          <a:stretch>
            <a:fillRect/>
          </a:stretch>
        </p:blipFill>
        <p:spPr bwMode="auto">
          <a:xfrm>
            <a:off x="6240463" y="1989138"/>
            <a:ext cx="4248150" cy="4392612"/>
          </a:xfrm>
          <a:prstGeom prst="rect">
            <a:avLst/>
          </a:prstGeom>
          <a:ln>
            <a:noFill/>
          </a:ln>
          <a:effectLst>
            <a:outerShdw blurRad="190500" algn="tl" rotWithShape="0">
              <a:srgbClr val="000000">
                <a:alpha val="70000"/>
              </a:srgb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3519"/>
                            </p:stCondLst>
                            <p:childTnLst>
                              <p:par>
                                <p:cTn id="11" presetID="53" presetClass="entr" presetSubtype="16" fill="hold" nodeType="afterEffect">
                                  <p:stCondLst>
                                    <p:cond delay="0"/>
                                  </p:stCondLst>
                                  <p:childTnLst>
                                    <p:set>
                                      <p:cBhvr>
                                        <p:cTn id="12" dur="1" fill="hold">
                                          <p:stCondLst>
                                            <p:cond delay="0"/>
                                          </p:stCondLst>
                                        </p:cTn>
                                        <p:tgtEl>
                                          <p:spTgt spid="80898"/>
                                        </p:tgtEl>
                                        <p:attrNameLst>
                                          <p:attrName>style.visibility</p:attrName>
                                        </p:attrNameLst>
                                      </p:cBhvr>
                                      <p:to>
                                        <p:strVal val="visible"/>
                                      </p:to>
                                    </p:set>
                                    <p:anim calcmode="lin" valueType="num">
                                      <p:cBhvr>
                                        <p:cTn id="13" dur="500" fill="hold"/>
                                        <p:tgtEl>
                                          <p:spTgt spid="80898"/>
                                        </p:tgtEl>
                                        <p:attrNameLst>
                                          <p:attrName>ppt_w</p:attrName>
                                        </p:attrNameLst>
                                      </p:cBhvr>
                                      <p:tavLst>
                                        <p:tav tm="0">
                                          <p:val>
                                            <p:fltVal val="0"/>
                                          </p:val>
                                        </p:tav>
                                        <p:tav tm="100000">
                                          <p:val>
                                            <p:strVal val="#ppt_w"/>
                                          </p:val>
                                        </p:tav>
                                      </p:tavLst>
                                    </p:anim>
                                    <p:anim calcmode="lin" valueType="num">
                                      <p:cBhvr>
                                        <p:cTn id="14" dur="500" fill="hold"/>
                                        <p:tgtEl>
                                          <p:spTgt spid="80898"/>
                                        </p:tgtEl>
                                        <p:attrNameLst>
                                          <p:attrName>ppt_h</p:attrName>
                                        </p:attrNameLst>
                                      </p:cBhvr>
                                      <p:tavLst>
                                        <p:tav tm="0">
                                          <p:val>
                                            <p:fltVal val="0"/>
                                          </p:val>
                                        </p:tav>
                                        <p:tav tm="100000">
                                          <p:val>
                                            <p:strVal val="#ppt_h"/>
                                          </p:val>
                                        </p:tav>
                                      </p:tavLst>
                                    </p:anim>
                                    <p:animEffect transition="in" filter="fade">
                                      <p:cBhvr>
                                        <p:cTn id="15"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9">
            <a:hlinkClick r:id="" action="ppaction://hlinkshowjump?jump=nextslide"/>
          </p:cNvPr>
          <p:cNvSpPr txBox="1">
            <a:spLocks noChangeArrowheads="1"/>
          </p:cNvSpPr>
          <p:nvPr/>
        </p:nvSpPr>
        <p:spPr bwMode="auto">
          <a:xfrm>
            <a:off x="4191000" y="933450"/>
            <a:ext cx="4165600"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供给侧结构性改革的要求</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3213100"/>
            <a:ext cx="4105275" cy="2686050"/>
          </a:xfrm>
          <a:prstGeom prst="rect">
            <a:avLst/>
          </a:prstGeom>
          <a:noFill/>
          <a:ln w="9525">
            <a:noFill/>
            <a:miter lim="800000"/>
            <a:headEnd/>
            <a:tailEnd/>
          </a:ln>
        </p:spPr>
        <p:txBody>
          <a:bodyPr lIns="98466" tIns="49233" rIns="98466" bIns="49233">
            <a:spAutoFit/>
          </a:bodyPr>
          <a:lstStyle/>
          <a:p>
            <a:pPr>
              <a:lnSpc>
                <a:spcPct val="200000"/>
              </a:lnSpc>
              <a:buFont typeface="Wingdings" pitchFamily="2" charset="2"/>
              <a:buChar char="Ø"/>
            </a:pPr>
            <a:r>
              <a:rPr lang="zh-CN" altLang="zh-CN" sz="2200" b="1">
                <a:latin typeface="楷体"/>
                <a:ea typeface="楷体"/>
                <a:cs typeface="楷体"/>
              </a:rPr>
              <a:t>一是处理好政府与市场的关系。</a:t>
            </a:r>
            <a:endParaRPr lang="en-US" altLang="zh-CN" sz="2200" b="1">
              <a:latin typeface="楷体"/>
              <a:ea typeface="楷体"/>
              <a:cs typeface="楷体"/>
            </a:endParaRPr>
          </a:p>
          <a:p>
            <a:pPr>
              <a:lnSpc>
                <a:spcPct val="200000"/>
              </a:lnSpc>
              <a:buFont typeface="Wingdings" pitchFamily="2" charset="2"/>
              <a:buChar char="Ø"/>
            </a:pPr>
            <a:r>
              <a:rPr lang="zh-CN" altLang="zh-CN" sz="2200" b="1">
                <a:latin typeface="楷体"/>
                <a:ea typeface="楷体"/>
                <a:cs typeface="楷体"/>
              </a:rPr>
              <a:t>二是处理好短期和长期的关系。</a:t>
            </a:r>
            <a:endParaRPr lang="en-US" altLang="zh-CN" sz="2200" b="1">
              <a:latin typeface="楷体"/>
              <a:ea typeface="楷体"/>
              <a:cs typeface="楷体"/>
            </a:endParaRPr>
          </a:p>
          <a:p>
            <a:pPr>
              <a:lnSpc>
                <a:spcPct val="200000"/>
              </a:lnSpc>
              <a:buFont typeface="Wingdings" pitchFamily="2" charset="2"/>
              <a:buChar char="Ø"/>
            </a:pPr>
            <a:r>
              <a:rPr lang="zh-CN" altLang="zh-CN" sz="2200" b="1">
                <a:latin typeface="楷体"/>
                <a:ea typeface="楷体"/>
                <a:cs typeface="楷体"/>
              </a:rPr>
              <a:t>三是处理好减法和加法的关系。</a:t>
            </a:r>
            <a:endParaRPr lang="en-US" altLang="zh-CN" sz="2200" b="1">
              <a:latin typeface="楷体"/>
              <a:ea typeface="楷体"/>
              <a:cs typeface="楷体"/>
            </a:endParaRPr>
          </a:p>
          <a:p>
            <a:pPr>
              <a:lnSpc>
                <a:spcPct val="200000"/>
              </a:lnSpc>
              <a:buFont typeface="Wingdings" pitchFamily="2" charset="2"/>
              <a:buChar char="Ø"/>
            </a:pPr>
            <a:r>
              <a:rPr lang="zh-CN" altLang="zh-CN" sz="2200" b="1">
                <a:latin typeface="楷体"/>
                <a:ea typeface="楷体"/>
                <a:cs typeface="楷体"/>
              </a:rPr>
              <a:t>四是处理好供给和需求的关系。</a:t>
            </a:r>
          </a:p>
        </p:txBody>
      </p:sp>
      <p:sp>
        <p:nvSpPr>
          <p:cNvPr id="68612" name="Rectangle 3"/>
          <p:cNvSpPr>
            <a:spLocks noChangeArrowheads="1"/>
          </p:cNvSpPr>
          <p:nvPr/>
        </p:nvSpPr>
        <p:spPr bwMode="auto">
          <a:xfrm>
            <a:off x="1919288" y="2168525"/>
            <a:ext cx="4105275" cy="776288"/>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3.1</a:t>
            </a:r>
            <a:r>
              <a:rPr lang="zh-CN" altLang="zh-CN" sz="2200" b="1">
                <a:solidFill>
                  <a:srgbClr val="0000FF"/>
                </a:solidFill>
                <a:latin typeface="微软雅黑" pitchFamily="34" charset="-122"/>
                <a:ea typeface="微软雅黑" pitchFamily="34" charset="-122"/>
                <a:cs typeface="Arial" charset="0"/>
              </a:rPr>
              <a:t>推进供给侧结构性改革要正确处理</a:t>
            </a:r>
            <a:r>
              <a:rPr lang="en-US" altLang="zh-CN" sz="2200" b="1">
                <a:solidFill>
                  <a:srgbClr val="0000FF"/>
                </a:solidFill>
                <a:latin typeface="微软雅黑" pitchFamily="34" charset="-122"/>
                <a:ea typeface="微软雅黑" pitchFamily="34" charset="-122"/>
                <a:cs typeface="Arial" charset="0"/>
              </a:rPr>
              <a:t>“</a:t>
            </a:r>
            <a:r>
              <a:rPr lang="zh-CN" altLang="zh-CN" sz="2200" b="1">
                <a:solidFill>
                  <a:srgbClr val="0000FF"/>
                </a:solidFill>
                <a:latin typeface="微软雅黑" pitchFamily="34" charset="-122"/>
                <a:ea typeface="微软雅黑" pitchFamily="34" charset="-122"/>
                <a:cs typeface="Arial" charset="0"/>
              </a:rPr>
              <a:t>四大</a:t>
            </a:r>
            <a:r>
              <a:rPr lang="en-US" altLang="zh-CN" sz="2200" b="1">
                <a:solidFill>
                  <a:srgbClr val="0000FF"/>
                </a:solidFill>
                <a:latin typeface="微软雅黑" pitchFamily="34" charset="-122"/>
                <a:ea typeface="微软雅黑" pitchFamily="34" charset="-122"/>
                <a:cs typeface="Arial" charset="0"/>
              </a:rPr>
              <a:t>”</a:t>
            </a:r>
            <a:r>
              <a:rPr lang="zh-CN" altLang="zh-CN" sz="2200" b="1">
                <a:solidFill>
                  <a:srgbClr val="0000FF"/>
                </a:solidFill>
                <a:latin typeface="微软雅黑" pitchFamily="34" charset="-122"/>
                <a:ea typeface="微软雅黑" pitchFamily="34" charset="-122"/>
                <a:cs typeface="Arial" charset="0"/>
              </a:rPr>
              <a:t>关系</a:t>
            </a:r>
          </a:p>
        </p:txBody>
      </p:sp>
      <p:grpSp>
        <p:nvGrpSpPr>
          <p:cNvPr id="12" name="组合 11"/>
          <p:cNvGrpSpPr>
            <a:grpSpLocks/>
          </p:cNvGrpSpPr>
          <p:nvPr/>
        </p:nvGrpSpPr>
        <p:grpSpPr bwMode="auto">
          <a:xfrm>
            <a:off x="6383338" y="2084388"/>
            <a:ext cx="3816350" cy="4224337"/>
            <a:chOff x="4860032" y="1563638"/>
            <a:chExt cx="3816424" cy="3168352"/>
          </a:xfrm>
        </p:grpSpPr>
        <p:pic>
          <p:nvPicPr>
            <p:cNvPr id="79874" name="Picture 2" descr="https://timgsa.baidu.com/timg?image&amp;quality=80&amp;size=b9999_10000&amp;sec=1523984938951&amp;di=3a35dcdfb6b4504ed4ae9b3750fced80&amp;imgtype=0&amp;src=http%3A%2F%2Fpic.gansudaily.com.cn%2F0%2F11%2F67%2F21%2F11672115_300561.jpg"/>
            <p:cNvPicPr>
              <a:picLocks noChangeAspect="1" noChangeArrowheads="1"/>
            </p:cNvPicPr>
            <p:nvPr/>
          </p:nvPicPr>
          <p:blipFill>
            <a:blip r:embed="rId2"/>
            <a:srcRect/>
            <a:stretch>
              <a:fillRect/>
            </a:stretch>
          </p:blipFill>
          <p:spPr bwMode="auto">
            <a:xfrm>
              <a:off x="4860032" y="1563638"/>
              <a:ext cx="3816424" cy="3168352"/>
            </a:xfrm>
            <a:prstGeom prst="rect">
              <a:avLst/>
            </a:prstGeom>
            <a:ln>
              <a:noFill/>
            </a:ln>
            <a:effectLst>
              <a:outerShdw blurRad="190500" algn="tl" rotWithShape="0">
                <a:srgbClr val="000000">
                  <a:alpha val="70000"/>
                </a:srgbClr>
              </a:outerShdw>
            </a:effectLst>
          </p:spPr>
        </p:pic>
        <p:sp>
          <p:nvSpPr>
            <p:cNvPr id="10" name="矩形 9"/>
            <p:cNvSpPr/>
            <p:nvPr/>
          </p:nvSpPr>
          <p:spPr>
            <a:xfrm>
              <a:off x="4860032" y="1563638"/>
              <a:ext cx="1655794" cy="1108506"/>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fontAlgn="auto">
                <a:spcBef>
                  <a:spcPts val="0"/>
                </a:spcBef>
                <a:spcAft>
                  <a:spcPts val="0"/>
                </a:spcAft>
                <a:defRPr/>
              </a:pPr>
              <a:r>
                <a:rPr lang="zh-CN" altLang="zh-CN" sz="1500" b="1" dirty="0">
                  <a:latin typeface="楷体" panose="02010609060101010101" pitchFamily="49" charset="-122"/>
                  <a:ea typeface="楷体" panose="02010609060101010101" pitchFamily="49" charset="-122"/>
                </a:rPr>
                <a:t>改革激发市场活力</a:t>
              </a:r>
              <a:endParaRPr lang="en-US" altLang="zh-CN" sz="1500" b="1" dirty="0">
                <a:latin typeface="楷体" panose="02010609060101010101" pitchFamily="49" charset="-122"/>
                <a:ea typeface="楷体" panose="02010609060101010101" pitchFamily="49" charset="-122"/>
              </a:endParaRPr>
            </a:p>
            <a:p>
              <a:pPr fontAlgn="auto">
                <a:spcBef>
                  <a:spcPts val="0"/>
                </a:spcBef>
                <a:spcAft>
                  <a:spcPts val="0"/>
                </a:spcAft>
                <a:defRPr/>
              </a:pPr>
              <a:r>
                <a:rPr lang="zh-CN" altLang="zh-CN" sz="1500" b="1" dirty="0">
                  <a:latin typeface="楷体" panose="02010609060101010101" pitchFamily="49" charset="-122"/>
                  <a:ea typeface="楷体" panose="02010609060101010101" pitchFamily="49" charset="-122"/>
                </a:rPr>
                <a:t>政策引导市场预期</a:t>
              </a:r>
              <a:endParaRPr lang="en-US" altLang="zh-CN" sz="1500" b="1" dirty="0">
                <a:latin typeface="楷体" panose="02010609060101010101" pitchFamily="49" charset="-122"/>
                <a:ea typeface="楷体" panose="02010609060101010101" pitchFamily="49" charset="-122"/>
              </a:endParaRPr>
            </a:p>
            <a:p>
              <a:pPr fontAlgn="auto">
                <a:spcBef>
                  <a:spcPts val="0"/>
                </a:spcBef>
                <a:spcAft>
                  <a:spcPts val="0"/>
                </a:spcAft>
                <a:defRPr/>
              </a:pPr>
              <a:r>
                <a:rPr lang="zh-CN" altLang="zh-CN" sz="1500" b="1" dirty="0">
                  <a:latin typeface="楷体" panose="02010609060101010101" pitchFamily="49" charset="-122"/>
                  <a:ea typeface="楷体" panose="02010609060101010101" pitchFamily="49" charset="-122"/>
                </a:rPr>
                <a:t>法治规范市场行为</a:t>
              </a:r>
              <a:endParaRPr lang="zh-CN" altLang="en-US" sz="1500" b="1" dirty="0">
                <a:latin typeface="楷体" panose="02010609060101010101" pitchFamily="49" charset="-122"/>
                <a:ea typeface="楷体" panose="02010609060101010101" pitchFamily="49" charset="-122"/>
              </a:endParaRPr>
            </a:p>
          </p:txBody>
        </p:sp>
        <p:sp>
          <p:nvSpPr>
            <p:cNvPr id="68618" name="矩形 10"/>
            <p:cNvSpPr>
              <a:spLocks noChangeArrowheads="1"/>
            </p:cNvSpPr>
            <p:nvPr/>
          </p:nvSpPr>
          <p:spPr bwMode="auto">
            <a:xfrm>
              <a:off x="6804248" y="3939902"/>
              <a:ext cx="881973" cy="484748"/>
            </a:xfrm>
            <a:prstGeom prst="rect">
              <a:avLst/>
            </a:prstGeom>
            <a:noFill/>
            <a:ln w="9525">
              <a:noFill/>
              <a:miter lim="800000"/>
              <a:headEnd/>
              <a:tailEnd/>
            </a:ln>
          </p:spPr>
          <p:txBody>
            <a:bodyPr wrap="none">
              <a:spAutoFit/>
            </a:bodyPr>
            <a:lstStyle/>
            <a:p>
              <a:r>
                <a:rPr lang="zh-CN" altLang="zh-CN" b="1">
                  <a:latin typeface="楷体"/>
                  <a:ea typeface="楷体"/>
                  <a:cs typeface="楷体"/>
                </a:rPr>
                <a:t>起决定</a:t>
              </a:r>
              <a:endParaRPr lang="en-US" altLang="zh-CN" b="1">
                <a:latin typeface="楷体"/>
                <a:ea typeface="楷体"/>
                <a:cs typeface="楷体"/>
              </a:endParaRPr>
            </a:p>
            <a:p>
              <a:r>
                <a:rPr lang="zh-CN" altLang="zh-CN" b="1">
                  <a:latin typeface="楷体"/>
                  <a:ea typeface="楷体"/>
                  <a:cs typeface="楷体"/>
                </a:rPr>
                <a:t>性作用</a:t>
              </a:r>
              <a:endParaRPr lang="zh-CN" altLang="en-US" b="1">
                <a:latin typeface="楷体"/>
                <a:ea typeface="楷体"/>
                <a:cs typeface="楷体"/>
              </a:endParaRPr>
            </a:p>
          </p:txBody>
        </p:sp>
      </p:grpSp>
      <p:pic>
        <p:nvPicPr>
          <p:cNvPr id="79876" name="Picture 4" descr="https://timgsa.baidu.com/timg?image&amp;quality=80&amp;size=b9999_10000&amp;sec=1523985703041&amp;di=75da70640a0f1e8ecd0e9f949c5b0889&amp;imgtype=0&amp;src=http%3A%2F%2Fphotocdn.sohu.com%2F20160224%2Fmp60400934_1456323630882_1_th.jpeg"/>
          <p:cNvPicPr>
            <a:picLocks noChangeAspect="1" noChangeArrowheads="1"/>
          </p:cNvPicPr>
          <p:nvPr/>
        </p:nvPicPr>
        <p:blipFill>
          <a:blip r:embed="rId3"/>
          <a:srcRect/>
          <a:stretch>
            <a:fillRect/>
          </a:stretch>
        </p:blipFill>
        <p:spPr bwMode="auto">
          <a:xfrm>
            <a:off x="6311900" y="2084388"/>
            <a:ext cx="4275138" cy="4513262"/>
          </a:xfrm>
          <a:prstGeom prst="rect">
            <a:avLst/>
          </a:prstGeom>
          <a:ln>
            <a:noFill/>
          </a:ln>
          <a:effectLst>
            <a:outerShdw blurRad="190500" algn="tl" rotWithShape="0">
              <a:srgbClr val="000000">
                <a:alpha val="70000"/>
              </a:srgbClr>
            </a:outerShdw>
          </a:effectLst>
        </p:spPr>
      </p:pic>
      <p:pic>
        <p:nvPicPr>
          <p:cNvPr id="79878" name="Picture 6" descr="https://timgsa.baidu.com/timg?image&amp;quality=80&amp;size=b9999_10000&amp;sec=1523985981614&amp;di=a38b68c415e5645e981f29223efc3b28&amp;imgtype=0&amp;src=http%3A%2F%2Fphotocdn.sohu.com%2F20160110%2Fmp53642800_1452416227791_2_th.jpeg"/>
          <p:cNvPicPr>
            <a:picLocks noChangeAspect="1" noChangeArrowheads="1"/>
          </p:cNvPicPr>
          <p:nvPr/>
        </p:nvPicPr>
        <p:blipFill>
          <a:blip r:embed="rId4"/>
          <a:srcRect/>
          <a:stretch>
            <a:fillRect/>
          </a:stretch>
        </p:blipFill>
        <p:spPr bwMode="auto">
          <a:xfrm>
            <a:off x="6167438" y="2181225"/>
            <a:ext cx="4500562" cy="4038600"/>
          </a:xfrm>
          <a:prstGeom prst="rect">
            <a:avLst/>
          </a:prstGeom>
          <a:ln>
            <a:noFill/>
          </a:ln>
          <a:effectLst>
            <a:outerShdw blurRad="190500" algn="tl" rotWithShape="0">
              <a:srgbClr val="000000">
                <a:alpha val="70000"/>
              </a:srgb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599"/>
                            </p:stCondLst>
                            <p:childTnLst>
                              <p:par>
                                <p:cTn id="11" presetID="2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9"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1" end="1"/>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6"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6">
                                            <p:txEl>
                                              <p:pRg st="2" end="2"/>
                                            </p:txEl>
                                          </p:spTgt>
                                        </p:tgtEl>
                                        <p:attrNameLst>
                                          <p:attrName>fill.type</p:attrName>
                                        </p:attrNameLst>
                                      </p:cBhvr>
                                      <p:to>
                                        <p:strVal val="solid"/>
                                      </p:to>
                                    </p:set>
                                  </p:childTnLst>
                                </p:cTn>
                              </p:par>
                            </p:childTnLst>
                          </p:cTn>
                        </p:par>
                        <p:par>
                          <p:cTn id="29" fill="hold">
                            <p:stCondLst>
                              <p:cond delay="599"/>
                            </p:stCondLst>
                            <p:childTnLst>
                              <p:par>
                                <p:cTn id="30" presetID="23" presetClass="entr" presetSubtype="16" fill="hold" nodeType="afterEffect">
                                  <p:stCondLst>
                                    <p:cond delay="0"/>
                                  </p:stCondLst>
                                  <p:childTnLst>
                                    <p:set>
                                      <p:cBhvr>
                                        <p:cTn id="31" dur="1" fill="hold">
                                          <p:stCondLst>
                                            <p:cond delay="0"/>
                                          </p:stCondLst>
                                        </p:cTn>
                                        <p:tgtEl>
                                          <p:spTgt spid="79876"/>
                                        </p:tgtEl>
                                        <p:attrNameLst>
                                          <p:attrName>style.visibility</p:attrName>
                                        </p:attrNameLst>
                                      </p:cBhvr>
                                      <p:to>
                                        <p:strVal val="visible"/>
                                      </p:to>
                                    </p:set>
                                    <p:anim calcmode="lin" valueType="num">
                                      <p:cBhvr>
                                        <p:cTn id="32" dur="500" fill="hold"/>
                                        <p:tgtEl>
                                          <p:spTgt spid="79876"/>
                                        </p:tgtEl>
                                        <p:attrNameLst>
                                          <p:attrName>ppt_w</p:attrName>
                                        </p:attrNameLst>
                                      </p:cBhvr>
                                      <p:tavLst>
                                        <p:tav tm="0">
                                          <p:val>
                                            <p:fltVal val="0"/>
                                          </p:val>
                                        </p:tav>
                                        <p:tav tm="100000">
                                          <p:val>
                                            <p:strVal val="#ppt_w"/>
                                          </p:val>
                                        </p:tav>
                                      </p:tavLst>
                                    </p:anim>
                                    <p:anim calcmode="lin" valueType="num">
                                      <p:cBhvr>
                                        <p:cTn id="33" dur="500" fill="hold"/>
                                        <p:tgtEl>
                                          <p:spTgt spid="7987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7987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8"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40" dur="80"/>
                                        <p:tgtEl>
                                          <p:spTgt spid="6">
                                            <p:txEl>
                                              <p:pRg st="3" end="3"/>
                                            </p:txEl>
                                          </p:spTgt>
                                        </p:tgtEl>
                                        <p:attrNameLst>
                                          <p:attrName>fill.type</p:attrName>
                                        </p:attrNameLst>
                                      </p:cBhvr>
                                      <p:to>
                                        <p:strVal val="solid"/>
                                      </p:to>
                                    </p:set>
                                  </p:childTnLst>
                                </p:cTn>
                              </p:par>
                            </p:childTnLst>
                          </p:cTn>
                        </p:par>
                        <p:par>
                          <p:cTn id="41" fill="hold">
                            <p:stCondLst>
                              <p:cond delay="599"/>
                            </p:stCondLst>
                            <p:childTnLst>
                              <p:par>
                                <p:cTn id="42" presetID="4" presetClass="entr" presetSubtype="16" fill="hold" nodeType="afterEffect">
                                  <p:stCondLst>
                                    <p:cond delay="0"/>
                                  </p:stCondLst>
                                  <p:childTnLst>
                                    <p:set>
                                      <p:cBhvr>
                                        <p:cTn id="43" dur="1" fill="hold">
                                          <p:stCondLst>
                                            <p:cond delay="0"/>
                                          </p:stCondLst>
                                        </p:cTn>
                                        <p:tgtEl>
                                          <p:spTgt spid="79878"/>
                                        </p:tgtEl>
                                        <p:attrNameLst>
                                          <p:attrName>style.visibility</p:attrName>
                                        </p:attrNameLst>
                                      </p:cBhvr>
                                      <p:to>
                                        <p:strVal val="visible"/>
                                      </p:to>
                                    </p:set>
                                    <p:animEffect transition="in" filter="box(in)">
                                      <p:cBhvr>
                                        <p:cTn id="44"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9">
            <a:hlinkClick r:id="" action="ppaction://hlinkshowjump?jump=nextslide"/>
          </p:cNvPr>
          <p:cNvSpPr txBox="1">
            <a:spLocks noChangeArrowheads="1"/>
          </p:cNvSpPr>
          <p:nvPr/>
        </p:nvSpPr>
        <p:spPr bwMode="auto">
          <a:xfrm>
            <a:off x="4191000" y="933450"/>
            <a:ext cx="4165600"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供给侧结构性改革的要求</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3041650"/>
            <a:ext cx="4105275" cy="316865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1900" b="1">
                <a:latin typeface="楷体"/>
                <a:ea typeface="楷体"/>
                <a:cs typeface="楷体"/>
              </a:rPr>
              <a:t>国民财富的增加主要取决于投入生产的劳动力、资本、资源等要素数量和质量</a:t>
            </a:r>
            <a:endParaRPr lang="en-US" altLang="zh-CN" sz="1900" b="1">
              <a:latin typeface="楷体"/>
              <a:ea typeface="楷体"/>
              <a:cs typeface="楷体"/>
            </a:endParaRPr>
          </a:p>
          <a:p>
            <a:pPr>
              <a:lnSpc>
                <a:spcPct val="150000"/>
              </a:lnSpc>
              <a:buFont typeface="Wingdings" pitchFamily="2" charset="2"/>
              <a:buChar char="Ø"/>
            </a:pPr>
            <a:r>
              <a:rPr lang="zh-CN" altLang="en-US" sz="1900" b="1">
                <a:latin typeface="楷体"/>
                <a:ea typeface="楷体"/>
                <a:cs typeface="楷体"/>
              </a:rPr>
              <a:t>要求</a:t>
            </a:r>
            <a:r>
              <a:rPr lang="zh-CN" altLang="zh-CN" sz="1900" b="1">
                <a:latin typeface="楷体"/>
                <a:ea typeface="楷体"/>
                <a:cs typeface="楷体"/>
              </a:rPr>
              <a:t>提高劳动力素质，提高技术有效供给能力，提升金融服务实体经济能力，推进土地制度、资源环境制度等改革。</a:t>
            </a:r>
          </a:p>
        </p:txBody>
      </p:sp>
      <p:sp>
        <p:nvSpPr>
          <p:cNvPr id="69636" name="Rectangle 3"/>
          <p:cNvSpPr>
            <a:spLocks noChangeArrowheads="1"/>
          </p:cNvSpPr>
          <p:nvPr/>
        </p:nvSpPr>
        <p:spPr bwMode="auto">
          <a:xfrm>
            <a:off x="1919288" y="2168525"/>
            <a:ext cx="4105275" cy="776288"/>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3.2</a:t>
            </a:r>
            <a:r>
              <a:rPr lang="zh-CN" altLang="zh-CN" sz="2200" b="1">
                <a:solidFill>
                  <a:srgbClr val="0000FF"/>
                </a:solidFill>
                <a:latin typeface="微软雅黑" pitchFamily="34" charset="-122"/>
                <a:ea typeface="微软雅黑" pitchFamily="34" charset="-122"/>
                <a:cs typeface="Arial" charset="0"/>
              </a:rPr>
              <a:t>提高要素质量和配置效率是推进供给侧结构性改革的基石</a:t>
            </a:r>
          </a:p>
        </p:txBody>
      </p:sp>
      <p:pic>
        <p:nvPicPr>
          <p:cNvPr id="88066" name="Picture 2" descr="https://timgsa.baidu.com/timg?image&amp;quality=80&amp;size=b9999_10000&amp;sec=1523986547899&amp;di=f937d2e985f118713f5a63cb07bee8c6&amp;imgtype=0&amp;src=http%3A%2F%2Fn.sinaimg.cn%2Ftranslate%2F20170307%2FQWEc-fycapec2671578.jpg"/>
          <p:cNvPicPr>
            <a:picLocks noChangeAspect="1" noChangeArrowheads="1"/>
          </p:cNvPicPr>
          <p:nvPr/>
        </p:nvPicPr>
        <p:blipFill>
          <a:blip r:embed="rId2"/>
          <a:srcRect/>
          <a:stretch>
            <a:fillRect/>
          </a:stretch>
        </p:blipFill>
        <p:spPr bwMode="auto">
          <a:xfrm>
            <a:off x="6167438" y="1844675"/>
            <a:ext cx="4308475" cy="45212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1399"/>
                            </p:stCondLst>
                            <p:childTnLst>
                              <p:par>
                                <p:cTn id="11" presetID="23" presetClass="entr" presetSubtype="16" fill="hold" nodeType="afterEffect">
                                  <p:stCondLst>
                                    <p:cond delay="0"/>
                                  </p:stCondLst>
                                  <p:childTnLst>
                                    <p:set>
                                      <p:cBhvr>
                                        <p:cTn id="12" dur="1" fill="hold">
                                          <p:stCondLst>
                                            <p:cond delay="0"/>
                                          </p:stCondLst>
                                        </p:cTn>
                                        <p:tgtEl>
                                          <p:spTgt spid="88066"/>
                                        </p:tgtEl>
                                        <p:attrNameLst>
                                          <p:attrName>style.visibility</p:attrName>
                                        </p:attrNameLst>
                                      </p:cBhvr>
                                      <p:to>
                                        <p:strVal val="visible"/>
                                      </p:to>
                                    </p:set>
                                    <p:anim calcmode="lin" valueType="num">
                                      <p:cBhvr>
                                        <p:cTn id="13" dur="500" fill="hold"/>
                                        <p:tgtEl>
                                          <p:spTgt spid="88066"/>
                                        </p:tgtEl>
                                        <p:attrNameLst>
                                          <p:attrName>ppt_w</p:attrName>
                                        </p:attrNameLst>
                                      </p:cBhvr>
                                      <p:tavLst>
                                        <p:tav tm="0">
                                          <p:val>
                                            <p:fltVal val="0"/>
                                          </p:val>
                                        </p:tav>
                                        <p:tav tm="100000">
                                          <p:val>
                                            <p:strVal val="#ppt_w"/>
                                          </p:val>
                                        </p:tav>
                                      </p:tavLst>
                                    </p:anim>
                                    <p:anim calcmode="lin" valueType="num">
                                      <p:cBhvr>
                                        <p:cTn id="14" dur="500" fill="hold"/>
                                        <p:tgtEl>
                                          <p:spTgt spid="8806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9"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6">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图片 13"/>
          <p:cNvPicPr>
            <a:picLocks noChangeAspect="1"/>
          </p:cNvPicPr>
          <p:nvPr/>
        </p:nvPicPr>
        <p:blipFill>
          <a:blip r:embed="rId3"/>
          <a:srcRect/>
          <a:stretch>
            <a:fillRect/>
          </a:stretch>
        </p:blipFill>
        <p:spPr bwMode="auto">
          <a:xfrm>
            <a:off x="569913" y="225425"/>
            <a:ext cx="1031875" cy="962025"/>
          </a:xfrm>
          <a:prstGeom prst="rect">
            <a:avLst/>
          </a:prstGeom>
          <a:noFill/>
          <a:ln w="9525">
            <a:noFill/>
            <a:miter lim="800000"/>
            <a:headEnd/>
            <a:tailEnd/>
          </a:ln>
        </p:spPr>
      </p:pic>
      <p:sp>
        <p:nvSpPr>
          <p:cNvPr id="70658" name="矩形 62"/>
          <p:cNvSpPr>
            <a:spLocks noChangeArrowheads="1"/>
          </p:cNvSpPr>
          <p:nvPr/>
        </p:nvSpPr>
        <p:spPr bwMode="auto">
          <a:xfrm>
            <a:off x="2171700" y="2001838"/>
            <a:ext cx="7848600" cy="831850"/>
          </a:xfrm>
          <a:prstGeom prst="rect">
            <a:avLst/>
          </a:prstGeom>
          <a:noFill/>
          <a:ln w="9525">
            <a:noFill/>
            <a:miter lim="800000"/>
            <a:headEnd/>
            <a:tailEnd/>
          </a:ln>
        </p:spPr>
        <p:txBody>
          <a:bodyPr>
            <a:spAutoFit/>
          </a:bodyPr>
          <a:lstStyle/>
          <a:p>
            <a:r>
              <a:rPr lang="en-US" altLang="zh-CN" sz="2400" b="1">
                <a:solidFill>
                  <a:srgbClr val="0000FF"/>
                </a:solidFill>
                <a:latin typeface="微软雅黑" pitchFamily="34" charset="-122"/>
                <a:ea typeface="微软雅黑" pitchFamily="34" charset="-122"/>
              </a:rPr>
              <a:t>       </a:t>
            </a:r>
            <a:r>
              <a:rPr lang="zh-CN" altLang="zh-CN" sz="2400" b="1">
                <a:solidFill>
                  <a:srgbClr val="0000FF"/>
                </a:solidFill>
                <a:latin typeface="微软雅黑" pitchFamily="34" charset="-122"/>
                <a:ea typeface="微软雅黑" pitchFamily="34" charset="-122"/>
              </a:rPr>
              <a:t>加大人力资本培育力度</a:t>
            </a:r>
            <a:r>
              <a:rPr lang="zh-CN" altLang="en-US" sz="2400" b="1">
                <a:solidFill>
                  <a:srgbClr val="0000FF"/>
                </a:solidFill>
                <a:latin typeface="微软雅黑" pitchFamily="34" charset="-122"/>
                <a:ea typeface="微软雅黑" pitchFamily="34" charset="-122"/>
              </a:rPr>
              <a:t>，增</a:t>
            </a:r>
            <a:r>
              <a:rPr lang="zh-CN" altLang="zh-CN" sz="2400" b="1">
                <a:solidFill>
                  <a:srgbClr val="0000FF"/>
                </a:solidFill>
                <a:latin typeface="微软雅黑" pitchFamily="34" charset="-122"/>
                <a:ea typeface="微软雅黑" pitchFamily="34" charset="-122"/>
              </a:rPr>
              <a:t>更加注重调动和保护人的积极性。</a:t>
            </a:r>
            <a:endParaRPr lang="zh-CN" altLang="en-US" sz="2400" b="1">
              <a:solidFill>
                <a:srgbClr val="0000FF"/>
              </a:solidFill>
              <a:latin typeface="微软雅黑" pitchFamily="34" charset="-122"/>
              <a:ea typeface="微软雅黑" pitchFamily="34" charset="-122"/>
            </a:endParaRPr>
          </a:p>
        </p:txBody>
      </p:sp>
      <p:sp>
        <p:nvSpPr>
          <p:cNvPr id="70659" name="矩形 21"/>
          <p:cNvSpPr>
            <a:spLocks noChangeArrowheads="1"/>
          </p:cNvSpPr>
          <p:nvPr/>
        </p:nvSpPr>
        <p:spPr bwMode="auto">
          <a:xfrm>
            <a:off x="2171700" y="2938463"/>
            <a:ext cx="7920038" cy="1570037"/>
          </a:xfrm>
          <a:prstGeom prst="rect">
            <a:avLst/>
          </a:prstGeom>
          <a:noFill/>
          <a:ln w="9525">
            <a:noFill/>
            <a:miter lim="800000"/>
            <a:headEnd/>
            <a:tailEnd/>
          </a:ln>
        </p:spPr>
        <p:txBody>
          <a:bodyPr>
            <a:spAutoFit/>
          </a:bodyPr>
          <a:lstStyle/>
          <a:p>
            <a:r>
              <a:rPr lang="en-US" altLang="zh-CN" sz="2400">
                <a:latin typeface="等线"/>
                <a:ea typeface="等线"/>
              </a:rPr>
              <a:t>        </a:t>
            </a:r>
            <a:r>
              <a:rPr lang="zh-CN" altLang="zh-CN" sz="2400">
                <a:latin typeface="华文隶书" pitchFamily="2" charset="-122"/>
                <a:ea typeface="华文隶书" pitchFamily="2" charset="-122"/>
              </a:rPr>
              <a:t>人是生产力中最活跃的因素。高素质的企业家、工匠和劳模是推动供给侧结构性改革、振兴实体经济发展的重要力量。要弘扬</a:t>
            </a:r>
            <a:r>
              <a:rPr lang="zh-CN" altLang="zh-CN" sz="2400">
                <a:solidFill>
                  <a:srgbClr val="FF0000"/>
                </a:solidFill>
                <a:latin typeface="华文隶书" pitchFamily="2" charset="-122"/>
                <a:ea typeface="华文隶书" pitchFamily="2" charset="-122"/>
              </a:rPr>
              <a:t>劳模精神</a:t>
            </a:r>
            <a:r>
              <a:rPr lang="zh-CN" altLang="zh-CN" sz="2400">
                <a:latin typeface="华文隶书" pitchFamily="2" charset="-122"/>
                <a:ea typeface="华文隶书" pitchFamily="2" charset="-122"/>
              </a:rPr>
              <a:t>和</a:t>
            </a:r>
            <a:r>
              <a:rPr lang="zh-CN" altLang="zh-CN" sz="2400">
                <a:solidFill>
                  <a:srgbClr val="FF0000"/>
                </a:solidFill>
                <a:latin typeface="华文隶书" pitchFamily="2" charset="-122"/>
                <a:ea typeface="华文隶书" pitchFamily="2" charset="-122"/>
              </a:rPr>
              <a:t>工匠精神</a:t>
            </a:r>
            <a:r>
              <a:rPr lang="zh-CN" altLang="zh-CN" sz="2400">
                <a:latin typeface="华文隶书" pitchFamily="2" charset="-122"/>
                <a:ea typeface="华文隶书" pitchFamily="2" charset="-122"/>
              </a:rPr>
              <a:t>，营造劳动光荣的社会风尚和精益求精的敬业风气。</a:t>
            </a:r>
          </a:p>
        </p:txBody>
      </p:sp>
    </p:spTree>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Box 9">
            <a:hlinkClick r:id="" action="ppaction://hlinkshowjump?jump=nextslide"/>
          </p:cNvPr>
          <p:cNvSpPr txBox="1">
            <a:spLocks noChangeArrowheads="1"/>
          </p:cNvSpPr>
          <p:nvPr/>
        </p:nvSpPr>
        <p:spPr bwMode="auto">
          <a:xfrm>
            <a:off x="3689350" y="933450"/>
            <a:ext cx="5167313"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供给侧结构性改革的措施与要求</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3041650"/>
            <a:ext cx="4105275" cy="316865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1900" b="1">
                <a:latin typeface="楷体"/>
                <a:ea typeface="楷体"/>
                <a:cs typeface="楷体"/>
              </a:rPr>
              <a:t>企业是最重要的市场主体，是生产要素的组织者和产品与服务的提供者，是创新的发动机，处于供给体系的关键位置。</a:t>
            </a:r>
            <a:endParaRPr lang="en-US" altLang="zh-CN" sz="1900" b="1">
              <a:latin typeface="楷体"/>
              <a:ea typeface="楷体"/>
              <a:cs typeface="楷体"/>
            </a:endParaRPr>
          </a:p>
          <a:p>
            <a:pPr>
              <a:lnSpc>
                <a:spcPct val="150000"/>
              </a:lnSpc>
              <a:buFont typeface="Wingdings" pitchFamily="2" charset="2"/>
              <a:buChar char="Ø"/>
            </a:pPr>
            <a:r>
              <a:rPr lang="zh-CN" altLang="zh-CN" sz="1900" b="1">
                <a:latin typeface="楷体"/>
                <a:ea typeface="楷体"/>
                <a:cs typeface="楷体"/>
              </a:rPr>
              <a:t>要提升大企业素质，大力发展中小企业，着力提升企业创新能力和竞争力。</a:t>
            </a:r>
          </a:p>
        </p:txBody>
      </p:sp>
      <p:sp>
        <p:nvSpPr>
          <p:cNvPr id="72708" name="Rectangle 3"/>
          <p:cNvSpPr>
            <a:spLocks noChangeArrowheads="1"/>
          </p:cNvSpPr>
          <p:nvPr/>
        </p:nvSpPr>
        <p:spPr bwMode="auto">
          <a:xfrm>
            <a:off x="1919288" y="1998663"/>
            <a:ext cx="4105275" cy="1116012"/>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3.3</a:t>
            </a:r>
            <a:r>
              <a:rPr lang="zh-CN" altLang="zh-CN" sz="2200" b="1">
                <a:solidFill>
                  <a:srgbClr val="0000FF"/>
                </a:solidFill>
                <a:latin typeface="微软雅黑" pitchFamily="34" charset="-122"/>
                <a:ea typeface="微软雅黑" pitchFamily="34" charset="-122"/>
                <a:cs typeface="Arial" charset="0"/>
              </a:rPr>
              <a:t>提升企业发展水平和素质是推进供给侧结构性改革的关键环节</a:t>
            </a:r>
          </a:p>
        </p:txBody>
      </p:sp>
      <p:pic>
        <p:nvPicPr>
          <p:cNvPr id="87042" name="Picture 2" descr="https://timgsa.baidu.com/timg?image&amp;quality=80&amp;size=b9999_10000&amp;sec=1523987421530&amp;di=8ba158bd834c8738f68227694296ca5d&amp;imgtype=0&amp;src=http%3A%2F%2Fwww.chinairn.com%2FUserFiles%2Fimage%2F20170504%2F20170504150603_2924.jpg"/>
          <p:cNvPicPr>
            <a:picLocks noChangeAspect="1" noChangeArrowheads="1"/>
          </p:cNvPicPr>
          <p:nvPr/>
        </p:nvPicPr>
        <p:blipFill>
          <a:blip r:embed="rId2"/>
          <a:srcRect/>
          <a:stretch>
            <a:fillRect/>
          </a:stretch>
        </p:blipFill>
        <p:spPr bwMode="auto">
          <a:xfrm>
            <a:off x="6167438" y="2060575"/>
            <a:ext cx="4032250" cy="4013200"/>
          </a:xfrm>
          <a:prstGeom prst="rect">
            <a:avLst/>
          </a:prstGeom>
          <a:noFill/>
          <a:ln w="9525">
            <a:noFill/>
            <a:miter lim="800000"/>
            <a:headEnd/>
            <a:tailEnd/>
          </a:ln>
        </p:spPr>
      </p:pic>
      <p:pic>
        <p:nvPicPr>
          <p:cNvPr id="87044" name="Picture 4" descr="https://timgsa.baidu.com/timg?image&amp;quality=80&amp;size=b9999_10000&amp;sec=1523987526895&amp;di=f3c985ab5e8bcee3e95459cd01054a91&amp;imgtype=0&amp;src=http%3A%2F%2Fwww.smeszs.gov.cn%2Fupload%2FImage%2Fmrtp%2F1_3152425548.jpg"/>
          <p:cNvPicPr>
            <a:picLocks noChangeAspect="1" noChangeArrowheads="1"/>
          </p:cNvPicPr>
          <p:nvPr/>
        </p:nvPicPr>
        <p:blipFill>
          <a:blip r:embed="rId3"/>
          <a:srcRect/>
          <a:stretch>
            <a:fillRect/>
          </a:stretch>
        </p:blipFill>
        <p:spPr bwMode="auto">
          <a:xfrm>
            <a:off x="6167438" y="2060575"/>
            <a:ext cx="4032250" cy="3937000"/>
          </a:xfrm>
          <a:prstGeom prst="rect">
            <a:avLst/>
          </a:prstGeom>
          <a:noFill/>
          <a:ln w="9525">
            <a:noFill/>
            <a:miter lim="800000"/>
            <a:headEnd/>
            <a:tailEnd/>
          </a:ln>
        </p:spPr>
      </p:pic>
      <p:pic>
        <p:nvPicPr>
          <p:cNvPr id="72711" name="图片 8"/>
          <p:cNvPicPr>
            <a:picLocks noChangeAspect="1"/>
          </p:cNvPicPr>
          <p:nvPr/>
        </p:nvPicPr>
        <p:blipFill>
          <a:blip r:embed="rId4"/>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2119"/>
                            </p:stCondLst>
                            <p:childTnLst>
                              <p:par>
                                <p:cTn id="11" presetID="22" presetClass="entr" presetSubtype="4" fill="hold" nodeType="afterEffect">
                                  <p:stCondLst>
                                    <p:cond delay="0"/>
                                  </p:stCondLst>
                                  <p:childTnLst>
                                    <p:set>
                                      <p:cBhvr>
                                        <p:cTn id="12" dur="1" fill="hold">
                                          <p:stCondLst>
                                            <p:cond delay="0"/>
                                          </p:stCondLst>
                                        </p:cTn>
                                        <p:tgtEl>
                                          <p:spTgt spid="87042"/>
                                        </p:tgtEl>
                                        <p:attrNameLst>
                                          <p:attrName>style.visibility</p:attrName>
                                        </p:attrNameLst>
                                      </p:cBhvr>
                                      <p:to>
                                        <p:strVal val="visible"/>
                                      </p:to>
                                    </p:set>
                                    <p:animEffect transition="in" filter="wipe(down)">
                                      <p:cBhvr>
                                        <p:cTn id="13" dur="500"/>
                                        <p:tgtEl>
                                          <p:spTgt spid="87042"/>
                                        </p:tgtEl>
                                      </p:cBhvr>
                                    </p:animEffect>
                                  </p:childTnLst>
                                  <p:subTnLst>
                                    <p:set>
                                      <p:cBhvr override="childStyle">
                                        <p:cTn dur="1" fill="hold" display="0" masterRel="nextClick" afterEffect="1"/>
                                        <p:tgtEl>
                                          <p:spTgt spid="8704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8"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6">
                                            <p:txEl>
                                              <p:pRg st="1" end="1"/>
                                            </p:txEl>
                                          </p:spTgt>
                                        </p:tgtEl>
                                        <p:attrNameLst>
                                          <p:attrName>fill.type</p:attrName>
                                        </p:attrNameLst>
                                      </p:cBhvr>
                                      <p:to>
                                        <p:strVal val="solid"/>
                                      </p:to>
                                    </p:set>
                                  </p:childTnLst>
                                </p:cTn>
                              </p:par>
                            </p:childTnLst>
                          </p:cTn>
                        </p:par>
                        <p:par>
                          <p:cTn id="21" fill="hold">
                            <p:stCondLst>
                              <p:cond delay="1360"/>
                            </p:stCondLst>
                            <p:childTnLst>
                              <p:par>
                                <p:cTn id="22" presetID="22" presetClass="entr" presetSubtype="4" fill="hold" nodeType="afterEffect">
                                  <p:stCondLst>
                                    <p:cond delay="0"/>
                                  </p:stCondLst>
                                  <p:childTnLst>
                                    <p:set>
                                      <p:cBhvr>
                                        <p:cTn id="23" dur="1" fill="hold">
                                          <p:stCondLst>
                                            <p:cond delay="0"/>
                                          </p:stCondLst>
                                        </p:cTn>
                                        <p:tgtEl>
                                          <p:spTgt spid="87044"/>
                                        </p:tgtEl>
                                        <p:attrNameLst>
                                          <p:attrName>style.visibility</p:attrName>
                                        </p:attrNameLst>
                                      </p:cBhvr>
                                      <p:to>
                                        <p:strVal val="visible"/>
                                      </p:to>
                                    </p:set>
                                    <p:animEffect transition="in" filter="wipe(down)">
                                      <p:cBhvr>
                                        <p:cTn id="24" dur="500"/>
                                        <p:tgtEl>
                                          <p:spTgt spid="87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Box 9">
            <a:hlinkClick r:id="" action="ppaction://hlinkshowjump?jump=nextslide"/>
          </p:cNvPr>
          <p:cNvSpPr txBox="1">
            <a:spLocks noChangeArrowheads="1"/>
          </p:cNvSpPr>
          <p:nvPr/>
        </p:nvSpPr>
        <p:spPr bwMode="auto">
          <a:xfrm>
            <a:off x="4191000" y="933450"/>
            <a:ext cx="4165600"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供给侧结构性改革的要求</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3041650"/>
            <a:ext cx="4105275" cy="273050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1900" b="1">
                <a:latin typeface="楷体"/>
                <a:ea typeface="楷体"/>
                <a:cs typeface="楷体"/>
              </a:rPr>
              <a:t>只有产业供给符合市场需求、适应需求结构，社会资本的循环周转才能顺利完成经济才能实现可持续发展。</a:t>
            </a:r>
            <a:endParaRPr lang="en-US" altLang="zh-CN" sz="1900" b="1">
              <a:latin typeface="楷体"/>
              <a:ea typeface="楷体"/>
              <a:cs typeface="楷体"/>
            </a:endParaRPr>
          </a:p>
          <a:p>
            <a:pPr>
              <a:lnSpc>
                <a:spcPct val="150000"/>
              </a:lnSpc>
              <a:buFont typeface="Wingdings" pitchFamily="2" charset="2"/>
              <a:buChar char="Ø"/>
            </a:pPr>
            <a:r>
              <a:rPr lang="zh-CN" altLang="zh-CN" sz="1900" b="1">
                <a:latin typeface="楷体"/>
                <a:ea typeface="楷体"/>
                <a:cs typeface="楷体"/>
              </a:rPr>
              <a:t>要大力推进农业供给侧结构新改革，振兴制造业，提高服务供给水平，加快培育壮大新兴产业。</a:t>
            </a:r>
          </a:p>
        </p:txBody>
      </p:sp>
      <p:sp>
        <p:nvSpPr>
          <p:cNvPr id="73732" name="Rectangle 3"/>
          <p:cNvSpPr>
            <a:spLocks noChangeArrowheads="1"/>
          </p:cNvSpPr>
          <p:nvPr/>
        </p:nvSpPr>
        <p:spPr bwMode="auto">
          <a:xfrm>
            <a:off x="1919288" y="2168525"/>
            <a:ext cx="4105275" cy="776288"/>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3.4</a:t>
            </a:r>
            <a:r>
              <a:rPr lang="zh-CN" altLang="zh-CN" sz="2200" b="1">
                <a:solidFill>
                  <a:srgbClr val="0000FF"/>
                </a:solidFill>
                <a:latin typeface="微软雅黑" pitchFamily="34" charset="-122"/>
                <a:ea typeface="微软雅黑" pitchFamily="34" charset="-122"/>
                <a:cs typeface="Arial" charset="0"/>
              </a:rPr>
              <a:t>促进产业转型升级是推进供给侧结构性改革的中心任务</a:t>
            </a:r>
          </a:p>
        </p:txBody>
      </p:sp>
      <p:pic>
        <p:nvPicPr>
          <p:cNvPr id="86018" name="Picture 2" descr="https://timgsa.baidu.com/timg?image&amp;quality=80&amp;size=b9999_10000&amp;sec=1524582531&amp;di=6bf65eb898852553dceb0d19dbe10ec2&amp;imgtype=jpg&amp;er=1&amp;src=http%3A%2F%2Fn.sinaimg.cn%2Ftranslate%2F20170227%2FB1dZ-fyavvsh6884463.jpg"/>
          <p:cNvPicPr>
            <a:picLocks noChangeAspect="1" noChangeArrowheads="1"/>
          </p:cNvPicPr>
          <p:nvPr/>
        </p:nvPicPr>
        <p:blipFill>
          <a:blip r:embed="rId2"/>
          <a:srcRect/>
          <a:stretch>
            <a:fillRect/>
          </a:stretch>
        </p:blipFill>
        <p:spPr bwMode="auto">
          <a:xfrm>
            <a:off x="6311900" y="2276475"/>
            <a:ext cx="4032250" cy="3744913"/>
          </a:xfrm>
          <a:prstGeom prst="rect">
            <a:avLst/>
          </a:prstGeom>
          <a:ln>
            <a:noFill/>
          </a:ln>
          <a:effectLst>
            <a:outerShdw blurRad="292100" dist="139700" dir="2700000" algn="tl" rotWithShape="0">
              <a:srgbClr val="333333">
                <a:alpha val="65000"/>
              </a:srgbClr>
            </a:outerShdw>
          </a:effectLst>
        </p:spPr>
      </p:pic>
      <p:pic>
        <p:nvPicPr>
          <p:cNvPr id="86020" name="Picture 4" descr="https://timgsa.baidu.com/timg?image&amp;quality=80&amp;size=b9999_10000&amp;sec=1523988033189&amp;di=8ab19363730338af95bab2e7a6fcd3ab&amp;imgtype=0&amp;src=http%3A%2F%2Fimage.thepaper.cn%2Fwap%2Fimage%2F5%2F983%2F613.jpg"/>
          <p:cNvPicPr>
            <a:picLocks noChangeAspect="1" noChangeArrowheads="1"/>
          </p:cNvPicPr>
          <p:nvPr/>
        </p:nvPicPr>
        <p:blipFill>
          <a:blip r:embed="rId3"/>
          <a:srcRect/>
          <a:stretch>
            <a:fillRect/>
          </a:stretch>
        </p:blipFill>
        <p:spPr bwMode="auto">
          <a:xfrm>
            <a:off x="6311900" y="2276475"/>
            <a:ext cx="4152900" cy="3810000"/>
          </a:xfrm>
          <a:prstGeom prst="rect">
            <a:avLst/>
          </a:prstGeom>
          <a:ln>
            <a:noFill/>
          </a:ln>
          <a:effectLst>
            <a:outerShdw blurRad="292100" dist="139700" dir="2700000" algn="tl" rotWithShape="0">
              <a:srgbClr val="333333">
                <a:alpha val="65000"/>
              </a:srgbClr>
            </a:outerShdw>
          </a:effectLst>
        </p:spPr>
      </p:pic>
      <p:pic>
        <p:nvPicPr>
          <p:cNvPr id="73735" name="图片 8"/>
          <p:cNvPicPr>
            <a:picLocks noChangeAspect="1"/>
          </p:cNvPicPr>
          <p:nvPr/>
        </p:nvPicPr>
        <p:blipFill>
          <a:blip r:embed="rId4"/>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par>
                          <p:cTn id="17" fill="hold">
                            <p:stCondLst>
                              <p:cond delay="1719"/>
                            </p:stCondLst>
                            <p:childTnLst>
                              <p:par>
                                <p:cTn id="18" presetID="22" presetClass="entr" presetSubtype="4" fill="hold" nodeType="afterEffect">
                                  <p:stCondLst>
                                    <p:cond delay="0"/>
                                  </p:stCondLst>
                                  <p:childTnLst>
                                    <p:set>
                                      <p:cBhvr>
                                        <p:cTn id="19" dur="1" fill="hold">
                                          <p:stCondLst>
                                            <p:cond delay="0"/>
                                          </p:stCondLst>
                                        </p:cTn>
                                        <p:tgtEl>
                                          <p:spTgt spid="86018"/>
                                        </p:tgtEl>
                                        <p:attrNameLst>
                                          <p:attrName>style.visibility</p:attrName>
                                        </p:attrNameLst>
                                      </p:cBhvr>
                                      <p:to>
                                        <p:strVal val="visible"/>
                                      </p:to>
                                    </p:set>
                                    <p:animEffect transition="in" filter="wipe(down)">
                                      <p:cBhvr>
                                        <p:cTn id="20" dur="500"/>
                                        <p:tgtEl>
                                          <p:spTgt spid="86018"/>
                                        </p:tgtEl>
                                      </p:cBhvr>
                                    </p:animEffect>
                                  </p:childTnLst>
                                  <p:subTnLst>
                                    <p:set>
                                      <p:cBhvr override="childStyle">
                                        <p:cTn dur="1" fill="hold" display="0" masterRel="nextClick" afterEffect="1"/>
                                        <p:tgtEl>
                                          <p:spTgt spid="86018"/>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6020"/>
                                        </p:tgtEl>
                                        <p:attrNameLst>
                                          <p:attrName>style.visibility</p:attrName>
                                        </p:attrNameLst>
                                      </p:cBhvr>
                                      <p:to>
                                        <p:strVal val="visible"/>
                                      </p:to>
                                    </p:set>
                                    <p:anim calcmode="lin" valueType="num">
                                      <p:cBhvr>
                                        <p:cTn id="25" dur="500" fill="hold"/>
                                        <p:tgtEl>
                                          <p:spTgt spid="86020"/>
                                        </p:tgtEl>
                                        <p:attrNameLst>
                                          <p:attrName>ppt_w</p:attrName>
                                        </p:attrNameLst>
                                      </p:cBhvr>
                                      <p:tavLst>
                                        <p:tav tm="0">
                                          <p:val>
                                            <p:fltVal val="0"/>
                                          </p:val>
                                        </p:tav>
                                        <p:tav tm="100000">
                                          <p:val>
                                            <p:strVal val="#ppt_w"/>
                                          </p:val>
                                        </p:tav>
                                      </p:tavLst>
                                    </p:anim>
                                    <p:anim calcmode="lin" valueType="num">
                                      <p:cBhvr>
                                        <p:cTn id="26" dur="500" fill="hold"/>
                                        <p:tgtEl>
                                          <p:spTgt spid="860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Box 9">
            <a:hlinkClick r:id="" action="ppaction://hlinkshowjump?jump=nextslide"/>
          </p:cNvPr>
          <p:cNvSpPr txBox="1">
            <a:spLocks noChangeArrowheads="1"/>
          </p:cNvSpPr>
          <p:nvPr/>
        </p:nvSpPr>
        <p:spPr bwMode="auto">
          <a:xfrm>
            <a:off x="4191000" y="933450"/>
            <a:ext cx="4165600"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供给侧结构性改革的要求</a:t>
            </a:r>
          </a:p>
        </p:txBody>
      </p:sp>
      <p:sp>
        <p:nvSpPr>
          <p:cNvPr id="5" name="圆角矩形 4"/>
          <p:cNvSpPr/>
          <p:nvPr/>
        </p:nvSpPr>
        <p:spPr>
          <a:xfrm>
            <a:off x="1919288" y="1797050"/>
            <a:ext cx="4176712"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3041650"/>
            <a:ext cx="4105275" cy="273050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1900" b="1">
                <a:latin typeface="楷体"/>
                <a:ea typeface="楷体"/>
                <a:cs typeface="楷体"/>
              </a:rPr>
              <a:t>创新通过加速前沿技术突破和现有技术的应用以提高生产率，是推动供给增长的核心力量。</a:t>
            </a:r>
            <a:endParaRPr lang="en-US" altLang="zh-CN" sz="1900" b="1">
              <a:latin typeface="楷体"/>
              <a:ea typeface="楷体"/>
              <a:cs typeface="楷体"/>
            </a:endParaRPr>
          </a:p>
          <a:p>
            <a:pPr>
              <a:lnSpc>
                <a:spcPct val="150000"/>
              </a:lnSpc>
              <a:buFont typeface="Wingdings" pitchFamily="2" charset="2"/>
              <a:buChar char="Ø"/>
            </a:pPr>
            <a:r>
              <a:rPr lang="zh-CN" altLang="zh-CN" sz="1900" b="1">
                <a:latin typeface="楷体"/>
                <a:ea typeface="楷体"/>
                <a:cs typeface="楷体"/>
              </a:rPr>
              <a:t>习近平总书记多次强调，创新是引领发展的第一动力。抓创新就是抓发展、谋创新就是谋未来。</a:t>
            </a:r>
          </a:p>
        </p:txBody>
      </p:sp>
      <p:sp>
        <p:nvSpPr>
          <p:cNvPr id="74756" name="Rectangle 3"/>
          <p:cNvSpPr>
            <a:spLocks noChangeArrowheads="1"/>
          </p:cNvSpPr>
          <p:nvPr/>
        </p:nvSpPr>
        <p:spPr bwMode="auto">
          <a:xfrm>
            <a:off x="1919288" y="2168525"/>
            <a:ext cx="4105275" cy="776288"/>
          </a:xfrm>
          <a:prstGeom prst="rect">
            <a:avLst/>
          </a:prstGeom>
          <a:noFill/>
          <a:ln w="9525">
            <a:noFill/>
            <a:miter lim="800000"/>
            <a:headEnd/>
            <a:tailEnd/>
          </a:ln>
        </p:spPr>
        <p:txBody>
          <a:bodyPr lIns="98466" tIns="49233" rIns="98466" bIns="49233" anchor="ctr">
            <a:spAutoFit/>
          </a:bodyPr>
          <a:lstStyle/>
          <a:p>
            <a:r>
              <a:rPr lang="en-US" altLang="zh-CN" sz="2200" b="1">
                <a:solidFill>
                  <a:srgbClr val="0000FF"/>
                </a:solidFill>
                <a:latin typeface="微软雅黑" pitchFamily="34" charset="-122"/>
                <a:ea typeface="微软雅黑" pitchFamily="34" charset="-122"/>
                <a:cs typeface="Arial" charset="0"/>
              </a:rPr>
              <a:t>3.5</a:t>
            </a:r>
            <a:r>
              <a:rPr lang="zh-CN" altLang="zh-CN" sz="2200" b="1">
                <a:solidFill>
                  <a:srgbClr val="0000FF"/>
                </a:solidFill>
                <a:latin typeface="微软雅黑" pitchFamily="34" charset="-122"/>
                <a:ea typeface="微软雅黑" pitchFamily="34" charset="-122"/>
                <a:cs typeface="Arial" charset="0"/>
              </a:rPr>
              <a:t>推进供给侧结构性改革根本要靠创新</a:t>
            </a:r>
          </a:p>
        </p:txBody>
      </p:sp>
      <p:pic>
        <p:nvPicPr>
          <p:cNvPr id="84994" name="Picture 2" descr="https://timgsa.baidu.com/timg?image&amp;quality=80&amp;size=b9999_10000&amp;sec=1523988359822&amp;di=c417bcc6b053c61cc305885569fb717e&amp;imgtype=0&amp;src=http%3A%2F%2Fimg1.100ye.com%2Fimg1%2F0%2F1%2F90%2F1590%2Fnewsimage_main%2F4005d8266f08cda01c7d7adffe3c1620.jpeg"/>
          <p:cNvPicPr>
            <a:picLocks noChangeAspect="1" noChangeArrowheads="1"/>
          </p:cNvPicPr>
          <p:nvPr/>
        </p:nvPicPr>
        <p:blipFill>
          <a:blip r:embed="rId2"/>
          <a:srcRect/>
          <a:stretch>
            <a:fillRect/>
          </a:stretch>
        </p:blipFill>
        <p:spPr bwMode="auto">
          <a:xfrm>
            <a:off x="6456363" y="2468563"/>
            <a:ext cx="3810000" cy="3556000"/>
          </a:xfrm>
          <a:prstGeom prst="rect">
            <a:avLst/>
          </a:prstGeom>
          <a:noFill/>
          <a:ln w="9525">
            <a:noFill/>
            <a:miter lim="800000"/>
            <a:headEnd/>
            <a:tailEnd/>
          </a:ln>
        </p:spPr>
      </p:pic>
      <p:pic>
        <p:nvPicPr>
          <p:cNvPr id="74758" name="图片 7"/>
          <p:cNvPicPr>
            <a:picLocks noChangeAspect="1"/>
          </p:cNvPicPr>
          <p:nvPr/>
        </p:nvPicPr>
        <p:blipFill>
          <a:blip r:embed="rId3"/>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par>
                          <p:cTn id="17" fill="hold">
                            <p:stCondLst>
                              <p:cond delay="1719"/>
                            </p:stCondLst>
                            <p:childTnLst>
                              <p:par>
                                <p:cTn id="18" presetID="4" presetClass="entr" presetSubtype="16" fill="hold" nodeType="afterEffect">
                                  <p:stCondLst>
                                    <p:cond delay="0"/>
                                  </p:stCondLst>
                                  <p:childTnLst>
                                    <p:set>
                                      <p:cBhvr>
                                        <p:cTn id="19" dur="1" fill="hold">
                                          <p:stCondLst>
                                            <p:cond delay="0"/>
                                          </p:stCondLst>
                                        </p:cTn>
                                        <p:tgtEl>
                                          <p:spTgt spid="84994"/>
                                        </p:tgtEl>
                                        <p:attrNameLst>
                                          <p:attrName>style.visibility</p:attrName>
                                        </p:attrNameLst>
                                      </p:cBhvr>
                                      <p:to>
                                        <p:strVal val="visible"/>
                                      </p:to>
                                    </p:set>
                                    <p:animEffect transition="in" filter="box(in)">
                                      <p:cBhvr>
                                        <p:cTn id="20"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1"/>
          <p:cNvSpPr>
            <a:spLocks noChangeArrowheads="1"/>
          </p:cNvSpPr>
          <p:nvPr/>
        </p:nvSpPr>
        <p:spPr bwMode="auto">
          <a:xfrm>
            <a:off x="776288" y="1196975"/>
            <a:ext cx="8920162" cy="584200"/>
          </a:xfrm>
          <a:prstGeom prst="rect">
            <a:avLst/>
          </a:prstGeom>
          <a:noFill/>
          <a:ln w="9525">
            <a:noFill/>
            <a:miter lim="800000"/>
            <a:headEnd/>
            <a:tailEnd/>
          </a:ln>
        </p:spPr>
        <p:txBody>
          <a:bodyPr>
            <a:spAutoFit/>
          </a:bodyPr>
          <a:lstStyle/>
          <a:p>
            <a:r>
              <a:rPr lang="zh-CN" altLang="zh-CN" sz="3200" b="1">
                <a:solidFill>
                  <a:srgbClr val="0000FF"/>
                </a:solidFill>
                <a:latin typeface="微软雅黑" pitchFamily="34" charset="-122"/>
                <a:ea typeface="微软雅黑" pitchFamily="34" charset="-122"/>
              </a:rPr>
              <a:t>持续推进</a:t>
            </a:r>
            <a:r>
              <a:rPr lang="zh-CN" altLang="en-US" sz="3200" b="1">
                <a:solidFill>
                  <a:srgbClr val="0000FF"/>
                </a:solidFill>
                <a:latin typeface="微软雅黑" pitchFamily="34" charset="-122"/>
                <a:ea typeface="微软雅黑" pitchFamily="34" charset="-122"/>
              </a:rPr>
              <a:t>“</a:t>
            </a:r>
            <a:r>
              <a:rPr lang="zh-CN" altLang="zh-CN" sz="3200" b="1">
                <a:solidFill>
                  <a:srgbClr val="0000FF"/>
                </a:solidFill>
                <a:latin typeface="微软雅黑" pitchFamily="34" charset="-122"/>
                <a:ea typeface="微软雅黑" pitchFamily="34" charset="-122"/>
              </a:rPr>
              <a:t>三去一降一补</a:t>
            </a:r>
            <a:r>
              <a:rPr lang="zh-CN" altLang="en-US" sz="3200" b="1">
                <a:solidFill>
                  <a:srgbClr val="0000FF"/>
                </a:solidFill>
                <a:latin typeface="微软雅黑" pitchFamily="34" charset="-122"/>
                <a:ea typeface="微软雅黑" pitchFamily="34" charset="-122"/>
              </a:rPr>
              <a:t>”，</a:t>
            </a:r>
            <a:r>
              <a:rPr lang="zh-CN" altLang="zh-CN" sz="3200" b="1">
                <a:solidFill>
                  <a:srgbClr val="0000FF"/>
                </a:solidFill>
                <a:latin typeface="微软雅黑" pitchFamily="34" charset="-122"/>
                <a:ea typeface="微软雅黑" pitchFamily="34" charset="-122"/>
              </a:rPr>
              <a:t>优化市场供求结构</a:t>
            </a:r>
            <a:endParaRPr lang="zh-CN" altLang="en-US" sz="3200" b="1">
              <a:solidFill>
                <a:srgbClr val="0000FF"/>
              </a:solidFill>
              <a:latin typeface="微软雅黑" pitchFamily="34" charset="-122"/>
              <a:ea typeface="微软雅黑" pitchFamily="34" charset="-122"/>
            </a:endParaRPr>
          </a:p>
        </p:txBody>
      </p:sp>
      <p:sp>
        <p:nvSpPr>
          <p:cNvPr id="75778" name="矩形 2"/>
          <p:cNvSpPr>
            <a:spLocks noChangeArrowheads="1"/>
          </p:cNvSpPr>
          <p:nvPr/>
        </p:nvSpPr>
        <p:spPr bwMode="auto">
          <a:xfrm>
            <a:off x="614363" y="2514600"/>
            <a:ext cx="10071100" cy="3416300"/>
          </a:xfrm>
          <a:prstGeom prst="rect">
            <a:avLst/>
          </a:prstGeom>
          <a:noFill/>
          <a:ln w="9525">
            <a:noFill/>
            <a:miter lim="800000"/>
            <a:headEnd/>
            <a:tailEnd/>
          </a:ln>
        </p:spPr>
        <p:txBody>
          <a:bodyPr>
            <a:spAutoFit/>
          </a:bodyPr>
          <a:lstStyle/>
          <a:p>
            <a:r>
              <a:rPr lang="zh-CN" altLang="zh-CN" sz="3600" b="1" dirty="0">
                <a:solidFill>
                  <a:srgbClr val="C00000"/>
                </a:solidFill>
                <a:latin typeface="华文隶书" pitchFamily="2" charset="-122"/>
                <a:ea typeface="华文隶书" pitchFamily="2" charset="-122"/>
              </a:rPr>
              <a:t>坚持</a:t>
            </a:r>
            <a:r>
              <a:rPr lang="zh-CN" altLang="en-US" sz="3600" b="1" dirty="0">
                <a:solidFill>
                  <a:srgbClr val="C00000"/>
                </a:solidFill>
                <a:latin typeface="华文隶书" pitchFamily="2" charset="-122"/>
                <a:ea typeface="华文隶书" pitchFamily="2" charset="-122"/>
              </a:rPr>
              <a:t>去产能、</a:t>
            </a:r>
            <a:r>
              <a:rPr lang="zh-CN" altLang="zh-CN" sz="3600" b="1" dirty="0">
                <a:solidFill>
                  <a:srgbClr val="C00000"/>
                </a:solidFill>
                <a:latin typeface="华文隶书" pitchFamily="2" charset="-122"/>
                <a:ea typeface="华文隶书" pitchFamily="2" charset="-122"/>
              </a:rPr>
              <a:t>去库存、去杠杆、降成本、补短板</a:t>
            </a:r>
            <a:r>
              <a:rPr lang="zh-CN" altLang="en-US" sz="3600" b="1" dirty="0">
                <a:solidFill>
                  <a:srgbClr val="C00000"/>
                </a:solidFill>
                <a:latin typeface="华文隶书" pitchFamily="2" charset="-122"/>
                <a:ea typeface="华文隶书" pitchFamily="2" charset="-122"/>
              </a:rPr>
              <a:t>。</a:t>
            </a:r>
            <a:endParaRPr lang="en-US" altLang="zh-CN" sz="3600" b="1" dirty="0">
              <a:solidFill>
                <a:srgbClr val="C00000"/>
              </a:solidFill>
              <a:latin typeface="华文隶书" pitchFamily="2" charset="-122"/>
              <a:ea typeface="华文隶书" pitchFamily="2" charset="-122"/>
            </a:endParaRPr>
          </a:p>
          <a:p>
            <a:r>
              <a:rPr lang="zh-CN" altLang="zh-CN" sz="3600" dirty="0">
                <a:latin typeface="华文隶书" pitchFamily="2" charset="-122"/>
                <a:ea typeface="华文隶书" pitchFamily="2" charset="-122"/>
              </a:rPr>
              <a:t>优化存量资源配置，扩大优质增量供给。继续推动钢铁、煤炭等行业化解过剩产能。完善房地产调控措施，因地因城去库存，优化房地产市场供求关系，加快建立健全房地产基础性制度和长效机制。</a:t>
            </a:r>
            <a:endParaRPr lang="zh-CN" altLang="en-US" sz="3600" dirty="0">
              <a:latin typeface="华文隶书" pitchFamily="2" charset="-122"/>
              <a:ea typeface="华文隶书" pitchFamily="2" charset="-122"/>
            </a:endParaRPr>
          </a:p>
        </p:txBody>
      </p:sp>
      <p:sp>
        <p:nvSpPr>
          <p:cNvPr id="75779" name="矩形 3"/>
          <p:cNvSpPr>
            <a:spLocks noChangeArrowheads="1"/>
          </p:cNvSpPr>
          <p:nvPr/>
        </p:nvSpPr>
        <p:spPr bwMode="auto">
          <a:xfrm>
            <a:off x="956469" y="347981"/>
            <a:ext cx="9386887" cy="461962"/>
          </a:xfrm>
          <a:prstGeom prst="rect">
            <a:avLst/>
          </a:prstGeom>
          <a:noFill/>
          <a:ln w="9525">
            <a:noFill/>
            <a:miter lim="800000"/>
            <a:headEnd/>
            <a:tailEnd/>
          </a:ln>
        </p:spPr>
        <p:txBody>
          <a:bodyPr>
            <a:spAutoFit/>
          </a:bodyPr>
          <a:lstStyle/>
          <a:p>
            <a:r>
              <a:rPr lang="en-US" altLang="zh-CN" sz="2400" b="1" dirty="0">
                <a:solidFill>
                  <a:srgbClr val="0000FF"/>
                </a:solidFill>
                <a:latin typeface="微软雅黑" pitchFamily="34" charset="-122"/>
                <a:ea typeface="微软雅黑" pitchFamily="34" charset="-122"/>
              </a:rPr>
              <a:t>       </a:t>
            </a:r>
            <a:r>
              <a:rPr lang="zh-CN" altLang="zh-CN" sz="2400" b="1" dirty="0">
                <a:solidFill>
                  <a:srgbClr val="0000FF"/>
                </a:solidFill>
                <a:latin typeface="微软雅黑" pitchFamily="34" charset="-122"/>
                <a:ea typeface="微软雅黑" pitchFamily="34" charset="-122"/>
              </a:rPr>
              <a:t>深化要素市场化配置改革</a:t>
            </a:r>
            <a:r>
              <a:rPr lang="zh-CN" altLang="en-US" sz="2400" b="1" dirty="0">
                <a:solidFill>
                  <a:srgbClr val="0000FF"/>
                </a:solidFill>
                <a:latin typeface="微软雅黑" pitchFamily="34" charset="-122"/>
                <a:ea typeface="微软雅黑" pitchFamily="34" charset="-122"/>
              </a:rPr>
              <a:t>，</a:t>
            </a:r>
            <a:r>
              <a:rPr lang="zh-CN" altLang="zh-CN" sz="2400" b="1" dirty="0">
                <a:solidFill>
                  <a:srgbClr val="0000FF"/>
                </a:solidFill>
                <a:latin typeface="微软雅黑" pitchFamily="34" charset="-122"/>
                <a:ea typeface="微软雅黑" pitchFamily="34" charset="-122"/>
              </a:rPr>
              <a:t>实现由以价取胜向以质取胜的转变</a:t>
            </a:r>
            <a:r>
              <a:rPr lang="zh-CN" altLang="en-US" sz="2400" b="1" dirty="0">
                <a:solidFill>
                  <a:srgbClr val="0000FF"/>
                </a:solidFill>
                <a:latin typeface="微软雅黑" pitchFamily="34" charset="-122"/>
                <a:ea typeface="微软雅黑" pitchFamily="34" charset="-122"/>
              </a:rPr>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Box 9">
            <a:hlinkClick r:id="" action="ppaction://hlinkshowjump?jump=nextslide"/>
          </p:cNvPr>
          <p:cNvSpPr txBox="1">
            <a:spLocks noChangeArrowheads="1"/>
          </p:cNvSpPr>
          <p:nvPr/>
        </p:nvSpPr>
        <p:spPr bwMode="auto">
          <a:xfrm>
            <a:off x="4652963" y="933450"/>
            <a:ext cx="3240087" cy="560388"/>
          </a:xfrm>
          <a:prstGeom prst="rect">
            <a:avLst/>
          </a:prstGeom>
          <a:no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2.</a:t>
            </a:r>
            <a:r>
              <a:rPr lang="zh-CN" altLang="en-US" sz="3000" b="1">
                <a:solidFill>
                  <a:schemeClr val="bg1"/>
                </a:solidFill>
                <a:latin typeface="微软雅黑" pitchFamily="34" charset="-122"/>
                <a:ea typeface="微软雅黑" pitchFamily="34" charset="-122"/>
              </a:rPr>
              <a:t>六大历史性变革</a:t>
            </a:r>
          </a:p>
        </p:txBody>
      </p:sp>
      <p:sp>
        <p:nvSpPr>
          <p:cNvPr id="76802" name="TextBox 9">
            <a:hlinkClick r:id="" action="ppaction://hlinkshowjump?jump=nextslide"/>
          </p:cNvPr>
          <p:cNvSpPr txBox="1">
            <a:spLocks noChangeArrowheads="1"/>
          </p:cNvSpPr>
          <p:nvPr/>
        </p:nvSpPr>
        <p:spPr bwMode="auto">
          <a:xfrm>
            <a:off x="4191000" y="933450"/>
            <a:ext cx="4165600"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3.</a:t>
            </a:r>
            <a:r>
              <a:rPr lang="zh-CN" altLang="en-US" sz="2600" b="1">
                <a:solidFill>
                  <a:schemeClr val="bg1"/>
                </a:solidFill>
                <a:latin typeface="微软雅黑" pitchFamily="34" charset="-122"/>
                <a:ea typeface="微软雅黑" pitchFamily="34" charset="-122"/>
              </a:rPr>
              <a:t>供给侧结构性改革的要求</a:t>
            </a:r>
          </a:p>
        </p:txBody>
      </p:sp>
      <p:sp>
        <p:nvSpPr>
          <p:cNvPr id="5" name="圆角矩形 4"/>
          <p:cNvSpPr/>
          <p:nvPr/>
        </p:nvSpPr>
        <p:spPr>
          <a:xfrm>
            <a:off x="1919288" y="1797050"/>
            <a:ext cx="8280400"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2063750" y="3621088"/>
            <a:ext cx="8064500" cy="2500312"/>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2600" b="1">
                <a:latin typeface="楷体"/>
                <a:ea typeface="楷体"/>
                <a:cs typeface="楷体"/>
              </a:rPr>
              <a:t>当前我国供给侧的结构性矛盾，突出表现为部分行业产能严重过剩、部分地区房地产库存高、企业杠杆率偏高、实体经济成本过高、经济社会发展领域一些短板突出。</a:t>
            </a:r>
          </a:p>
        </p:txBody>
      </p:sp>
      <p:sp>
        <p:nvSpPr>
          <p:cNvPr id="76805" name="Rectangle 3"/>
          <p:cNvSpPr>
            <a:spLocks noChangeArrowheads="1"/>
          </p:cNvSpPr>
          <p:nvPr/>
        </p:nvSpPr>
        <p:spPr bwMode="auto">
          <a:xfrm>
            <a:off x="1847850" y="2284413"/>
            <a:ext cx="8208963" cy="900112"/>
          </a:xfrm>
          <a:prstGeom prst="rect">
            <a:avLst/>
          </a:prstGeom>
          <a:noFill/>
          <a:ln w="9525">
            <a:noFill/>
            <a:miter lim="800000"/>
            <a:headEnd/>
            <a:tailEnd/>
          </a:ln>
        </p:spPr>
        <p:txBody>
          <a:bodyPr lIns="98466" tIns="49233" rIns="98466" bIns="49233" anchor="ctr">
            <a:spAutoFit/>
          </a:bodyPr>
          <a:lstStyle/>
          <a:p>
            <a:r>
              <a:rPr lang="en-US" altLang="zh-CN" sz="2600" b="1">
                <a:solidFill>
                  <a:srgbClr val="0000FF"/>
                </a:solidFill>
                <a:latin typeface="微软雅黑" pitchFamily="34" charset="-122"/>
                <a:ea typeface="微软雅黑" pitchFamily="34" charset="-122"/>
                <a:cs typeface="Arial" charset="0"/>
              </a:rPr>
              <a:t>3.6</a:t>
            </a:r>
            <a:r>
              <a:rPr lang="zh-CN" altLang="zh-CN" sz="2600" b="1">
                <a:solidFill>
                  <a:srgbClr val="0000FF"/>
                </a:solidFill>
                <a:latin typeface="微软雅黑" pitchFamily="34" charset="-122"/>
                <a:ea typeface="微软雅黑" pitchFamily="34" charset="-122"/>
                <a:cs typeface="Arial" charset="0"/>
              </a:rPr>
              <a:t>抓好</a:t>
            </a:r>
            <a:r>
              <a:rPr lang="en-US" altLang="zh-CN" sz="2600" b="1">
                <a:solidFill>
                  <a:srgbClr val="0000FF"/>
                </a:solidFill>
                <a:latin typeface="微软雅黑" pitchFamily="34" charset="-122"/>
                <a:ea typeface="微软雅黑" pitchFamily="34" charset="-122"/>
                <a:cs typeface="Arial" charset="0"/>
              </a:rPr>
              <a:t>“</a:t>
            </a:r>
            <a:r>
              <a:rPr lang="zh-CN" altLang="zh-CN" sz="2600" b="1">
                <a:solidFill>
                  <a:srgbClr val="0000FF"/>
                </a:solidFill>
                <a:latin typeface="微软雅黑" pitchFamily="34" charset="-122"/>
                <a:ea typeface="微软雅黑" pitchFamily="34" charset="-122"/>
                <a:cs typeface="Arial" charset="0"/>
              </a:rPr>
              <a:t>三去一降一补</a:t>
            </a:r>
            <a:r>
              <a:rPr lang="en-US" altLang="zh-CN" sz="2600" b="1">
                <a:solidFill>
                  <a:srgbClr val="0000FF"/>
                </a:solidFill>
                <a:latin typeface="微软雅黑" pitchFamily="34" charset="-122"/>
                <a:ea typeface="微软雅黑" pitchFamily="34" charset="-122"/>
                <a:cs typeface="Arial" charset="0"/>
              </a:rPr>
              <a:t>”</a:t>
            </a:r>
            <a:r>
              <a:rPr lang="zh-CN" altLang="zh-CN" sz="2600" b="1">
                <a:solidFill>
                  <a:srgbClr val="0000FF"/>
                </a:solidFill>
                <a:latin typeface="微软雅黑" pitchFamily="34" charset="-122"/>
                <a:ea typeface="微软雅黑" pitchFamily="34" charset="-122"/>
                <a:cs typeface="Arial" charset="0"/>
              </a:rPr>
              <a:t>是近期推进供给侧结构性改革的重要任务</a:t>
            </a:r>
          </a:p>
        </p:txBody>
      </p:sp>
      <p:grpSp>
        <p:nvGrpSpPr>
          <p:cNvPr id="11" name="组合 10"/>
          <p:cNvGrpSpPr>
            <a:grpSpLocks/>
          </p:cNvGrpSpPr>
          <p:nvPr/>
        </p:nvGrpSpPr>
        <p:grpSpPr bwMode="auto">
          <a:xfrm>
            <a:off x="1524000" y="765175"/>
            <a:ext cx="9144000" cy="6092825"/>
            <a:chOff x="-2088232" y="-1224135"/>
            <a:chExt cx="9144000" cy="5143500"/>
          </a:xfrm>
        </p:grpSpPr>
        <p:pic>
          <p:nvPicPr>
            <p:cNvPr id="76807" name="Picture 2" descr="https://timgsa.baidu.com/timg?image&amp;quality=80&amp;size=b9999_10000&amp;sec=1523988567875&amp;di=85de02d54084f2e1825431691d77c7a0&amp;imgtype=0&amp;src=http%3A%2F%2Fn1.itc.cn%2Fimg8%2Fwb%2Frecom%2F2016%2F05%2F17%2F146344402409463747.JPEG"/>
            <p:cNvPicPr>
              <a:picLocks noChangeAspect="1" noChangeArrowheads="1"/>
            </p:cNvPicPr>
            <p:nvPr/>
          </p:nvPicPr>
          <p:blipFill>
            <a:blip r:embed="rId2"/>
            <a:srcRect/>
            <a:stretch>
              <a:fillRect/>
            </a:stretch>
          </p:blipFill>
          <p:spPr bwMode="auto">
            <a:xfrm>
              <a:off x="-2088232" y="-1224135"/>
              <a:ext cx="9144000" cy="5143500"/>
            </a:xfrm>
            <a:prstGeom prst="rect">
              <a:avLst/>
            </a:prstGeom>
            <a:noFill/>
            <a:ln w="9525">
              <a:noFill/>
              <a:miter lim="800000"/>
              <a:headEnd/>
              <a:tailEnd/>
            </a:ln>
          </p:spPr>
        </p:pic>
        <p:sp>
          <p:nvSpPr>
            <p:cNvPr id="76808" name="TextBox 9"/>
            <p:cNvSpPr txBox="1">
              <a:spLocks noChangeArrowheads="1"/>
            </p:cNvSpPr>
            <p:nvPr/>
          </p:nvSpPr>
          <p:spPr bwMode="auto">
            <a:xfrm>
              <a:off x="5580112" y="2859783"/>
              <a:ext cx="1475656" cy="922296"/>
            </a:xfrm>
            <a:prstGeom prst="rect">
              <a:avLst/>
            </a:prstGeom>
            <a:solidFill>
              <a:schemeClr val="bg1"/>
            </a:solidFill>
            <a:ln w="9525">
              <a:noFill/>
              <a:miter lim="800000"/>
              <a:headEnd/>
              <a:tailEnd/>
            </a:ln>
          </p:spPr>
          <p:txBody>
            <a:bodyPr>
              <a:spAutoFit/>
            </a:bodyPr>
            <a:lstStyle/>
            <a:p>
              <a:endParaRPr lang="zh-CN" altLang="en-US" sz="6500">
                <a:latin typeface="等线"/>
                <a:ea typeface="等线"/>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pPr algn="ctr"/>
            <a:r>
              <a:rPr lang="zh-CN" altLang="en-US" b="1"/>
              <a:t>“五位一体”总体布局的确立过程</a:t>
            </a:r>
            <a:endParaRPr lang="zh-CN" altLang="en-US"/>
          </a:p>
        </p:txBody>
      </p:sp>
      <p:sp>
        <p:nvSpPr>
          <p:cNvPr id="19458" name="内容占位符 2"/>
          <p:cNvSpPr>
            <a:spLocks noGrp="1"/>
          </p:cNvSpPr>
          <p:nvPr>
            <p:ph idx="1"/>
          </p:nvPr>
        </p:nvSpPr>
        <p:spPr/>
        <p:txBody>
          <a:bodyPr/>
          <a:lstStyle/>
          <a:p>
            <a:pPr>
              <a:lnSpc>
                <a:spcPct val="150000"/>
              </a:lnSpc>
            </a:pPr>
            <a:r>
              <a:rPr lang="zh-CN" altLang="en-US" b="1" dirty="0"/>
              <a:t>“五位一体”是</a:t>
            </a:r>
            <a:r>
              <a:rPr lang="zh-CN" altLang="en-US" b="1" dirty="0">
                <a:solidFill>
                  <a:srgbClr val="FF0000"/>
                </a:solidFill>
              </a:rPr>
              <a:t>十八大报告</a:t>
            </a:r>
            <a:r>
              <a:rPr lang="zh-CN" altLang="en-US" b="1" dirty="0"/>
              <a:t>的“新提法”之一。</a:t>
            </a:r>
            <a:endParaRPr lang="en-US" altLang="zh-CN" b="1" dirty="0"/>
          </a:p>
          <a:p>
            <a:pPr>
              <a:lnSpc>
                <a:spcPct val="150000"/>
              </a:lnSpc>
            </a:pPr>
            <a:r>
              <a:rPr lang="zh-CN" altLang="en-US" b="1" dirty="0"/>
              <a:t>着眼于“全面建成小康社会、实现社会主义现代化和中华民族伟大复兴”新世纪三大历史任务，党的十八大报告对推进中国特色社会主义事业作出“五位一体”总体布局</a:t>
            </a:r>
            <a:r>
              <a:rPr lang="en-US" altLang="zh-CN" b="1" dirty="0"/>
              <a:t>——</a:t>
            </a:r>
            <a:r>
              <a:rPr lang="zh-CN" altLang="en-US" b="1" dirty="0"/>
              <a:t>经济建设、政治建设、文化建设、社会建设、生态文明建设。</a:t>
            </a:r>
          </a:p>
          <a:p>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6257925" y="2112963"/>
            <a:ext cx="3733800" cy="3654425"/>
          </a:xfrm>
          <a:prstGeom prst="rect">
            <a:avLst/>
          </a:prstGeom>
          <a:noFill/>
          <a:ln w="9525">
            <a:solidFill>
              <a:srgbClr val="FF0000"/>
            </a:solidFill>
            <a:prstDash val="dash"/>
            <a:miter lim="800000"/>
            <a:headEnd/>
            <a:tailEnd/>
          </a:ln>
        </p:spPr>
        <p:txBody>
          <a:bodyPr lIns="98466" tIns="49233" rIns="98466" bIns="49233">
            <a:spAutoFit/>
          </a:bodyPr>
          <a:lstStyle/>
          <a:p>
            <a:pPr>
              <a:lnSpc>
                <a:spcPct val="150000"/>
              </a:lnSpc>
            </a:pPr>
            <a:r>
              <a:rPr lang="zh-CN" altLang="zh-CN" sz="2200" b="1">
                <a:latin typeface="楷体"/>
                <a:ea typeface="楷体"/>
                <a:cs typeface="楷体"/>
              </a:rPr>
              <a:t>“我国经济已由高速增长阶段转向高质量发展阶段，正处在转变发展方式、优化经济结构、转换增长动力的攻关期，建设现代化经济体系是跨越关口的迫切要求和我国发展的战略目标。”</a:t>
            </a:r>
            <a:endParaRPr lang="zh-CN" altLang="en-US" sz="2200" b="1">
              <a:latin typeface="楷体"/>
              <a:ea typeface="楷体"/>
              <a:cs typeface="楷体"/>
            </a:endParaRPr>
          </a:p>
        </p:txBody>
      </p:sp>
      <p:pic>
        <p:nvPicPr>
          <p:cNvPr id="83970" name="Picture 2" descr="http://p4.img.cctvpic.com/nettv/news/special/lingdaoren2011/20120119/images/100498_8451_1326961688189.jpg"/>
          <p:cNvPicPr>
            <a:picLocks noChangeAspect="1" noChangeArrowheads="1"/>
          </p:cNvPicPr>
          <p:nvPr/>
        </p:nvPicPr>
        <p:blipFill>
          <a:blip r:embed="rId2"/>
          <a:srcRect/>
          <a:stretch>
            <a:fillRect/>
          </a:stretch>
        </p:blipFill>
        <p:spPr bwMode="auto">
          <a:xfrm>
            <a:off x="1992313" y="1989138"/>
            <a:ext cx="4067175" cy="3848100"/>
          </a:xfrm>
          <a:prstGeom prst="rect">
            <a:avLst/>
          </a:prstGeom>
          <a:noFill/>
          <a:ln w="9525">
            <a:noFill/>
            <a:miter lim="800000"/>
            <a:headEnd/>
            <a:tailEnd/>
          </a:ln>
        </p:spPr>
      </p:pic>
      <p:pic>
        <p:nvPicPr>
          <p:cNvPr id="77827" name="图片 3"/>
          <p:cNvPicPr>
            <a:picLocks noChangeAspect="1"/>
          </p:cNvPicPr>
          <p:nvPr/>
        </p:nvPicPr>
        <p:blipFill>
          <a:blip r:embed="rId3"/>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500" fill="hold"/>
                                        <p:tgtEl>
                                          <p:spTgt spid="83970"/>
                                        </p:tgtEl>
                                        <p:attrNameLst>
                                          <p:attrName>ppt_w</p:attrName>
                                        </p:attrNameLst>
                                      </p:cBhvr>
                                      <p:tavLst>
                                        <p:tav tm="0">
                                          <p:val>
                                            <p:fltVal val="0"/>
                                          </p:val>
                                        </p:tav>
                                        <p:tav tm="100000">
                                          <p:val>
                                            <p:strVal val="#ppt_w"/>
                                          </p:val>
                                        </p:tav>
                                      </p:tavLst>
                                    </p:anim>
                                    <p:anim calcmode="lin" valueType="num">
                                      <p:cBhvr>
                                        <p:cTn id="8" dur="500" fill="hold"/>
                                        <p:tgtEl>
                                          <p:spTgt spid="8397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anim calcmode="discrete" valueType="clr">
                                      <p:cBhvr override="childStyle">
                                        <p:cTn id="12"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
                                        </p:tgtEl>
                                        <p:attrNameLst>
                                          <p:attrName>fillcolor</p:attrName>
                                        </p:attrNameLst>
                                      </p:cBhvr>
                                      <p:tavLst>
                                        <p:tav tm="0">
                                          <p:val>
                                            <p:clrVal>
                                              <a:schemeClr val="accent2"/>
                                            </p:clrVal>
                                          </p:val>
                                        </p:tav>
                                        <p:tav tm="50000">
                                          <p:val>
                                            <p:clrVal>
                                              <a:schemeClr val="hlink"/>
                                            </p:clrVal>
                                          </p:val>
                                        </p:tav>
                                      </p:tavLst>
                                    </p:anim>
                                    <p:set>
                                      <p:cBhvr>
                                        <p:cTn id="14"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图片 1"/>
          <p:cNvPicPr>
            <a:picLocks noChangeAspect="1"/>
          </p:cNvPicPr>
          <p:nvPr/>
        </p:nvPicPr>
        <p:blipFill>
          <a:blip r:embed="rId2"/>
          <a:srcRect/>
          <a:stretch>
            <a:fillRect/>
          </a:stretch>
        </p:blipFill>
        <p:spPr bwMode="auto">
          <a:xfrm>
            <a:off x="155575" y="1190625"/>
            <a:ext cx="3813175" cy="4591050"/>
          </a:xfrm>
          <a:prstGeom prst="rect">
            <a:avLst/>
          </a:prstGeom>
          <a:noFill/>
          <a:ln w="9525">
            <a:noFill/>
            <a:miter lim="800000"/>
            <a:headEnd/>
            <a:tailEnd/>
          </a:ln>
        </p:spPr>
      </p:pic>
      <p:pic>
        <p:nvPicPr>
          <p:cNvPr id="3" name="图片 2"/>
          <p:cNvPicPr>
            <a:picLocks noChangeAspect="1"/>
          </p:cNvPicPr>
          <p:nvPr/>
        </p:nvPicPr>
        <p:blipFill>
          <a:blip r:embed="rId3"/>
          <a:srcRect/>
          <a:stretch>
            <a:fillRect/>
          </a:stretch>
        </p:blipFill>
        <p:spPr bwMode="auto">
          <a:xfrm>
            <a:off x="6267450" y="125413"/>
            <a:ext cx="5689600" cy="6384925"/>
          </a:xfrm>
          <a:prstGeom prst="rect">
            <a:avLst/>
          </a:prstGeom>
          <a:noFill/>
          <a:ln w="9525">
            <a:noFill/>
            <a:miter lim="800000"/>
            <a:headEnd/>
            <a:tailEnd/>
          </a:ln>
        </p:spPr>
      </p:pic>
      <p:grpSp>
        <p:nvGrpSpPr>
          <p:cNvPr id="4" name="组合 3"/>
          <p:cNvGrpSpPr>
            <a:grpSpLocks/>
          </p:cNvGrpSpPr>
          <p:nvPr/>
        </p:nvGrpSpPr>
        <p:grpSpPr bwMode="auto">
          <a:xfrm>
            <a:off x="4113213" y="474663"/>
            <a:ext cx="5864225" cy="6383337"/>
            <a:chOff x="6451" y="252"/>
            <a:chExt cx="6276" cy="10053"/>
          </a:xfrm>
        </p:grpSpPr>
        <p:pic>
          <p:nvPicPr>
            <p:cNvPr id="78852" name="图片 4"/>
            <p:cNvPicPr>
              <a:picLocks noChangeAspect="1"/>
            </p:cNvPicPr>
            <p:nvPr/>
          </p:nvPicPr>
          <p:blipFill>
            <a:blip r:embed="rId4"/>
            <a:srcRect b="52800"/>
            <a:stretch>
              <a:fillRect/>
            </a:stretch>
          </p:blipFill>
          <p:spPr bwMode="auto">
            <a:xfrm>
              <a:off x="6469" y="252"/>
              <a:ext cx="6259" cy="4745"/>
            </a:xfrm>
            <a:prstGeom prst="rect">
              <a:avLst/>
            </a:prstGeom>
            <a:noFill/>
            <a:ln w="9525">
              <a:noFill/>
              <a:miter lim="800000"/>
              <a:headEnd/>
              <a:tailEnd/>
            </a:ln>
          </p:spPr>
        </p:pic>
        <p:pic>
          <p:nvPicPr>
            <p:cNvPr id="78853" name="图片 5"/>
            <p:cNvPicPr>
              <a:picLocks noChangeAspect="1"/>
            </p:cNvPicPr>
            <p:nvPr/>
          </p:nvPicPr>
          <p:blipFill>
            <a:blip r:embed="rId5"/>
            <a:srcRect/>
            <a:stretch>
              <a:fillRect/>
            </a:stretch>
          </p:blipFill>
          <p:spPr bwMode="auto">
            <a:xfrm>
              <a:off x="6451" y="4655"/>
              <a:ext cx="6259" cy="5651"/>
            </a:xfrm>
            <a:prstGeom prst="rect">
              <a:avLst/>
            </a:prstGeom>
            <a:noFill/>
            <a:ln w="9525">
              <a:noFill/>
              <a:miter lim="800000"/>
              <a:headEnd/>
              <a:tailEnd/>
            </a:ln>
          </p:spPr>
        </p:pic>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a:stretch>
            <a:fillRect/>
          </a:stretch>
        </p:blipFill>
        <p:spPr bwMode="auto">
          <a:xfrm>
            <a:off x="155575" y="230188"/>
            <a:ext cx="6740525" cy="6303962"/>
          </a:xfrm>
          <a:prstGeom prst="rect">
            <a:avLst/>
          </a:prstGeom>
          <a:noFill/>
          <a:ln w="9525">
            <a:noFill/>
            <a:miter lim="800000"/>
            <a:headEnd/>
            <a:tailEnd/>
          </a:ln>
        </p:spPr>
      </p:pic>
      <p:pic>
        <p:nvPicPr>
          <p:cNvPr id="3" name="图片 2"/>
          <p:cNvPicPr>
            <a:picLocks noChangeAspect="1"/>
          </p:cNvPicPr>
          <p:nvPr/>
        </p:nvPicPr>
        <p:blipFill>
          <a:blip r:embed="rId3"/>
          <a:srcRect/>
          <a:stretch>
            <a:fillRect/>
          </a:stretch>
        </p:blipFill>
        <p:spPr bwMode="auto">
          <a:xfrm>
            <a:off x="1095375" y="160338"/>
            <a:ext cx="6837363" cy="6373812"/>
          </a:xfrm>
          <a:prstGeom prst="rect">
            <a:avLst/>
          </a:prstGeom>
          <a:noFill/>
          <a:ln w="9525">
            <a:noFill/>
            <a:miter lim="800000"/>
            <a:headEnd/>
            <a:tailEnd/>
          </a:ln>
        </p:spPr>
      </p:pic>
      <p:pic>
        <p:nvPicPr>
          <p:cNvPr id="4" name="图片 3"/>
          <p:cNvPicPr>
            <a:picLocks noChangeAspect="1"/>
          </p:cNvPicPr>
          <p:nvPr/>
        </p:nvPicPr>
        <p:blipFill>
          <a:blip r:embed="rId4"/>
          <a:srcRect/>
          <a:stretch>
            <a:fillRect/>
          </a:stretch>
        </p:blipFill>
        <p:spPr bwMode="auto">
          <a:xfrm>
            <a:off x="3019425" y="160338"/>
            <a:ext cx="8886825" cy="630713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3"/>
                                        </p:tgtEl>
                                        <p:attrNameLst>
                                          <p:attrName>ppt_x</p:attrName>
                                        </p:attrNameLst>
                                      </p:cBhvr>
                                      <p:tavLst>
                                        <p:tav tm="0">
                                          <p:val>
                                            <p:strVal val="ppt_x"/>
                                          </p:val>
                                        </p:tav>
                                        <p:tav tm="100000">
                                          <p:val>
                                            <p:strVal val="ppt_x"/>
                                          </p:val>
                                        </p:tav>
                                      </p:tavLst>
                                    </p:anim>
                                    <p:anim calcmode="lin" valueType="num">
                                      <p:cBhvr additive="base">
                                        <p:cTn id="22" dur="500"/>
                                        <p:tgtEl>
                                          <p:spTgt spid="3"/>
                                        </p:tgtEl>
                                        <p:attrNameLst>
                                          <p:attrName>ppt_y</p:attrName>
                                        </p:attrNameLst>
                                      </p:cBhvr>
                                      <p:tavLst>
                                        <p:tav tm="0">
                                          <p:val>
                                            <p:strVal val="ppt_y"/>
                                          </p:val>
                                        </p:tav>
                                        <p:tav tm="100000">
                                          <p:val>
                                            <p:strVal val="1+ppt_h/2"/>
                                          </p:val>
                                        </p:tav>
                                      </p:tavLst>
                                    </p:anim>
                                    <p:set>
                                      <p:cBhvr>
                                        <p:cTn id="23" dur="1" fill="hold">
                                          <p:stCondLst>
                                            <p:cond delay="499"/>
                                          </p:stCondLst>
                                        </p:cTn>
                                        <p:tgtEl>
                                          <p:spTgt spid="3"/>
                                        </p:tgtEl>
                                        <p:attrNameLst>
                                          <p:attrName>style.visibility</p:attrName>
                                        </p:attrNameLst>
                                      </p:cBhvr>
                                      <p:to>
                                        <p:strVal val="hidden"/>
                                      </p:to>
                                    </p:set>
                                  </p:childTnLst>
                                </p:cTn>
                              </p:par>
                            </p:childTnLst>
                          </p:cTn>
                        </p:par>
                        <p:par>
                          <p:cTn id="24" fill="hold">
                            <p:stCondLst>
                              <p:cond delay="500"/>
                            </p:stCondLst>
                            <p:childTnLst>
                              <p:par>
                                <p:cTn id="25" presetID="21"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53695" y="242570"/>
            <a:ext cx="7244080" cy="6374130"/>
          </a:xfrm>
          <a:prstGeom prst="rect">
            <a:avLst/>
          </a:prstGeom>
          <a:effectLst>
            <a:softEdge rad="63500"/>
          </a:effectLst>
        </p:spPr>
      </p:pic>
      <p:pic>
        <p:nvPicPr>
          <p:cNvPr id="3" name="图片 2"/>
          <p:cNvPicPr>
            <a:picLocks noChangeAspect="1"/>
          </p:cNvPicPr>
          <p:nvPr/>
        </p:nvPicPr>
        <p:blipFill>
          <a:blip r:embed="rId4"/>
          <a:stretch>
            <a:fillRect/>
          </a:stretch>
        </p:blipFill>
        <p:spPr>
          <a:xfrm>
            <a:off x="743585" y="242570"/>
            <a:ext cx="7498715" cy="6374130"/>
          </a:xfrm>
          <a:prstGeom prst="rect">
            <a:avLst/>
          </a:prstGeom>
          <a:effectLst>
            <a:softEdge rad="63500"/>
          </a:effectLst>
        </p:spPr>
      </p:pic>
      <p:pic>
        <p:nvPicPr>
          <p:cNvPr id="4" name="图片 3" descr="IMG_3299"/>
          <p:cNvPicPr>
            <a:picLocks noChangeAspect="1"/>
          </p:cNvPicPr>
          <p:nvPr/>
        </p:nvPicPr>
        <p:blipFill>
          <a:blip r:embed="rId5"/>
          <a:stretch>
            <a:fillRect/>
          </a:stretch>
        </p:blipFill>
        <p:spPr>
          <a:xfrm>
            <a:off x="1509395" y="167640"/>
            <a:ext cx="10196830" cy="6523990"/>
          </a:xfrm>
          <a:prstGeom prst="rect">
            <a:avLst/>
          </a:prstGeom>
          <a:noFill/>
          <a:ln w="9525">
            <a:noFill/>
          </a:ln>
          <a:effectLst>
            <a:softEdge rad="63500"/>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par>
                          <p:cTn id="14" fill="hold">
                            <p:stCondLst>
                              <p:cond delay="500"/>
                            </p:stCondLst>
                            <p:childTnLst>
                              <p:par>
                                <p:cTn id="15" presetID="21"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4)">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3"/>
                                        </p:tgtEl>
                                        <p:attrNameLst>
                                          <p:attrName>ppt_x</p:attrName>
                                        </p:attrNameLst>
                                      </p:cBhvr>
                                      <p:tavLst>
                                        <p:tav tm="0">
                                          <p:val>
                                            <p:strVal val="ppt_x"/>
                                          </p:val>
                                        </p:tav>
                                        <p:tav tm="100000">
                                          <p:val>
                                            <p:strVal val="ppt_x"/>
                                          </p:val>
                                        </p:tav>
                                      </p:tavLst>
                                    </p:anim>
                                    <p:anim calcmode="lin" valueType="num">
                                      <p:cBhvr additive="base">
                                        <p:cTn id="22" dur="500"/>
                                        <p:tgtEl>
                                          <p:spTgt spid="3"/>
                                        </p:tgtEl>
                                        <p:attrNameLst>
                                          <p:attrName>ppt_y</p:attrName>
                                        </p:attrNameLst>
                                      </p:cBhvr>
                                      <p:tavLst>
                                        <p:tav tm="0">
                                          <p:val>
                                            <p:strVal val="ppt_y"/>
                                          </p:val>
                                        </p:tav>
                                        <p:tav tm="100000">
                                          <p:val>
                                            <p:strVal val="1+ppt_h/2"/>
                                          </p:val>
                                        </p:tav>
                                      </p:tavLst>
                                    </p:anim>
                                    <p:set>
                                      <p:cBhvr>
                                        <p:cTn id="23" dur="1" fill="hold">
                                          <p:stCondLst>
                                            <p:cond delay="499"/>
                                          </p:stCondLst>
                                        </p:cTn>
                                        <p:tgtEl>
                                          <p:spTgt spid="3"/>
                                        </p:tgtEl>
                                        <p:attrNameLst>
                                          <p:attrName>style.visibility</p:attrName>
                                        </p:attrNameLst>
                                      </p:cBhvr>
                                      <p:to>
                                        <p:strVal val="hidden"/>
                                      </p:to>
                                    </p:set>
                                  </p:childTnLst>
                                </p:cTn>
                              </p:par>
                            </p:childTnLst>
                          </p:cTn>
                        </p:par>
                        <p:par>
                          <p:cTn id="24" fill="hold">
                            <p:stCondLst>
                              <p:cond delay="500"/>
                            </p:stCondLst>
                            <p:childTnLst>
                              <p:par>
                                <p:cTn id="25" presetID="8"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amond(in)">
                                      <p:cBhvr>
                                        <p:cTn id="2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3216275" y="1028700"/>
            <a:ext cx="5688013" cy="768350"/>
          </a:xfrm>
          <a:prstGeom prst="rect">
            <a:avLst/>
          </a:prstGeom>
        </p:spPr>
        <p:txBody>
          <a:bodyPr lIns="98466" tIns="49233" rIns="98466" bIns="49233"/>
          <a:lstStyle/>
          <a:p>
            <a:pPr defTabSz="878205" eaLnBrk="0" fontAlgn="auto" hangingPunct="0">
              <a:spcBef>
                <a:spcPts val="0"/>
              </a:spcBef>
              <a:spcAft>
                <a:spcPts val="0"/>
              </a:spcAft>
              <a:defRPr/>
            </a:pPr>
            <a:r>
              <a:rPr lang="zh-CN" altLang="en-US" sz="3000" b="1" dirty="0">
                <a:solidFill>
                  <a:srgbClr val="FF0000"/>
                </a:solidFill>
                <a:latin typeface="微软雅黑" panose="020B0503020204020204" pitchFamily="34" charset="-122"/>
                <a:ea typeface="微软雅黑" panose="020B0503020204020204" pitchFamily="34" charset="-122"/>
                <a:cs typeface="+mj-cs"/>
              </a:rPr>
              <a:t>   “五位一体”总体布局的来源</a:t>
            </a:r>
          </a:p>
        </p:txBody>
      </p:sp>
      <p:sp>
        <p:nvSpPr>
          <p:cNvPr id="3" name="内容占位符 2"/>
          <p:cNvSpPr txBox="1">
            <a:spLocks noChangeArrowheads="1"/>
          </p:cNvSpPr>
          <p:nvPr/>
        </p:nvSpPr>
        <p:spPr bwMode="auto">
          <a:xfrm>
            <a:off x="820738" y="1892300"/>
            <a:ext cx="10253662" cy="4129088"/>
          </a:xfrm>
          <a:prstGeom prst="rect">
            <a:avLst/>
          </a:prstGeom>
          <a:noFill/>
          <a:ln w="9525">
            <a:solidFill>
              <a:schemeClr val="tx1"/>
            </a:solidFill>
            <a:prstDash val="dash"/>
            <a:miter lim="800000"/>
            <a:headEnd/>
            <a:tailEnd/>
          </a:ln>
        </p:spPr>
        <p:txBody>
          <a:bodyPr lIns="98466" tIns="49233" rIns="98466" bIns="49233"/>
          <a:lstStyle/>
          <a:p>
            <a:pPr marL="328613" indent="-328613" defTabSz="877888" eaLnBrk="0" hangingPunct="0">
              <a:lnSpc>
                <a:spcPct val="150000"/>
              </a:lnSpc>
              <a:buFont typeface="Wingdings" pitchFamily="2" charset="2"/>
              <a:buChar char="l"/>
            </a:pPr>
            <a:r>
              <a:rPr lang="zh-CN" altLang="en-US" sz="2400" b="1" dirty="0">
                <a:latin typeface="楷体"/>
                <a:ea typeface="楷体"/>
                <a:cs typeface="楷体"/>
              </a:rPr>
              <a:t>十二大</a:t>
            </a:r>
            <a:r>
              <a:rPr lang="zh-CN" altLang="zh-CN" sz="2400" b="1" dirty="0">
                <a:latin typeface="楷体"/>
                <a:ea typeface="楷体"/>
                <a:cs typeface="楷体"/>
              </a:rPr>
              <a:t>邓小平首先提出</a:t>
            </a:r>
            <a:r>
              <a:rPr lang="en-US" altLang="zh-CN" sz="2400" b="1" u="sng" dirty="0" err="1">
                <a:latin typeface="楷体"/>
                <a:ea typeface="楷体"/>
                <a:cs typeface="楷体"/>
              </a:rPr>
              <a:t>物质文</a:t>
            </a:r>
            <a:r>
              <a:rPr lang="zh-CN" altLang="en-US" sz="2400" b="1" u="sng" dirty="0">
                <a:latin typeface="楷体"/>
                <a:ea typeface="楷体"/>
                <a:cs typeface="楷体"/>
              </a:rPr>
              <a:t>明</a:t>
            </a:r>
            <a:r>
              <a:rPr lang="zh-CN" altLang="zh-CN" sz="2400" b="1" dirty="0">
                <a:latin typeface="楷体"/>
                <a:ea typeface="楷体"/>
                <a:cs typeface="楷体"/>
              </a:rPr>
              <a:t>、</a:t>
            </a:r>
            <a:r>
              <a:rPr lang="en-US" altLang="zh-CN" sz="2400" b="1" u="sng" dirty="0" err="1">
                <a:latin typeface="楷体"/>
                <a:ea typeface="楷体"/>
                <a:cs typeface="楷体"/>
              </a:rPr>
              <a:t>精神文明</a:t>
            </a:r>
            <a:r>
              <a:rPr lang="zh-CN" altLang="zh-CN" sz="2400" b="1" dirty="0">
                <a:latin typeface="楷体"/>
                <a:ea typeface="楷体"/>
                <a:cs typeface="楷体"/>
              </a:rPr>
              <a:t>的</a:t>
            </a:r>
            <a:r>
              <a:rPr lang="en-US" altLang="zh-CN" sz="2400" b="1" dirty="0">
                <a:latin typeface="楷体"/>
                <a:ea typeface="楷体"/>
                <a:cs typeface="楷体"/>
              </a:rPr>
              <a:t>“</a:t>
            </a:r>
            <a:r>
              <a:rPr lang="zh-CN" altLang="zh-CN" sz="2400" b="1" dirty="0">
                <a:latin typeface="楷体"/>
                <a:ea typeface="楷体"/>
                <a:cs typeface="楷体"/>
              </a:rPr>
              <a:t>两个文明</a:t>
            </a:r>
            <a:r>
              <a:rPr lang="en-US" altLang="zh-CN" sz="2400" b="1" dirty="0">
                <a:latin typeface="楷体"/>
                <a:ea typeface="楷体"/>
                <a:cs typeface="楷体"/>
              </a:rPr>
              <a:t>”</a:t>
            </a:r>
            <a:r>
              <a:rPr lang="zh-CN" altLang="zh-CN" sz="2400" b="1" dirty="0">
                <a:latin typeface="楷体"/>
                <a:ea typeface="楷体"/>
                <a:cs typeface="楷体"/>
              </a:rPr>
              <a:t>建设</a:t>
            </a:r>
            <a:r>
              <a:rPr lang="zh-CN" altLang="en-US" sz="2400" b="1" dirty="0">
                <a:latin typeface="楷体"/>
                <a:ea typeface="楷体"/>
                <a:cs typeface="楷体"/>
              </a:rPr>
              <a:t>。</a:t>
            </a:r>
            <a:endParaRPr lang="en-US" altLang="zh-CN" sz="2400" b="1" dirty="0">
              <a:latin typeface="楷体"/>
              <a:ea typeface="楷体"/>
              <a:cs typeface="楷体"/>
            </a:endParaRPr>
          </a:p>
          <a:p>
            <a:pPr marL="328613" indent="-328613" defTabSz="877888" eaLnBrk="0" hangingPunct="0">
              <a:lnSpc>
                <a:spcPct val="150000"/>
              </a:lnSpc>
              <a:buFont typeface="Wingdings" pitchFamily="2" charset="2"/>
              <a:buChar char="l"/>
            </a:pPr>
            <a:r>
              <a:rPr lang="zh-CN" altLang="en-US" sz="2400" b="1" dirty="0">
                <a:latin typeface="楷体"/>
                <a:ea typeface="楷体"/>
                <a:cs typeface="楷体"/>
              </a:rPr>
              <a:t>十六大江泽民</a:t>
            </a:r>
            <a:r>
              <a:rPr lang="zh-CN" altLang="zh-CN" sz="2400" b="1" dirty="0">
                <a:latin typeface="楷体"/>
                <a:ea typeface="楷体"/>
                <a:cs typeface="楷体"/>
              </a:rPr>
              <a:t>提出经济、政治、文化建设的</a:t>
            </a:r>
            <a:r>
              <a:rPr lang="en-US" altLang="zh-CN" sz="2400" b="1" dirty="0">
                <a:latin typeface="楷体"/>
                <a:ea typeface="楷体"/>
                <a:cs typeface="楷体"/>
              </a:rPr>
              <a:t>“</a:t>
            </a:r>
            <a:r>
              <a:rPr lang="en-US" altLang="zh-CN" sz="2400" b="1" u="sng" dirty="0" err="1">
                <a:latin typeface="楷体"/>
                <a:ea typeface="楷体"/>
                <a:cs typeface="楷体"/>
              </a:rPr>
              <a:t>三位一体</a:t>
            </a:r>
            <a:r>
              <a:rPr lang="en-US" altLang="zh-CN" sz="2400" b="1" dirty="0">
                <a:latin typeface="楷体"/>
                <a:ea typeface="楷体"/>
                <a:cs typeface="楷体"/>
              </a:rPr>
              <a:t>”</a:t>
            </a:r>
            <a:r>
              <a:rPr lang="zh-CN" altLang="zh-CN" sz="2400" b="1" dirty="0">
                <a:latin typeface="楷体"/>
                <a:ea typeface="楷体"/>
                <a:cs typeface="楷体"/>
              </a:rPr>
              <a:t> </a:t>
            </a:r>
            <a:r>
              <a:rPr lang="zh-CN" altLang="en-US" sz="2400" b="1" dirty="0">
                <a:latin typeface="楷体"/>
                <a:ea typeface="楷体"/>
                <a:cs typeface="楷体"/>
              </a:rPr>
              <a:t>。</a:t>
            </a:r>
            <a:endParaRPr lang="en-US" altLang="zh-CN" sz="2400" b="1" dirty="0">
              <a:latin typeface="楷体"/>
              <a:ea typeface="楷体"/>
              <a:cs typeface="楷体"/>
            </a:endParaRPr>
          </a:p>
          <a:p>
            <a:pPr marL="328613" indent="-328613" defTabSz="877888" eaLnBrk="0" hangingPunct="0">
              <a:lnSpc>
                <a:spcPct val="150000"/>
              </a:lnSpc>
              <a:buFont typeface="Wingdings" pitchFamily="2" charset="2"/>
              <a:buChar char="l"/>
            </a:pPr>
            <a:r>
              <a:rPr lang="zh-CN" altLang="zh-CN" sz="2400" b="1" dirty="0">
                <a:latin typeface="楷体"/>
                <a:ea typeface="楷体"/>
                <a:cs typeface="楷体"/>
              </a:rPr>
              <a:t>十七大</a:t>
            </a:r>
            <a:r>
              <a:rPr lang="zh-CN" altLang="en-US" sz="2400" b="1" dirty="0">
                <a:latin typeface="楷体"/>
                <a:ea typeface="楷体"/>
                <a:cs typeface="楷体"/>
              </a:rPr>
              <a:t>胡锦涛</a:t>
            </a:r>
            <a:r>
              <a:rPr lang="zh-CN" altLang="zh-CN" sz="2400" b="1" dirty="0">
                <a:latin typeface="楷体"/>
                <a:ea typeface="楷体"/>
                <a:cs typeface="楷体"/>
              </a:rPr>
              <a:t>将经济、政治、文化、社会建设</a:t>
            </a:r>
            <a:r>
              <a:rPr lang="en-US" altLang="zh-CN" sz="2400" b="1" dirty="0">
                <a:latin typeface="楷体"/>
                <a:ea typeface="楷体"/>
                <a:cs typeface="楷体"/>
              </a:rPr>
              <a:t>“</a:t>
            </a:r>
            <a:r>
              <a:rPr lang="zh-CN" altLang="zh-CN" sz="2400" b="1" u="sng" dirty="0">
                <a:latin typeface="楷体"/>
                <a:ea typeface="楷体"/>
                <a:cs typeface="楷体"/>
              </a:rPr>
              <a:t>四位一体</a:t>
            </a:r>
            <a:r>
              <a:rPr lang="en-US" altLang="zh-CN" sz="2400" b="1" dirty="0">
                <a:latin typeface="楷体"/>
                <a:ea typeface="楷体"/>
                <a:cs typeface="楷体"/>
              </a:rPr>
              <a:t>”</a:t>
            </a:r>
            <a:r>
              <a:rPr lang="zh-CN" altLang="zh-CN" sz="2400" b="1" dirty="0">
                <a:latin typeface="楷体"/>
                <a:ea typeface="楷体"/>
                <a:cs typeface="楷体"/>
              </a:rPr>
              <a:t>的中国特色社会主义事业总体布局，写入党的章程。</a:t>
            </a:r>
          </a:p>
          <a:p>
            <a:pPr marL="328613" indent="-328613" defTabSz="877888" eaLnBrk="0" hangingPunct="0">
              <a:lnSpc>
                <a:spcPct val="150000"/>
              </a:lnSpc>
              <a:buFont typeface="Wingdings" pitchFamily="2" charset="2"/>
              <a:buChar char="l"/>
            </a:pPr>
            <a:r>
              <a:rPr lang="zh-CN" altLang="en-US" sz="2400" b="1" dirty="0">
                <a:latin typeface="楷体"/>
                <a:ea typeface="楷体"/>
                <a:cs typeface="楷体"/>
              </a:rPr>
              <a:t>十八大报告提出“</a:t>
            </a:r>
            <a:r>
              <a:rPr lang="zh-CN" altLang="en-US" sz="2400" b="1" u="sng" dirty="0">
                <a:latin typeface="楷体"/>
                <a:ea typeface="楷体"/>
                <a:cs typeface="楷体"/>
              </a:rPr>
              <a:t>五位一体</a:t>
            </a:r>
            <a:r>
              <a:rPr lang="zh-CN" altLang="en-US" sz="2400" b="1" dirty="0">
                <a:latin typeface="楷体"/>
                <a:ea typeface="楷体"/>
                <a:cs typeface="楷体"/>
              </a:rPr>
              <a:t>”，</a:t>
            </a:r>
            <a:r>
              <a:rPr lang="en-US" altLang="zh-CN" sz="2400" b="1" dirty="0">
                <a:latin typeface="楷体"/>
                <a:ea typeface="楷体"/>
                <a:cs typeface="楷体"/>
              </a:rPr>
              <a:t>“</a:t>
            </a:r>
            <a:r>
              <a:rPr lang="zh-CN" altLang="zh-CN" sz="2400" b="1" dirty="0">
                <a:latin typeface="楷体"/>
                <a:ea typeface="楷体"/>
                <a:cs typeface="楷体"/>
              </a:rPr>
              <a:t>建设</a:t>
            </a:r>
            <a:r>
              <a:rPr lang="en-US" altLang="zh-CN" sz="2400" b="1" dirty="0" err="1">
                <a:latin typeface="楷体"/>
                <a:ea typeface="楷体"/>
                <a:cs typeface="楷体"/>
              </a:rPr>
              <a:t>中国特色社会主义</a:t>
            </a:r>
            <a:r>
              <a:rPr lang="zh-CN" altLang="zh-CN" sz="2400" b="1" dirty="0">
                <a:latin typeface="楷体"/>
                <a:ea typeface="楷体"/>
                <a:cs typeface="楷体"/>
              </a:rPr>
              <a:t>，总依据是社会主义初级阶段，总布局是五位一体，总任务是实现社会主义现代化和</a:t>
            </a:r>
            <a:r>
              <a:rPr lang="zh-CN" altLang="en-US" sz="2400" b="1" dirty="0">
                <a:latin typeface="楷体"/>
                <a:ea typeface="楷体"/>
                <a:cs typeface="楷体"/>
              </a:rPr>
              <a:t>中华民族</a:t>
            </a:r>
            <a:r>
              <a:rPr lang="zh-CN" altLang="zh-CN" sz="2400" b="1" dirty="0">
                <a:latin typeface="楷体"/>
                <a:ea typeface="楷体"/>
                <a:cs typeface="楷体"/>
              </a:rPr>
              <a:t>伟大复兴。</a:t>
            </a:r>
            <a:r>
              <a:rPr lang="en-US" altLang="zh-CN" sz="2400" b="1" dirty="0">
                <a:latin typeface="楷体"/>
                <a:ea typeface="楷体"/>
                <a:cs typeface="楷体"/>
              </a:rPr>
              <a:t>”</a:t>
            </a:r>
            <a:endParaRPr lang="zh-CN" altLang="zh-CN" sz="2400" b="1" dirty="0">
              <a:latin typeface="楷体"/>
              <a:ea typeface="楷体"/>
              <a:cs typeface="楷体"/>
            </a:endParaRPr>
          </a:p>
        </p:txBody>
      </p:sp>
      <p:pic>
        <p:nvPicPr>
          <p:cNvPr id="18435" name="图片 3"/>
          <p:cNvPicPr>
            <a:picLocks noChangeAspect="1"/>
          </p:cNvPicPr>
          <p:nvPr/>
        </p:nvPicPr>
        <p:blipFill>
          <a:blip r:embed="rId2"/>
          <a:srcRect/>
          <a:stretch>
            <a:fillRect/>
          </a:stretch>
        </p:blipFill>
        <p:spPr bwMode="auto">
          <a:xfrm>
            <a:off x="1524000" y="6129338"/>
            <a:ext cx="9144000" cy="728662"/>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3">
                                            <p:txEl>
                                              <p:pRg st="0" end="0"/>
                                            </p:txEl>
                                          </p:spTgt>
                                        </p:tgtEl>
                                        <p:attrNameLst>
                                          <p:attrName>ppt_c</p:attrName>
                                        </p:attrNameLst>
                                      </p:cBhvr>
                                      <p:to>
                                        <a:srgbClr val="0000FF"/>
                                      </p:to>
                                    </p:animClr>
                                  </p:sub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4"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3">
                                            <p:txEl>
                                              <p:pRg st="1" end="1"/>
                                            </p:txEl>
                                          </p:spTgt>
                                        </p:tgtEl>
                                        <p:attrNameLst>
                                          <p:attrName>ppt_c</p:attrName>
                                        </p:attrNameLst>
                                      </p:cBhvr>
                                      <p:to>
                                        <a:srgbClr val="0000FF"/>
                                      </p:to>
                                    </p:animClr>
                                  </p:sub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1"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3">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3">
                                            <p:txEl>
                                              <p:pRg st="2" end="2"/>
                                            </p:txEl>
                                          </p:spTgt>
                                        </p:tgtEl>
                                        <p:attrNameLst>
                                          <p:attrName>ppt_c</p:attrName>
                                        </p:attrNameLst>
                                      </p:cBhvr>
                                      <p:to>
                                        <a:srgbClr val="0000FF"/>
                                      </p:to>
                                    </p:animClr>
                                  </p:sub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28"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0" dur="80"/>
                                        <p:tgtEl>
                                          <p:spTgt spid="3">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3">
                                            <p:txEl>
                                              <p:pRg st="3" end="3"/>
                                            </p:txEl>
                                          </p:spTgt>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9C00D2F5-C772-4A66-9CA2-CC7D3F9B5C06}"/>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772618" y="2257963"/>
            <a:ext cx="4646763" cy="2613804"/>
          </a:xfrm>
          <a:prstGeom prst="rect">
            <a:avLst/>
          </a:prstGeom>
        </p:spPr>
      </p:pic>
      <p:pic>
        <p:nvPicPr>
          <p:cNvPr id="7" name="图片 6">
            <a:extLst>
              <a:ext uri="{FF2B5EF4-FFF2-40B4-BE49-F238E27FC236}">
                <a16:creationId xmlns="" xmlns:a16="http://schemas.microsoft.com/office/drawing/2014/main" id="{E6F825C9-9B1F-4CDE-B636-FA79490FB3F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0"/>
            <a:ext cx="4416724" cy="2484407"/>
          </a:xfrm>
          <a:prstGeom prst="rect">
            <a:avLst/>
          </a:prstGeom>
        </p:spPr>
      </p:pic>
      <p:pic>
        <p:nvPicPr>
          <p:cNvPr id="9" name="图片 8">
            <a:extLst>
              <a:ext uri="{FF2B5EF4-FFF2-40B4-BE49-F238E27FC236}">
                <a16:creationId xmlns="" xmlns:a16="http://schemas.microsoft.com/office/drawing/2014/main" id="{2CA1402B-9946-4BCA-93F9-AF357A72F2A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775276" y="0"/>
            <a:ext cx="4416724" cy="2484407"/>
          </a:xfrm>
          <a:prstGeom prst="rect">
            <a:avLst/>
          </a:prstGeom>
        </p:spPr>
      </p:pic>
      <p:pic>
        <p:nvPicPr>
          <p:cNvPr id="11" name="图片 10">
            <a:extLst>
              <a:ext uri="{FF2B5EF4-FFF2-40B4-BE49-F238E27FC236}">
                <a16:creationId xmlns="" xmlns:a16="http://schemas.microsoft.com/office/drawing/2014/main" id="{E9E7A5D7-6E29-4C82-8211-FC07EB815CFE}"/>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0" y="4470640"/>
            <a:ext cx="4244196" cy="2387360"/>
          </a:xfrm>
          <a:prstGeom prst="rect">
            <a:avLst/>
          </a:prstGeom>
        </p:spPr>
      </p:pic>
      <p:pic>
        <p:nvPicPr>
          <p:cNvPr id="13" name="图片 12">
            <a:extLst>
              <a:ext uri="{FF2B5EF4-FFF2-40B4-BE49-F238E27FC236}">
                <a16:creationId xmlns="" xmlns:a16="http://schemas.microsoft.com/office/drawing/2014/main" id="{1D4EB02A-542E-41F5-A4EB-BD4D09B142D3}"/>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947804" y="4470639"/>
            <a:ext cx="4244195" cy="2387360"/>
          </a:xfrm>
          <a:prstGeom prst="rect">
            <a:avLst/>
          </a:prstGeom>
        </p:spPr>
      </p:pic>
    </p:spTree>
    <p:extLst>
      <p:ext uri="{BB962C8B-B14F-4D97-AF65-F5344CB8AC3E}">
        <p14:creationId xmlns="" xmlns:p14="http://schemas.microsoft.com/office/powerpoint/2010/main" val="940448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051F5673-E1B8-46F8-AADF-D945A15EC2F6}"/>
              </a:ext>
            </a:extLst>
          </p:cNvPr>
          <p:cNvSpPr>
            <a:spLocks noGrp="1"/>
          </p:cNvSpPr>
          <p:nvPr>
            <p:ph idx="1"/>
          </p:nvPr>
        </p:nvSpPr>
        <p:spPr>
          <a:xfrm>
            <a:off x="838200" y="975360"/>
            <a:ext cx="10515600" cy="5315889"/>
          </a:xfrm>
        </p:spPr>
        <p:txBody>
          <a:bodyPr>
            <a:normAutofit/>
          </a:bodyPr>
          <a:lstStyle/>
          <a:p>
            <a:r>
              <a:rPr lang="zh-CN" altLang="en-US" dirty="0"/>
              <a:t>党的十八大以来，在我国经济建设领域出现了一些新词热词，如新发展理念、供给侧结构性改革、现代化经济体系</a:t>
            </a:r>
            <a:r>
              <a:rPr lang="en-US" altLang="zh-CN" dirty="0"/>
              <a:t>……</a:t>
            </a:r>
          </a:p>
          <a:p>
            <a:r>
              <a:rPr lang="zh-CN" altLang="en-US" dirty="0"/>
              <a:t>党的十九大报告中明确指出：“发展是解决我国一切问题的基础和关键，发展必须是科学发展，必须坚定不移贯彻新的发展理念”</a:t>
            </a:r>
            <a:endParaRPr lang="en-US" altLang="zh-CN" dirty="0"/>
          </a:p>
          <a:p>
            <a:r>
              <a:rPr lang="en-US" altLang="zh-CN" dirty="0"/>
              <a:t>           </a:t>
            </a:r>
            <a:r>
              <a:rPr lang="zh-CN" altLang="en-US" dirty="0"/>
              <a:t>什么是新发展理念？为什么要贯彻新发展理念？</a:t>
            </a:r>
            <a:endParaRPr lang="en-US" altLang="zh-CN" dirty="0"/>
          </a:p>
          <a:p>
            <a:r>
              <a:rPr lang="zh-CN" altLang="en-US" dirty="0"/>
              <a:t>           当前我国经济领域改革的重点是什么？为什么要深化供给侧结构性改革？</a:t>
            </a:r>
            <a:endParaRPr lang="en-US" altLang="zh-CN" dirty="0"/>
          </a:p>
          <a:p>
            <a:r>
              <a:rPr lang="en-US" altLang="zh-CN" dirty="0"/>
              <a:t>           </a:t>
            </a:r>
            <a:r>
              <a:rPr lang="zh-CN" altLang="en-US" dirty="0"/>
              <a:t>我国的供给侧结构性改革与西方供给学派的主张之间存在着什么差异？</a:t>
            </a:r>
            <a:endParaRPr lang="en-US" altLang="zh-CN" dirty="0"/>
          </a:p>
          <a:p>
            <a:r>
              <a:rPr lang="zh-CN" altLang="en-US" dirty="0"/>
              <a:t>建设现代化经济体系面临着哪些任务？</a:t>
            </a:r>
            <a:endParaRPr lang="en-US" altLang="zh-CN" dirty="0"/>
          </a:p>
          <a:p>
            <a:r>
              <a:rPr lang="zh-CN" altLang="en-US" dirty="0"/>
              <a:t>在本节中，我们将共同探索这些问题的答案！</a:t>
            </a:r>
            <a:endParaRPr lang="en-US" altLang="zh-CN" dirty="0"/>
          </a:p>
        </p:txBody>
      </p:sp>
    </p:spTree>
    <p:extLst>
      <p:ext uri="{BB962C8B-B14F-4D97-AF65-F5344CB8AC3E}">
        <p14:creationId xmlns="" xmlns:p14="http://schemas.microsoft.com/office/powerpoint/2010/main" val="852537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79"/>
          <p:cNvSpPr txBox="1"/>
          <p:nvPr/>
        </p:nvSpPr>
        <p:spPr>
          <a:xfrm>
            <a:off x="3935413" y="1125538"/>
            <a:ext cx="4464050" cy="560387"/>
          </a:xfrm>
          <a:prstGeom prst="rect">
            <a:avLst/>
          </a:prstGeom>
          <a:noFill/>
        </p:spPr>
        <p:txBody>
          <a:bodyPr lIns="98363" tIns="49181" rIns="98363" bIns="49181">
            <a:spAutoFit/>
          </a:bodyPr>
          <a:lstStyle>
            <a:defPPr>
              <a:defRPr lang="zh-CN"/>
            </a:defPPr>
            <a:lvl1pPr>
              <a:lnSpc>
                <a:spcPct val="125000"/>
              </a:lnSpc>
              <a:defRPr sz="4000" b="1">
                <a:solidFill>
                  <a:schemeClr val="accent2"/>
                </a:solidFill>
                <a:latin typeface="微软雅黑" panose="020B0503020204020204" pitchFamily="34" charset="-122"/>
                <a:ea typeface="微软雅黑" panose="020B0503020204020204" pitchFamily="34" charset="-122"/>
              </a:defRPr>
            </a:lvl1pPr>
          </a:lstStyle>
          <a:p>
            <a:pPr fontAlgn="auto">
              <a:lnSpc>
                <a:spcPct val="100000"/>
              </a:lnSpc>
              <a:spcBef>
                <a:spcPts val="0"/>
              </a:spcBef>
              <a:spcAft>
                <a:spcPts val="0"/>
              </a:spcAft>
              <a:defRPr/>
            </a:pPr>
            <a:r>
              <a:rPr lang="zh-CN" altLang="en-US" sz="3000" dirty="0">
                <a:solidFill>
                  <a:schemeClr val="accent1">
                    <a:lumMod val="75000"/>
                  </a:schemeClr>
                </a:solidFill>
                <a:cs typeface="+mn-cs"/>
              </a:rPr>
              <a:t>一、建设现代化经济体系</a:t>
            </a:r>
            <a:endParaRPr lang="en-US" altLang="zh-CN" sz="3000" dirty="0">
              <a:solidFill>
                <a:schemeClr val="accent1">
                  <a:lumMod val="75000"/>
                </a:schemeClr>
              </a:solidFill>
              <a:cs typeface="+mn-cs"/>
            </a:endParaRPr>
          </a:p>
        </p:txBody>
      </p:sp>
      <p:pic>
        <p:nvPicPr>
          <p:cNvPr id="23554" name="图片 2"/>
          <p:cNvPicPr>
            <a:picLocks noChangeAspect="1"/>
          </p:cNvPicPr>
          <p:nvPr/>
        </p:nvPicPr>
        <p:blipFill>
          <a:blip r:embed="rId2"/>
          <a:srcRect/>
          <a:stretch>
            <a:fillRect/>
          </a:stretch>
        </p:blipFill>
        <p:spPr bwMode="auto">
          <a:xfrm>
            <a:off x="3348038" y="4676775"/>
            <a:ext cx="7319962" cy="2159000"/>
          </a:xfrm>
          <a:prstGeom prst="rect">
            <a:avLst/>
          </a:prstGeom>
          <a:noFill/>
          <a:ln w="9525">
            <a:noFill/>
            <a:miter lim="800000"/>
            <a:headEnd/>
            <a:tailEnd/>
          </a:ln>
        </p:spPr>
      </p:pic>
      <p:pic>
        <p:nvPicPr>
          <p:cNvPr id="23555" name="图片 3"/>
          <p:cNvPicPr>
            <a:picLocks noChangeAspect="1"/>
          </p:cNvPicPr>
          <p:nvPr/>
        </p:nvPicPr>
        <p:blipFill>
          <a:blip r:embed="rId3"/>
          <a:srcRect/>
          <a:stretch>
            <a:fillRect/>
          </a:stretch>
        </p:blipFill>
        <p:spPr bwMode="auto">
          <a:xfrm>
            <a:off x="2328863" y="4832350"/>
            <a:ext cx="7223125" cy="2046288"/>
          </a:xfrm>
          <a:prstGeom prst="rect">
            <a:avLst/>
          </a:prstGeom>
          <a:noFill/>
          <a:ln w="9525">
            <a:noFill/>
            <a:miter lim="800000"/>
            <a:headEnd/>
            <a:tailEnd/>
          </a:ln>
        </p:spPr>
      </p:pic>
      <p:pic>
        <p:nvPicPr>
          <p:cNvPr id="23556" name="图片 4"/>
          <p:cNvPicPr>
            <a:picLocks noChangeAspect="1"/>
          </p:cNvPicPr>
          <p:nvPr/>
        </p:nvPicPr>
        <p:blipFill>
          <a:blip r:embed="rId4"/>
          <a:srcRect/>
          <a:stretch>
            <a:fillRect/>
          </a:stretch>
        </p:blipFill>
        <p:spPr bwMode="auto">
          <a:xfrm>
            <a:off x="1524000" y="5478463"/>
            <a:ext cx="9144000" cy="1370012"/>
          </a:xfrm>
          <a:prstGeom prst="rect">
            <a:avLst/>
          </a:prstGeom>
          <a:noFill/>
          <a:ln w="9525">
            <a:noFill/>
            <a:miter lim="800000"/>
            <a:headEnd/>
            <a:tailEnd/>
          </a:ln>
        </p:spPr>
      </p:pic>
      <p:pic>
        <p:nvPicPr>
          <p:cNvPr id="23557" name="图片 5"/>
          <p:cNvPicPr>
            <a:picLocks noChangeAspect="1"/>
          </p:cNvPicPr>
          <p:nvPr/>
        </p:nvPicPr>
        <p:blipFill>
          <a:blip r:embed="rId5"/>
          <a:srcRect/>
          <a:stretch>
            <a:fillRect/>
          </a:stretch>
        </p:blipFill>
        <p:spPr bwMode="auto">
          <a:xfrm>
            <a:off x="1516063" y="4581525"/>
            <a:ext cx="1771650" cy="2282825"/>
          </a:xfrm>
          <a:prstGeom prst="rect">
            <a:avLst/>
          </a:prstGeom>
          <a:noFill/>
          <a:ln w="9525">
            <a:noFill/>
            <a:miter lim="800000"/>
            <a:headEnd/>
            <a:tailEnd/>
          </a:ln>
        </p:spPr>
      </p:pic>
      <p:sp>
        <p:nvSpPr>
          <p:cNvPr id="8" name="TextBox 7"/>
          <p:cNvSpPr txBox="1">
            <a:spLocks noChangeArrowheads="1"/>
          </p:cNvSpPr>
          <p:nvPr/>
        </p:nvSpPr>
        <p:spPr bwMode="auto">
          <a:xfrm>
            <a:off x="3071813" y="2276475"/>
            <a:ext cx="6130925" cy="2379663"/>
          </a:xfrm>
          <a:prstGeom prst="rect">
            <a:avLst/>
          </a:prstGeom>
          <a:noFill/>
          <a:ln w="9525">
            <a:noFill/>
            <a:miter lim="800000"/>
            <a:headEnd/>
            <a:tailEnd/>
          </a:ln>
        </p:spPr>
        <p:txBody>
          <a:bodyPr wrap="none" lIns="98466" tIns="49233" rIns="98466" bIns="49233">
            <a:spAutoFit/>
          </a:bodyPr>
          <a:lstStyle/>
          <a:p>
            <a:pPr>
              <a:lnSpc>
                <a:spcPct val="200000"/>
              </a:lnSpc>
              <a:buFont typeface="Wingdings" pitchFamily="2" charset="2"/>
              <a:buChar char="Ø"/>
            </a:pPr>
            <a:r>
              <a:rPr lang="zh-CN" altLang="en-US" sz="2600" b="1">
                <a:solidFill>
                  <a:srgbClr val="FF0000"/>
                </a:solidFill>
                <a:latin typeface="微软雅黑" pitchFamily="34" charset="-122"/>
                <a:ea typeface="微软雅黑" pitchFamily="34" charset="-122"/>
              </a:rPr>
              <a:t>（一）贯彻新发展理念</a:t>
            </a:r>
            <a:endParaRPr lang="en-US" altLang="zh-CN" sz="2600" b="1">
              <a:solidFill>
                <a:srgbClr val="FF0000"/>
              </a:solidFill>
              <a:latin typeface="微软雅黑" pitchFamily="34" charset="-122"/>
              <a:ea typeface="微软雅黑" pitchFamily="34" charset="-122"/>
            </a:endParaRPr>
          </a:p>
          <a:p>
            <a:pPr>
              <a:lnSpc>
                <a:spcPct val="200000"/>
              </a:lnSpc>
              <a:buFont typeface="Wingdings" pitchFamily="2" charset="2"/>
              <a:buChar char="Ø"/>
            </a:pPr>
            <a:r>
              <a:rPr lang="zh-CN" altLang="en-US" sz="2600" b="1">
                <a:solidFill>
                  <a:srgbClr val="FF0000"/>
                </a:solidFill>
                <a:latin typeface="微软雅黑" pitchFamily="34" charset="-122"/>
                <a:ea typeface="微软雅黑" pitchFamily="34" charset="-122"/>
              </a:rPr>
              <a:t>（二）深化供给侧结构性改革</a:t>
            </a:r>
            <a:endParaRPr lang="en-US" altLang="zh-CN" sz="2600" b="1">
              <a:solidFill>
                <a:srgbClr val="FF0000"/>
              </a:solidFill>
              <a:latin typeface="微软雅黑" pitchFamily="34" charset="-122"/>
              <a:ea typeface="微软雅黑" pitchFamily="34" charset="-122"/>
            </a:endParaRPr>
          </a:p>
          <a:p>
            <a:pPr>
              <a:lnSpc>
                <a:spcPct val="200000"/>
              </a:lnSpc>
              <a:buFont typeface="Wingdings" pitchFamily="2" charset="2"/>
              <a:buChar char="Ø"/>
            </a:pPr>
            <a:r>
              <a:rPr lang="zh-CN" altLang="en-US" sz="2600" b="1">
                <a:solidFill>
                  <a:srgbClr val="FF0000"/>
                </a:solidFill>
                <a:latin typeface="微软雅黑" pitchFamily="34" charset="-122"/>
                <a:ea typeface="微软雅黑" pitchFamily="34" charset="-122"/>
              </a:rPr>
              <a:t>（三）建设现代化经济体系的主要任务</a:t>
            </a:r>
          </a:p>
        </p:txBody>
      </p:sp>
      <p:sp>
        <p:nvSpPr>
          <p:cNvPr id="9" name="矩形 945155">
            <a:extLst>
              <a:ext uri="{FF2B5EF4-FFF2-40B4-BE49-F238E27FC236}">
                <a16:creationId xmlns="" xmlns:a16="http://schemas.microsoft.com/office/drawing/2014/main" id="{5F8E60C8-B641-4573-BA6C-48B5B68F5602}"/>
              </a:ext>
            </a:extLst>
          </p:cNvPr>
          <p:cNvSpPr>
            <a:spLocks noChangeArrowheads="1"/>
          </p:cNvSpPr>
          <p:nvPr/>
        </p:nvSpPr>
        <p:spPr bwMode="auto">
          <a:xfrm>
            <a:off x="8688388" y="2085975"/>
            <a:ext cx="12971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srgbClr val="800000"/>
                </a:solidFill>
              </a:rPr>
              <a:t>P207-213</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79"/>
          <p:cNvSpPr txBox="1"/>
          <p:nvPr/>
        </p:nvSpPr>
        <p:spPr>
          <a:xfrm>
            <a:off x="3935413" y="1125538"/>
            <a:ext cx="4464050" cy="560387"/>
          </a:xfrm>
          <a:prstGeom prst="rect">
            <a:avLst/>
          </a:prstGeom>
          <a:noFill/>
        </p:spPr>
        <p:txBody>
          <a:bodyPr lIns="98363" tIns="49181" rIns="98363" bIns="49181">
            <a:spAutoFit/>
          </a:bodyPr>
          <a:lstStyle>
            <a:defPPr>
              <a:defRPr lang="zh-CN"/>
            </a:defPPr>
            <a:lvl1pPr>
              <a:lnSpc>
                <a:spcPct val="125000"/>
              </a:lnSpc>
              <a:defRPr sz="4000" b="1">
                <a:solidFill>
                  <a:schemeClr val="accent2"/>
                </a:solidFill>
                <a:latin typeface="微软雅黑" panose="020B0503020204020204" pitchFamily="34" charset="-122"/>
                <a:ea typeface="微软雅黑" panose="020B0503020204020204" pitchFamily="34" charset="-122"/>
              </a:defRPr>
            </a:lvl1pPr>
          </a:lstStyle>
          <a:p>
            <a:pPr fontAlgn="auto">
              <a:lnSpc>
                <a:spcPct val="100000"/>
              </a:lnSpc>
              <a:spcBef>
                <a:spcPts val="0"/>
              </a:spcBef>
              <a:spcAft>
                <a:spcPts val="0"/>
              </a:spcAft>
              <a:defRPr/>
            </a:pPr>
            <a:r>
              <a:rPr lang="zh-CN" altLang="en-US" sz="3000" dirty="0">
                <a:solidFill>
                  <a:schemeClr val="accent1">
                    <a:lumMod val="75000"/>
                  </a:schemeClr>
                </a:solidFill>
                <a:cs typeface="+mn-cs"/>
              </a:rPr>
              <a:t>一、建设现代化经济体系</a:t>
            </a:r>
            <a:endParaRPr lang="en-US" altLang="zh-CN" sz="3000" dirty="0">
              <a:solidFill>
                <a:schemeClr val="accent1">
                  <a:lumMod val="75000"/>
                </a:schemeClr>
              </a:solidFill>
              <a:cs typeface="+mn-cs"/>
            </a:endParaRPr>
          </a:p>
        </p:txBody>
      </p:sp>
      <p:pic>
        <p:nvPicPr>
          <p:cNvPr id="22530" name="图片 4"/>
          <p:cNvPicPr>
            <a:picLocks noChangeAspect="1"/>
          </p:cNvPicPr>
          <p:nvPr/>
        </p:nvPicPr>
        <p:blipFill>
          <a:blip r:embed="rId2"/>
          <a:srcRect/>
          <a:stretch>
            <a:fillRect/>
          </a:stretch>
        </p:blipFill>
        <p:spPr bwMode="auto">
          <a:xfrm>
            <a:off x="3348038" y="4676775"/>
            <a:ext cx="7319962" cy="2159000"/>
          </a:xfrm>
          <a:prstGeom prst="rect">
            <a:avLst/>
          </a:prstGeom>
          <a:noFill/>
          <a:ln w="9525">
            <a:noFill/>
            <a:miter lim="800000"/>
            <a:headEnd/>
            <a:tailEnd/>
          </a:ln>
        </p:spPr>
      </p:pic>
      <p:pic>
        <p:nvPicPr>
          <p:cNvPr id="22531" name="图片 5"/>
          <p:cNvPicPr>
            <a:picLocks noChangeAspect="1"/>
          </p:cNvPicPr>
          <p:nvPr/>
        </p:nvPicPr>
        <p:blipFill>
          <a:blip r:embed="rId3"/>
          <a:srcRect/>
          <a:stretch>
            <a:fillRect/>
          </a:stretch>
        </p:blipFill>
        <p:spPr bwMode="auto">
          <a:xfrm>
            <a:off x="2328863" y="4832350"/>
            <a:ext cx="7223125" cy="2046288"/>
          </a:xfrm>
          <a:prstGeom prst="rect">
            <a:avLst/>
          </a:prstGeom>
          <a:noFill/>
          <a:ln w="9525">
            <a:noFill/>
            <a:miter lim="800000"/>
            <a:headEnd/>
            <a:tailEnd/>
          </a:ln>
        </p:spPr>
      </p:pic>
      <p:pic>
        <p:nvPicPr>
          <p:cNvPr id="22532" name="图片 6"/>
          <p:cNvPicPr>
            <a:picLocks noChangeAspect="1"/>
          </p:cNvPicPr>
          <p:nvPr/>
        </p:nvPicPr>
        <p:blipFill>
          <a:blip r:embed="rId4"/>
          <a:srcRect/>
          <a:stretch>
            <a:fillRect/>
          </a:stretch>
        </p:blipFill>
        <p:spPr bwMode="auto">
          <a:xfrm>
            <a:off x="1524000" y="5478463"/>
            <a:ext cx="9144000" cy="1370012"/>
          </a:xfrm>
          <a:prstGeom prst="rect">
            <a:avLst/>
          </a:prstGeom>
          <a:noFill/>
          <a:ln w="9525">
            <a:noFill/>
            <a:miter lim="800000"/>
            <a:headEnd/>
            <a:tailEnd/>
          </a:ln>
        </p:spPr>
      </p:pic>
      <p:pic>
        <p:nvPicPr>
          <p:cNvPr id="22533" name="图片 7"/>
          <p:cNvPicPr>
            <a:picLocks noChangeAspect="1"/>
          </p:cNvPicPr>
          <p:nvPr/>
        </p:nvPicPr>
        <p:blipFill>
          <a:blip r:embed="rId5"/>
          <a:srcRect/>
          <a:stretch>
            <a:fillRect/>
          </a:stretch>
        </p:blipFill>
        <p:spPr bwMode="auto">
          <a:xfrm>
            <a:off x="1516063" y="4581525"/>
            <a:ext cx="1771650" cy="2282825"/>
          </a:xfrm>
          <a:prstGeom prst="rect">
            <a:avLst/>
          </a:prstGeom>
          <a:noFill/>
          <a:ln w="9525">
            <a:noFill/>
            <a:miter lim="800000"/>
            <a:headEnd/>
            <a:tailEnd/>
          </a:ln>
        </p:spPr>
      </p:pic>
      <p:sp>
        <p:nvSpPr>
          <p:cNvPr id="10" name="TextBox 9"/>
          <p:cNvSpPr txBox="1">
            <a:spLocks noChangeArrowheads="1"/>
          </p:cNvSpPr>
          <p:nvPr/>
        </p:nvSpPr>
        <p:spPr bwMode="auto">
          <a:xfrm>
            <a:off x="1919288" y="2276475"/>
            <a:ext cx="4752975" cy="2130425"/>
          </a:xfrm>
          <a:prstGeom prst="rect">
            <a:avLst/>
          </a:prstGeom>
          <a:noFill/>
          <a:ln w="9525">
            <a:solidFill>
              <a:srgbClr val="FF0000"/>
            </a:solidFill>
            <a:prstDash val="dash"/>
            <a:miter lim="800000"/>
            <a:headEnd/>
            <a:tailEnd/>
          </a:ln>
        </p:spPr>
        <p:txBody>
          <a:bodyPr lIns="98466" tIns="49233" rIns="98466" bIns="49233">
            <a:spAutoFit/>
          </a:bodyPr>
          <a:lstStyle/>
          <a:p>
            <a:pPr>
              <a:lnSpc>
                <a:spcPct val="150000"/>
              </a:lnSpc>
            </a:pPr>
            <a:r>
              <a:rPr lang="zh-CN" altLang="en-US" sz="2200" b="1">
                <a:latin typeface="楷体"/>
                <a:ea typeface="楷体"/>
                <a:cs typeface="楷体"/>
              </a:rPr>
              <a:t>    十九大准确把握我国经济发展的基本面，作出了“贯彻新发展理念，建设现代化经济体系”的重大部署，为推动经济持续健康发展指明了方向。</a:t>
            </a:r>
          </a:p>
        </p:txBody>
      </p:sp>
      <p:cxnSp>
        <p:nvCxnSpPr>
          <p:cNvPr id="23" name="直接连接符 22"/>
          <p:cNvCxnSpPr/>
          <p:nvPr/>
        </p:nvCxnSpPr>
        <p:spPr>
          <a:xfrm>
            <a:off x="4295775" y="3284538"/>
            <a:ext cx="180022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208213" y="3789363"/>
            <a:ext cx="2159000"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66562" name="Picture 2" descr="https://timgsa.baidu.com/timg?image&amp;quality=80&amp;size=b9999_10000&amp;sec=1523898913928&amp;di=b2e4467337822352e10f01c4203a227f&amp;imgtype=0&amp;src=http%3A%2F%2F5b0988e595225.cdn.sohucs.com%2Fimages%2F20171024%2F7e403d8d2bb640f788b52eef60a5e726.jpeg"/>
          <p:cNvPicPr>
            <a:picLocks noChangeAspect="1" noChangeArrowheads="1"/>
          </p:cNvPicPr>
          <p:nvPr/>
        </p:nvPicPr>
        <p:blipFill>
          <a:blip r:embed="rId6"/>
          <a:srcRect/>
          <a:stretch>
            <a:fillRect/>
          </a:stretch>
        </p:blipFill>
        <p:spPr bwMode="auto">
          <a:xfrm>
            <a:off x="6743700" y="2276475"/>
            <a:ext cx="3636963" cy="208915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fade">
                                      <p:cBhvr>
                                        <p:cTn id="7" dur="1000"/>
                                        <p:tgtEl>
                                          <p:spTgt spid="66562"/>
                                        </p:tgtEl>
                                      </p:cBhvr>
                                    </p:animEffect>
                                    <p:anim calcmode="lin" valueType="num">
                                      <p:cBhvr>
                                        <p:cTn id="8" dur="1000" fill="hold"/>
                                        <p:tgtEl>
                                          <p:spTgt spid="66562"/>
                                        </p:tgtEl>
                                        <p:attrNameLst>
                                          <p:attrName>ppt_x</p:attrName>
                                        </p:attrNameLst>
                                      </p:cBhvr>
                                      <p:tavLst>
                                        <p:tav tm="0">
                                          <p:val>
                                            <p:strVal val="#ppt_x"/>
                                          </p:val>
                                        </p:tav>
                                        <p:tav tm="100000">
                                          <p:val>
                                            <p:strVal val="#ppt_x"/>
                                          </p:val>
                                        </p:tav>
                                      </p:tavLst>
                                    </p:anim>
                                    <p:anim calcmode="lin" valueType="num">
                                      <p:cBhvr>
                                        <p:cTn id="9" dur="900" decel="100000" fill="hold"/>
                                        <p:tgtEl>
                                          <p:spTgt spid="6656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656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10"/>
                                        </p:tgtEl>
                                        <p:attrNameLst>
                                          <p:attrName>style.visibility</p:attrName>
                                        </p:attrNameLst>
                                      </p:cBhvr>
                                      <p:to>
                                        <p:strVal val="visible"/>
                                      </p:to>
                                    </p:set>
                                    <p:anim calcmode="discrete" valueType="clr">
                                      <p:cBhvr override="childStyle">
                                        <p:cTn id="14"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
                                        </p:tgtEl>
                                        <p:attrNameLst>
                                          <p:attrName>fillcolor</p:attrName>
                                        </p:attrNameLst>
                                      </p:cBhvr>
                                      <p:tavLst>
                                        <p:tav tm="0">
                                          <p:val>
                                            <p:clrVal>
                                              <a:schemeClr val="accent2"/>
                                            </p:clrVal>
                                          </p:val>
                                        </p:tav>
                                        <p:tav tm="50000">
                                          <p:val>
                                            <p:clrVal>
                                              <a:schemeClr val="hlink"/>
                                            </p:clrVal>
                                          </p:val>
                                        </p:tav>
                                      </p:tavLst>
                                    </p:anim>
                                    <p:set>
                                      <p:cBhvr>
                                        <p:cTn id="16" dur="80"/>
                                        <p:tgtEl>
                                          <p:spTgt spid="10"/>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3">
            <a:extLst>
              <a:ext uri="{FF2B5EF4-FFF2-40B4-BE49-F238E27FC236}">
                <a16:creationId xmlns="" xmlns:a16="http://schemas.microsoft.com/office/drawing/2014/main" id="{F1B6A67D-F745-44BE-86A1-8BF47AEBD41D}"/>
              </a:ext>
            </a:extLst>
          </p:cNvPr>
          <p:cNvSpPr>
            <a:spLocks noRot="1" noChangeArrowheads="1"/>
          </p:cNvSpPr>
          <p:nvPr/>
        </p:nvSpPr>
        <p:spPr bwMode="auto">
          <a:xfrm>
            <a:off x="231531" y="2101728"/>
            <a:ext cx="8859715" cy="3757612"/>
          </a:xfrm>
          <a:prstGeom prst="rect">
            <a:avLst/>
          </a:prstGeom>
          <a:solidFill>
            <a:srgbClr val="CCFFCC"/>
          </a:solidFill>
          <a:ln w="28575">
            <a:solidFill>
              <a:srgbClr val="FF0000"/>
            </a:solidFill>
            <a:miter lim="800000"/>
            <a:headEnd/>
            <a:tailEnd/>
          </a:ln>
        </p:spPr>
        <p:txBody>
          <a:bodyPr/>
          <a:lstStyle/>
          <a:p>
            <a:pPr>
              <a:lnSpc>
                <a:spcPct val="150000"/>
              </a:lnSpc>
            </a:pPr>
            <a:r>
              <a:rPr lang="en-US" altLang="zh-CN" sz="2000" b="1">
                <a:solidFill>
                  <a:srgbClr val="0000FF"/>
                </a:solidFill>
                <a:latin typeface="华文行楷" panose="02010800040101010101" pitchFamily="2" charset="-122"/>
                <a:ea typeface="华文行楷" panose="02010800040101010101" pitchFamily="2" charset="-122"/>
              </a:rPr>
              <a:t>   </a:t>
            </a:r>
            <a:r>
              <a:rPr lang="en-US" altLang="zh-CN" sz="2000" b="1">
                <a:solidFill>
                  <a:srgbClr val="0000FF"/>
                </a:solidFill>
                <a:latin typeface="幼圆" pitchFamily="49" charset="-122"/>
                <a:ea typeface="幼圆" pitchFamily="49" charset="-122"/>
              </a:rPr>
              <a:t> </a:t>
            </a:r>
            <a:endParaRPr lang="zh-CN" altLang="en-US" sz="2000" b="1">
              <a:solidFill>
                <a:srgbClr val="0000FF"/>
              </a:solidFill>
              <a:latin typeface="楷体" panose="02010609060101010101" pitchFamily="49" charset="-122"/>
              <a:ea typeface="楷体" panose="02010609060101010101" pitchFamily="49" charset="-122"/>
            </a:endParaRPr>
          </a:p>
        </p:txBody>
      </p:sp>
      <p:pic>
        <p:nvPicPr>
          <p:cNvPr id="13318" name="图片 2">
            <a:extLst>
              <a:ext uri="{FF2B5EF4-FFF2-40B4-BE49-F238E27FC236}">
                <a16:creationId xmlns="" xmlns:a16="http://schemas.microsoft.com/office/drawing/2014/main" id="{CF94F1C1-457E-4A00-ADD2-61C54D9175A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0" y="2092937"/>
            <a:ext cx="3632200" cy="3538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9" name="圆角矩形 6">
            <a:extLst>
              <a:ext uri="{FF2B5EF4-FFF2-40B4-BE49-F238E27FC236}">
                <a16:creationId xmlns="" xmlns:a16="http://schemas.microsoft.com/office/drawing/2014/main" id="{488F106B-1995-48A6-8E81-8BC6D8B148D9}"/>
              </a:ext>
            </a:extLst>
          </p:cNvPr>
          <p:cNvSpPr>
            <a:spLocks noChangeArrowheads="1"/>
          </p:cNvSpPr>
          <p:nvPr/>
        </p:nvSpPr>
        <p:spPr bwMode="auto">
          <a:xfrm>
            <a:off x="3799255" y="1466850"/>
            <a:ext cx="5345113" cy="5391150"/>
          </a:xfrm>
          <a:prstGeom prst="roundRect">
            <a:avLst>
              <a:gd name="adj" fmla="val 16667"/>
            </a:avLst>
          </a:prstGeom>
          <a:solidFill>
            <a:srgbClr val="FFFFCC"/>
          </a:solidFill>
          <a:ln w="28575">
            <a:solidFill>
              <a:srgbClr val="FF00FF"/>
            </a:solidFill>
            <a:round/>
            <a:headEnd/>
            <a:tailEnd/>
          </a:ln>
        </p:spPr>
        <p:txBody>
          <a:bodyPr/>
          <a:lstStyle/>
          <a:p>
            <a:pPr>
              <a:lnSpc>
                <a:spcPct val="150000"/>
              </a:lnSpc>
            </a:pPr>
            <a:r>
              <a:rPr lang="en-US" altLang="zh-CN"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不谋全局者，不足谋一域</a:t>
            </a:r>
            <a:r>
              <a:rPr lang="zh-CN" altLang="en-US" sz="2000" b="1" dirty="0" smtClean="0">
                <a:solidFill>
                  <a:srgbClr val="0000FF"/>
                </a:solidFill>
                <a:latin typeface="楷体" panose="02010609060101010101" pitchFamily="49" charset="-122"/>
                <a:ea typeface="楷体" panose="02010609060101010101" pitchFamily="49" charset="-122"/>
              </a:rPr>
              <a:t>。</a:t>
            </a:r>
            <a:endParaRPr lang="en-US" altLang="zh-CN" sz="2000" b="1" dirty="0" smtClean="0">
              <a:solidFill>
                <a:srgbClr val="0000FF"/>
              </a:solidFill>
              <a:latin typeface="楷体" panose="02010609060101010101" pitchFamily="49" charset="-122"/>
              <a:ea typeface="楷体" panose="02010609060101010101" pitchFamily="49" charset="-122"/>
            </a:endParaRPr>
          </a:p>
          <a:p>
            <a:pPr>
              <a:lnSpc>
                <a:spcPct val="150000"/>
              </a:lnSpc>
            </a:pPr>
            <a:r>
              <a:rPr lang="en-US" altLang="zh-CN" sz="2000" b="1" dirty="0" smtClean="0">
                <a:solidFill>
                  <a:srgbClr val="0000FF"/>
                </a:solidFill>
                <a:latin typeface="楷体" panose="02010609060101010101" pitchFamily="49" charset="-122"/>
                <a:ea typeface="楷体" panose="02010609060101010101" pitchFamily="49" charset="-122"/>
              </a:rPr>
              <a:t>   </a:t>
            </a:r>
            <a:r>
              <a:rPr lang="zh-CN" altLang="en-US" sz="2000" b="1" dirty="0" smtClean="0">
                <a:solidFill>
                  <a:srgbClr val="0000FF"/>
                </a:solidFill>
                <a:latin typeface="楷体" panose="02010609060101010101" pitchFamily="49" charset="-122"/>
                <a:ea typeface="楷体" panose="02010609060101010101" pitchFamily="49" charset="-122"/>
              </a:rPr>
              <a:t>中国</a:t>
            </a:r>
            <a:r>
              <a:rPr lang="zh-CN" altLang="en-US" sz="2000" b="1" dirty="0">
                <a:solidFill>
                  <a:srgbClr val="0000FF"/>
                </a:solidFill>
                <a:latin typeface="楷体" panose="02010609060101010101" pitchFamily="49" charset="-122"/>
                <a:ea typeface="楷体" panose="02010609060101010101" pitchFamily="49" charset="-122"/>
              </a:rPr>
              <a:t>特色社会主义是</a:t>
            </a:r>
            <a:r>
              <a:rPr lang="zh-CN" altLang="en-US" sz="2000" b="1" dirty="0">
                <a:solidFill>
                  <a:srgbClr val="FF0000"/>
                </a:solidFill>
                <a:latin typeface="楷体" panose="02010609060101010101" pitchFamily="49" charset="-122"/>
                <a:ea typeface="楷体" panose="02010609060101010101" pitchFamily="49" charset="-122"/>
              </a:rPr>
              <a:t>全面</a:t>
            </a:r>
            <a:r>
              <a:rPr lang="zh-CN" altLang="en-US" sz="2000" b="1" dirty="0">
                <a:solidFill>
                  <a:srgbClr val="0000FF"/>
                </a:solidFill>
                <a:latin typeface="楷体" panose="02010609060101010101" pitchFamily="49" charset="-122"/>
                <a:ea typeface="楷体" panose="02010609060101010101" pitchFamily="49" charset="-122"/>
              </a:rPr>
              <a:t>发展的社会主义。经济建设、政治建设、文化建设、社会建设、生态文明建设作为一个有机整体，就像纵横全图的经纬线，勾勒出富强民主文明和谐美丽的社会主义现代化强国的壮美景象。一分部署，九分落实，社会主义是干出来的。</a:t>
            </a:r>
          </a:p>
          <a:p>
            <a:pPr>
              <a:lnSpc>
                <a:spcPct val="150000"/>
              </a:lnSpc>
            </a:pPr>
            <a:r>
              <a:rPr lang="zh-CN" altLang="en-US" sz="2000" b="1" dirty="0">
                <a:solidFill>
                  <a:srgbClr val="0000FF"/>
                </a:solidFill>
                <a:latin typeface="楷体" panose="02010609060101010101" pitchFamily="49" charset="-122"/>
                <a:ea typeface="楷体" panose="02010609060101010101" pitchFamily="49" charset="-122"/>
              </a:rPr>
              <a:t>   如何理解新时代的宏伟蓝图？如何把握实现路径和发展思路？如何领会重大方针政策？本章将予以全方位展示。</a:t>
            </a:r>
          </a:p>
        </p:txBody>
      </p:sp>
      <p:sp>
        <p:nvSpPr>
          <p:cNvPr id="9" name="圆角矩形 6">
            <a:extLst>
              <a:ext uri="{FF2B5EF4-FFF2-40B4-BE49-F238E27FC236}">
                <a16:creationId xmlns="" xmlns:a16="http://schemas.microsoft.com/office/drawing/2014/main" id="{F6E6E332-688D-426B-B27E-E5CE96D88E9B}"/>
              </a:ext>
            </a:extLst>
          </p:cNvPr>
          <p:cNvSpPr>
            <a:spLocks noChangeArrowheads="1"/>
          </p:cNvSpPr>
          <p:nvPr/>
        </p:nvSpPr>
        <p:spPr bwMode="auto">
          <a:xfrm>
            <a:off x="1697039" y="828675"/>
            <a:ext cx="8785225" cy="585788"/>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dirty="0">
                <a:solidFill>
                  <a:schemeClr val="accent2"/>
                </a:solidFill>
                <a:latin typeface="楷体" panose="02010609060101010101" pitchFamily="49" charset="-122"/>
                <a:ea typeface="楷体" panose="02010609060101010101" pitchFamily="49" charset="-122"/>
              </a:rPr>
              <a:t> </a:t>
            </a:r>
            <a:r>
              <a:rPr lang="en-US" altLang="zh-CN" sz="2000" b="1" dirty="0">
                <a:solidFill>
                  <a:schemeClr val="accent2"/>
                </a:solidFill>
                <a:latin typeface="楷体" panose="02010609060101010101" pitchFamily="49" charset="-122"/>
                <a:ea typeface="楷体" panose="02010609060101010101" pitchFamily="49" charset="-122"/>
              </a:rPr>
              <a:t> </a:t>
            </a:r>
            <a:r>
              <a:rPr lang="zh-CN" altLang="en-US" sz="2000" b="1" dirty="0">
                <a:solidFill>
                  <a:schemeClr val="accent2"/>
                </a:solidFill>
                <a:latin typeface="楷体" panose="02010609060101010101" pitchFamily="49" charset="-122"/>
                <a:ea typeface="楷体" panose="02010609060101010101" pitchFamily="49" charset="-122"/>
              </a:rPr>
              <a:t>第三，明确中国特色社会主义事业总体布局是</a:t>
            </a:r>
            <a:r>
              <a:rPr lang="en-US" altLang="zh-CN" sz="2000" b="1" dirty="0">
                <a:solidFill>
                  <a:schemeClr val="accent2"/>
                </a:solidFill>
                <a:latin typeface="楷体" panose="02010609060101010101" pitchFamily="49" charset="-122"/>
                <a:ea typeface="楷体" panose="02010609060101010101" pitchFamily="49" charset="-122"/>
              </a:rPr>
              <a:t>“</a:t>
            </a:r>
            <a:r>
              <a:rPr lang="zh-CN" altLang="en-US" sz="2000" b="1" dirty="0">
                <a:solidFill>
                  <a:schemeClr val="accent2"/>
                </a:solidFill>
                <a:latin typeface="楷体" panose="02010609060101010101" pitchFamily="49" charset="-122"/>
                <a:ea typeface="楷体" panose="02010609060101010101" pitchFamily="49" charset="-122"/>
              </a:rPr>
              <a:t>五位一体</a:t>
            </a:r>
            <a:r>
              <a:rPr lang="en-US" altLang="zh-CN" sz="2000" b="1" dirty="0">
                <a:solidFill>
                  <a:schemeClr val="accent2"/>
                </a:solidFill>
                <a:latin typeface="楷体" panose="02010609060101010101" pitchFamily="49" charset="-122"/>
                <a:ea typeface="楷体" panose="02010609060101010101" pitchFamily="49" charset="-122"/>
              </a:rPr>
              <a:t>”</a:t>
            </a:r>
            <a:r>
              <a:rPr lang="zh-CN" altLang="en-US" sz="2000" b="1" dirty="0">
                <a:solidFill>
                  <a:schemeClr val="accent2"/>
                </a:solidFill>
                <a:latin typeface="楷体" panose="02010609060101010101" pitchFamily="49" charset="-122"/>
                <a:ea typeface="楷体" panose="02010609060101010101" pitchFamily="49" charset="-122"/>
              </a:rPr>
              <a:t>、……。</a:t>
            </a:r>
          </a:p>
        </p:txBody>
      </p:sp>
      <p:sp>
        <p:nvSpPr>
          <p:cNvPr id="10" name="矩形 376843" descr="白色大理石">
            <a:extLst>
              <a:ext uri="{FF2B5EF4-FFF2-40B4-BE49-F238E27FC236}">
                <a16:creationId xmlns="" xmlns:a16="http://schemas.microsoft.com/office/drawing/2014/main" id="{EFACF7F3-128A-4817-BC21-0E720258A8E2}"/>
              </a:ext>
            </a:extLst>
          </p:cNvPr>
          <p:cNvSpPr>
            <a:spLocks noChangeArrowheads="1" noChangeShapeType="1" noTextEdit="1"/>
          </p:cNvSpPr>
          <p:nvPr/>
        </p:nvSpPr>
        <p:spPr bwMode="auto">
          <a:xfrm>
            <a:off x="1892301" y="269876"/>
            <a:ext cx="2708275" cy="290513"/>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rPr>
              <a:t>“八个明确”之三：</a:t>
            </a:r>
          </a:p>
        </p:txBody>
      </p:sp>
      <p:sp>
        <p:nvSpPr>
          <p:cNvPr id="12" name="TextBox 11"/>
          <p:cNvSpPr txBox="1"/>
          <p:nvPr/>
        </p:nvSpPr>
        <p:spPr>
          <a:xfrm>
            <a:off x="9961486" y="2110154"/>
            <a:ext cx="1477328" cy="4396154"/>
          </a:xfrm>
          <a:prstGeom prst="rect">
            <a:avLst/>
          </a:prstGeom>
          <a:noFill/>
        </p:spPr>
        <p:txBody>
          <a:bodyPr vert="eaVert" wrap="square" rtlCol="0">
            <a:spAutoFit/>
          </a:bodyPr>
          <a:lstStyle/>
          <a:p>
            <a:r>
              <a:rPr lang="zh-CN" altLang="en-US" sz="2800" b="1" dirty="0" smtClean="0">
                <a:solidFill>
                  <a:srgbClr val="0000FF"/>
                </a:solidFill>
                <a:latin typeface="楷体" panose="02010609060101010101" pitchFamily="49" charset="-122"/>
                <a:ea typeface="楷体" panose="02010609060101010101" pitchFamily="49" charset="-122"/>
              </a:rPr>
              <a:t>不谋万世者，不足谋一时，</a:t>
            </a:r>
            <a:endParaRPr lang="en-US" altLang="zh-CN" sz="2800" b="1" dirty="0" smtClean="0">
              <a:solidFill>
                <a:srgbClr val="0000FF"/>
              </a:solidFill>
              <a:latin typeface="楷体" panose="02010609060101010101" pitchFamily="49" charset="-122"/>
              <a:ea typeface="楷体" panose="02010609060101010101" pitchFamily="49" charset="-122"/>
            </a:endParaRPr>
          </a:p>
          <a:p>
            <a:r>
              <a:rPr lang="zh-CN" altLang="en-US" sz="2800" b="1" dirty="0" smtClean="0">
                <a:solidFill>
                  <a:srgbClr val="0000FF"/>
                </a:solidFill>
                <a:latin typeface="楷体" panose="02010609060101010101" pitchFamily="49" charset="-122"/>
                <a:ea typeface="楷体" panose="02010609060101010101" pitchFamily="49" charset="-122"/>
              </a:rPr>
              <a:t>不谋全局者，不足谋一域。</a:t>
            </a:r>
            <a:endParaRPr lang="zh-CN" altLang="en-US" sz="2800" dirty="0" smtClean="0"/>
          </a:p>
          <a:p>
            <a:r>
              <a:rPr lang="en-US" altLang="zh-CN" sz="2800" b="1" dirty="0" smtClean="0">
                <a:solidFill>
                  <a:srgbClr val="0000FF"/>
                </a:solidFill>
                <a:latin typeface="楷体" panose="02010609060101010101" pitchFamily="49" charset="-122"/>
                <a:ea typeface="楷体" panose="02010609060101010101" pitchFamily="49" charset="-122"/>
              </a:rPr>
              <a:t>         ——</a:t>
            </a:r>
            <a:r>
              <a:rPr lang="zh-CN" altLang="en-US" sz="2800" b="1" dirty="0" smtClean="0">
                <a:solidFill>
                  <a:srgbClr val="0000FF"/>
                </a:solidFill>
                <a:latin typeface="楷体" panose="02010609060101010101" pitchFamily="49" charset="-122"/>
                <a:ea typeface="楷体" panose="02010609060101010101" pitchFamily="49" charset="-122"/>
              </a:rPr>
              <a:t>陈澹然</a:t>
            </a:r>
            <a:r>
              <a:rPr lang="en-US" altLang="zh-CN" sz="2800" b="1" dirty="0" smtClean="0">
                <a:solidFill>
                  <a:srgbClr val="0000FF"/>
                </a:solidFill>
                <a:latin typeface="楷体" panose="02010609060101010101" pitchFamily="49" charset="-122"/>
                <a:ea typeface="楷体" panose="02010609060101010101" pitchFamily="49" charset="-122"/>
              </a:rPr>
              <a:t>[</a:t>
            </a:r>
            <a:r>
              <a:rPr lang="zh-CN" altLang="en-US" sz="2800" b="1" dirty="0" smtClean="0">
                <a:solidFill>
                  <a:srgbClr val="0000FF"/>
                </a:solidFill>
                <a:latin typeface="楷体" panose="02010609060101010101" pitchFamily="49" charset="-122"/>
                <a:ea typeface="楷体" panose="02010609060101010101" pitchFamily="49" charset="-122"/>
              </a:rPr>
              <a:t>清</a:t>
            </a:r>
            <a:r>
              <a:rPr lang="en-US" altLang="zh-CN" sz="2800" b="1" dirty="0" smtClean="0">
                <a:solidFill>
                  <a:srgbClr val="0000FF"/>
                </a:solidFill>
                <a:latin typeface="楷体" panose="02010609060101010101" pitchFamily="49" charset="-122"/>
                <a:ea typeface="楷体" panose="02010609060101010101" pitchFamily="49" charset="-122"/>
              </a:rPr>
              <a:t>]</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10">
            <a:extLst>
              <a:ext uri="{FF2B5EF4-FFF2-40B4-BE49-F238E27FC236}">
                <a16:creationId xmlns="" xmlns:a16="http://schemas.microsoft.com/office/drawing/2014/main" id="{A5CBFF55-A1D4-4D24-B9C9-CCB516C1588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22374" y="263963"/>
            <a:ext cx="4654550" cy="595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5" name="圆角矩形 6">
            <a:extLst>
              <a:ext uri="{FF2B5EF4-FFF2-40B4-BE49-F238E27FC236}">
                <a16:creationId xmlns="" xmlns:a16="http://schemas.microsoft.com/office/drawing/2014/main" id="{3EE13382-C0C6-49E8-986A-83A3603587F0}"/>
              </a:ext>
            </a:extLst>
          </p:cNvPr>
          <p:cNvSpPr>
            <a:spLocks noChangeArrowheads="1"/>
          </p:cNvSpPr>
          <p:nvPr/>
        </p:nvSpPr>
        <p:spPr bwMode="auto">
          <a:xfrm>
            <a:off x="1222704" y="355929"/>
            <a:ext cx="4189413" cy="595312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rgbClr val="FF0000"/>
                </a:solidFill>
                <a:latin typeface="幼圆" pitchFamily="49" charset="-122"/>
                <a:ea typeface="幼圆" pitchFamily="49" charset="-122"/>
              </a:rPr>
              <a:t>现代化经济体系是十九大报告首次提出。</a:t>
            </a:r>
            <a:r>
              <a:rPr lang="zh-CN" altLang="en-US" sz="2000" b="1">
                <a:solidFill>
                  <a:schemeClr val="accent2"/>
                </a:solidFill>
                <a:latin typeface="楷体" panose="02010609060101010101" pitchFamily="49" charset="-122"/>
                <a:ea typeface="楷体" panose="02010609060101010101" pitchFamily="49" charset="-122"/>
              </a:rPr>
              <a:t>现代化经济体系是紧扣新时代中国社会主要矛盾转化、落实中国特色社会主义经济建设布局的内在要求，是决胜全面建成小康社会、开启全面建设社会主义现代化国家新征程的基本途径，也是适应中国经济由高速增长阶段转向高质量发展阶段，转变经济发展方式、转换发展动能和全面均衡发展的迫切需要，意义深远而重大。</a:t>
            </a:r>
          </a:p>
          <a:p>
            <a:pPr>
              <a:lnSpc>
                <a:spcPct val="125000"/>
              </a:lnSpc>
            </a:pPr>
            <a:r>
              <a:rPr lang="zh-CN" altLang="en-US" b="1">
                <a:solidFill>
                  <a:srgbClr val="FF0000"/>
                </a:solidFill>
                <a:latin typeface="幼圆" pitchFamily="49" charset="-122"/>
                <a:ea typeface="幼圆" pitchFamily="49" charset="-122"/>
              </a:rPr>
              <a:t>   2018年2月，中共中央政治局就建设现代化经济体系进行第三次集体学习。</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247819">
            <a:extLst>
              <a:ext uri="{FF2B5EF4-FFF2-40B4-BE49-F238E27FC236}">
                <a16:creationId xmlns="" xmlns:a16="http://schemas.microsoft.com/office/drawing/2014/main" id="{E93D0799-8F37-44A4-9331-BA09F7EDE346}"/>
              </a:ext>
            </a:extLst>
          </p:cNvPr>
          <p:cNvSpPr>
            <a:spLocks noChangeArrowheads="1"/>
          </p:cNvSpPr>
          <p:nvPr/>
        </p:nvSpPr>
        <p:spPr bwMode="auto">
          <a:xfrm>
            <a:off x="5487988" y="557213"/>
            <a:ext cx="12971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P207-209</a:t>
            </a:r>
          </a:p>
        </p:txBody>
      </p:sp>
      <p:sp>
        <p:nvSpPr>
          <p:cNvPr id="2052" name="矩形 2051">
            <a:extLst>
              <a:ext uri="{FF2B5EF4-FFF2-40B4-BE49-F238E27FC236}">
                <a16:creationId xmlns="" xmlns:a16="http://schemas.microsoft.com/office/drawing/2014/main" id="{D7126AEB-B5AA-40D8-BC1A-1235EFD4DCA5}"/>
              </a:ext>
            </a:extLst>
          </p:cNvPr>
          <p:cNvSpPr/>
          <p:nvPr/>
        </p:nvSpPr>
        <p:spPr>
          <a:xfrm>
            <a:off x="1887538" y="325438"/>
            <a:ext cx="3600450" cy="581762"/>
          </a:xfrm>
          <a:prstGeom prst="rect">
            <a:avLst/>
          </a:prstGeom>
          <a:solidFill>
            <a:srgbClr val="CCECFF"/>
          </a:solidFill>
          <a:ln w="38100">
            <a:noFill/>
          </a:ln>
        </p:spPr>
        <p:txBody>
          <a:bodyPr>
            <a:spAutoFit/>
          </a:bodyPr>
          <a:lstStyle/>
          <a:p>
            <a:pPr>
              <a:lnSpc>
                <a:spcPct val="125000"/>
              </a:lnSpc>
              <a:defRPr/>
            </a:pPr>
            <a:r>
              <a:rPr lang="zh-CN" altLang="en-US" sz="28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pic>
        <p:nvPicPr>
          <p:cNvPr id="34820" name="图片 13">
            <a:extLst>
              <a:ext uri="{FF2B5EF4-FFF2-40B4-BE49-F238E27FC236}">
                <a16:creationId xmlns="" xmlns:a16="http://schemas.microsoft.com/office/drawing/2014/main" id="{E01807EB-69FE-4D52-81AD-261B2DFD9CD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31063" y="806451"/>
            <a:ext cx="2951162" cy="156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圆角矩形 6">
            <a:extLst>
              <a:ext uri="{FF2B5EF4-FFF2-40B4-BE49-F238E27FC236}">
                <a16:creationId xmlns="" xmlns:a16="http://schemas.microsoft.com/office/drawing/2014/main" id="{243BB39D-410C-427E-99F2-87AC3A9922E4}"/>
              </a:ext>
            </a:extLst>
          </p:cNvPr>
          <p:cNvSpPr>
            <a:spLocks noChangeArrowheads="1"/>
          </p:cNvSpPr>
          <p:nvPr/>
        </p:nvSpPr>
        <p:spPr bwMode="auto">
          <a:xfrm>
            <a:off x="1064419" y="2067034"/>
            <a:ext cx="5246688" cy="4525962"/>
          </a:xfrm>
          <a:prstGeom prst="roundRect">
            <a:avLst>
              <a:gd name="adj" fmla="val 8755"/>
            </a:avLst>
          </a:prstGeom>
          <a:solidFill>
            <a:srgbClr val="FFFFCC"/>
          </a:solidFill>
          <a:ln w="28575">
            <a:solidFill>
              <a:srgbClr val="FF00FF"/>
            </a:solidFill>
            <a:round/>
            <a:headEnd/>
            <a:tailEnd/>
          </a:ln>
        </p:spPr>
        <p:txBody>
          <a:bodyPr/>
          <a:lstStyle/>
          <a:p>
            <a:pPr>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rgbClr val="FF0000"/>
                </a:solidFill>
                <a:latin typeface="幼圆" pitchFamily="49" charset="-122"/>
                <a:ea typeface="幼圆" pitchFamily="49" charset="-122"/>
              </a:rPr>
              <a:t>坚持新发展理念</a:t>
            </a:r>
            <a:r>
              <a:rPr lang="zh-CN" altLang="en-US" sz="2000" b="1">
                <a:solidFill>
                  <a:schemeClr val="accent2"/>
                </a:solidFill>
                <a:latin typeface="楷体" panose="02010609060101010101" pitchFamily="49" charset="-122"/>
                <a:ea typeface="楷体" panose="02010609060101010101" pitchFamily="49" charset="-122"/>
              </a:rPr>
              <a:t>。</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rPr>
              <a:t>  </a:t>
            </a:r>
            <a:r>
              <a:rPr lang="zh-CN" altLang="en-US" b="1">
                <a:solidFill>
                  <a:schemeClr val="accent2"/>
                </a:solidFill>
                <a:latin typeface="楷体" panose="02010609060101010101" pitchFamily="49" charset="-122"/>
                <a:ea typeface="楷体" panose="02010609060101010101" pitchFamily="49" charset="-122"/>
              </a:rPr>
              <a:t> 发展是解决我国一切问题的基础和关键，发展必须是科学发展，必须坚定不移贯彻</a:t>
            </a:r>
            <a:r>
              <a:rPr lang="zh-CN" altLang="en-US" sz="2000" b="1">
                <a:solidFill>
                  <a:srgbClr val="FF0000"/>
                </a:solidFill>
                <a:latin typeface="幼圆" pitchFamily="49" charset="-122"/>
                <a:ea typeface="幼圆" pitchFamily="49" charset="-122"/>
              </a:rPr>
              <a:t>创新、协调、绿色、开放、共享</a:t>
            </a:r>
            <a:r>
              <a:rPr lang="zh-CN" altLang="en-US" b="1">
                <a:solidFill>
                  <a:schemeClr val="accent2"/>
                </a:solidFill>
                <a:latin typeface="楷体" panose="02010609060101010101" pitchFamily="49" charset="-122"/>
                <a:ea typeface="楷体" panose="02010609060101010101" pitchFamily="49" charset="-122"/>
              </a:rPr>
              <a:t>的发展理念。</a:t>
            </a:r>
          </a:p>
          <a:p>
            <a:pPr>
              <a:lnSpc>
                <a:spcPct val="125000"/>
              </a:lnSpc>
            </a:pPr>
            <a:r>
              <a:rPr lang="zh-CN" altLang="en-US" b="1">
                <a:solidFill>
                  <a:schemeClr val="accent2"/>
                </a:solidFill>
                <a:latin typeface="楷体" panose="02010609060101010101" pitchFamily="49" charset="-122"/>
                <a:ea typeface="楷体" panose="02010609060101010101" pitchFamily="49" charset="-122"/>
              </a:rPr>
              <a:t>  必须坚持和完善我国社会主义基本经济制度和分配制度，毫不动摇巩固和发展公有制经济，毫不动摇鼓励、支持、引导非公有制经济发展，使市场在资源配置中起决定性作用，更好发挥政府作用，推动新型工业化、信息化、城镇化、农业现代化同步发展，主动参与推动经济全球化进程，发展更高层次的开放型经济，不断壮大我国经济实力和综合实力。</a:t>
            </a:r>
          </a:p>
        </p:txBody>
      </p:sp>
      <p:sp>
        <p:nvSpPr>
          <p:cNvPr id="48131" name="矩形 376843" descr="白色大理石">
            <a:extLst>
              <a:ext uri="{FF2B5EF4-FFF2-40B4-BE49-F238E27FC236}">
                <a16:creationId xmlns="" xmlns:a16="http://schemas.microsoft.com/office/drawing/2014/main" id="{3E074189-8C50-4107-8363-F25CEB7185AC}"/>
              </a:ext>
            </a:extLst>
          </p:cNvPr>
          <p:cNvSpPr>
            <a:spLocks noChangeArrowheads="1" noChangeShapeType="1" noTextEdit="1"/>
          </p:cNvSpPr>
          <p:nvPr/>
        </p:nvSpPr>
        <p:spPr bwMode="auto">
          <a:xfrm>
            <a:off x="2052638" y="1355016"/>
            <a:ext cx="3270250" cy="31432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rPr>
              <a:t>“十四个坚持”之四：</a:t>
            </a:r>
          </a:p>
        </p:txBody>
      </p:sp>
      <p:sp>
        <p:nvSpPr>
          <p:cNvPr id="2" name="矩形 376843" descr="白色大理石">
            <a:extLst>
              <a:ext uri="{FF2B5EF4-FFF2-40B4-BE49-F238E27FC236}">
                <a16:creationId xmlns="" xmlns:a16="http://schemas.microsoft.com/office/drawing/2014/main" id="{72A4B010-CC35-4432-8D3E-FCE0069CAD47}"/>
              </a:ext>
            </a:extLst>
          </p:cNvPr>
          <p:cNvSpPr>
            <a:spLocks noChangeArrowheads="1" noChangeShapeType="1" noTextEdit="1"/>
          </p:cNvSpPr>
          <p:nvPr/>
        </p:nvSpPr>
        <p:spPr bwMode="auto">
          <a:xfrm>
            <a:off x="7231063" y="2824164"/>
            <a:ext cx="3160712" cy="573087"/>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“九大历史性变革”之二：</a:t>
            </a:r>
          </a:p>
        </p:txBody>
      </p:sp>
      <p:sp>
        <p:nvSpPr>
          <p:cNvPr id="34824" name="圆角矩形 6">
            <a:extLst>
              <a:ext uri="{FF2B5EF4-FFF2-40B4-BE49-F238E27FC236}">
                <a16:creationId xmlns="" xmlns:a16="http://schemas.microsoft.com/office/drawing/2014/main" id="{7060448F-1B49-4EBF-BB41-5297B1789169}"/>
              </a:ext>
            </a:extLst>
          </p:cNvPr>
          <p:cNvSpPr>
            <a:spLocks noChangeArrowheads="1"/>
          </p:cNvSpPr>
          <p:nvPr/>
        </p:nvSpPr>
        <p:spPr bwMode="auto">
          <a:xfrm>
            <a:off x="7386639" y="3848101"/>
            <a:ext cx="2795587" cy="1744663"/>
          </a:xfrm>
          <a:prstGeom prst="roundRect">
            <a:avLst>
              <a:gd name="adj" fmla="val 8755"/>
            </a:avLst>
          </a:prstGeom>
          <a:solidFill>
            <a:srgbClr val="FFFFCC"/>
          </a:solidFill>
          <a:ln w="28575">
            <a:solidFill>
              <a:srgbClr val="FF00FF"/>
            </a:solidFill>
            <a:round/>
            <a:headEnd/>
            <a:tailEnd/>
          </a:ln>
        </p:spPr>
        <p:txBody>
          <a:bodyPr/>
          <a:lstStyle/>
          <a:p>
            <a:pPr>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坚定不移贯彻新发展理念，</a:t>
            </a:r>
            <a:r>
              <a:rPr lang="zh-CN" altLang="en-US" sz="2000" b="1">
                <a:solidFill>
                  <a:srgbClr val="FF0000"/>
                </a:solidFill>
                <a:latin typeface="幼圆" pitchFamily="49" charset="-122"/>
                <a:ea typeface="幼圆" pitchFamily="49" charset="-122"/>
              </a:rPr>
              <a:t>发展观念不正确、发展方式粗放</a:t>
            </a:r>
            <a:r>
              <a:rPr lang="zh-CN" altLang="en-US" sz="2000" b="1">
                <a:solidFill>
                  <a:schemeClr val="accent2"/>
                </a:solidFill>
                <a:latin typeface="楷体" panose="02010609060101010101" pitchFamily="49" charset="-122"/>
                <a:ea typeface="楷体" panose="02010609060101010101" pitchFamily="49" charset="-122"/>
              </a:rPr>
              <a:t>的状况得到明显改变。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EB3AD333-95A2-4259-AA12-232B251EAD87}"/>
              </a:ext>
            </a:extLst>
          </p:cNvPr>
          <p:cNvSpPr>
            <a:spLocks noGrp="1"/>
          </p:cNvSpPr>
          <p:nvPr>
            <p:ph idx="1"/>
          </p:nvPr>
        </p:nvSpPr>
        <p:spPr>
          <a:xfrm>
            <a:off x="1378226" y="848139"/>
            <a:ext cx="9975574" cy="5644736"/>
          </a:xfrm>
        </p:spPr>
        <p:txBody>
          <a:bodyPr>
            <a:noAutofit/>
          </a:bodyPr>
          <a:lstStyle/>
          <a:p>
            <a:pPr>
              <a:lnSpc>
                <a:spcPts val="3600"/>
              </a:lnSpc>
            </a:pPr>
            <a:r>
              <a:rPr lang="zh-CN" altLang="en-US" dirty="0"/>
              <a:t>首先，我们来了解提出新发展理念的背景。</a:t>
            </a:r>
            <a:endParaRPr lang="en-US" altLang="zh-CN" dirty="0"/>
          </a:p>
          <a:p>
            <a:pPr>
              <a:lnSpc>
                <a:spcPts val="3600"/>
              </a:lnSpc>
            </a:pPr>
            <a:r>
              <a:rPr lang="zh-CN" altLang="en-US" dirty="0">
                <a:solidFill>
                  <a:srgbClr val="FF0000"/>
                </a:solidFill>
              </a:rPr>
              <a:t>发展理念是发展行动的先导</a:t>
            </a:r>
            <a:r>
              <a:rPr lang="zh-CN" altLang="en-US" dirty="0"/>
              <a:t>，是管全局、管根本、管长远的。</a:t>
            </a:r>
            <a:endParaRPr lang="en-US" altLang="zh-CN" dirty="0"/>
          </a:p>
          <a:p>
            <a:pPr>
              <a:lnSpc>
                <a:spcPts val="3600"/>
              </a:lnSpc>
            </a:pPr>
            <a:r>
              <a:rPr lang="zh-CN" altLang="zh-CN" dirty="0"/>
              <a:t>实现社会主义现代化和中华民族伟大复兴的中国梦</a:t>
            </a:r>
            <a:r>
              <a:rPr lang="zh-CN" altLang="en-US" dirty="0"/>
              <a:t>是具有长期性、艰巨性、复杂性的伟大工程</a:t>
            </a:r>
            <a:r>
              <a:rPr lang="zh-CN" altLang="zh-CN" dirty="0"/>
              <a:t>，科学的发展理念和发展战略必不可缺。</a:t>
            </a:r>
            <a:endParaRPr lang="en-US" altLang="zh-CN" dirty="0"/>
          </a:p>
          <a:p>
            <a:pPr>
              <a:lnSpc>
                <a:spcPts val="3600"/>
              </a:lnSpc>
            </a:pPr>
            <a:r>
              <a:rPr lang="zh-CN" altLang="zh-CN" dirty="0"/>
              <a:t>面对全面建成小康社会决胜阶段复杂的国内外形势，面对经济社会发展的新趋势、新机遇和新矛盾、新挑战，党的</a:t>
            </a:r>
            <a:r>
              <a:rPr lang="zh-CN" altLang="zh-CN" b="1" dirty="0">
                <a:solidFill>
                  <a:srgbClr val="FF0000"/>
                </a:solidFill>
              </a:rPr>
              <a:t>十八届五中全会</a:t>
            </a:r>
            <a:r>
              <a:rPr lang="zh-CN" altLang="zh-CN" dirty="0"/>
              <a:t>坚持以人民为中心的发展思想，鲜明提出了创新、协调、绿色、开放、共享的新发展理念。</a:t>
            </a:r>
            <a:endParaRPr lang="en-US" altLang="zh-CN" dirty="0"/>
          </a:p>
        </p:txBody>
      </p:sp>
    </p:spTree>
    <p:extLst>
      <p:ext uri="{BB962C8B-B14F-4D97-AF65-F5344CB8AC3E}">
        <p14:creationId xmlns="" xmlns:p14="http://schemas.microsoft.com/office/powerpoint/2010/main" val="3221375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497CDB47-EBB5-4A3A-BB2D-6DEE1D074EE8}"/>
              </a:ext>
            </a:extLst>
          </p:cNvPr>
          <p:cNvSpPr/>
          <p:nvPr/>
        </p:nvSpPr>
        <p:spPr>
          <a:xfrm>
            <a:off x="1512888" y="22226"/>
            <a:ext cx="2100263" cy="372025"/>
          </a:xfrm>
          <a:prstGeom prst="rect">
            <a:avLst/>
          </a:prstGeom>
          <a:solidFill>
            <a:srgbClr val="CCECFF"/>
          </a:solidFill>
          <a:ln w="38100">
            <a:noFill/>
          </a:ln>
        </p:spPr>
        <p:txBody>
          <a:bodyPr>
            <a:spAutoFit/>
          </a:bodyPr>
          <a:lstStyle/>
          <a:p>
            <a:pPr>
              <a:lnSpc>
                <a:spcPct val="125000"/>
              </a:lnSpc>
              <a:defRPr/>
            </a:pPr>
            <a:r>
              <a:rPr lang="zh-CN" altLang="en-US" sz="16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36867" name="组合 2053">
            <a:extLst>
              <a:ext uri="{FF2B5EF4-FFF2-40B4-BE49-F238E27FC236}">
                <a16:creationId xmlns="" xmlns:a16="http://schemas.microsoft.com/office/drawing/2014/main" id="{FD4B0812-D6A5-4D7F-A2F9-A92397C4AABF}"/>
              </a:ext>
            </a:extLst>
          </p:cNvPr>
          <p:cNvGrpSpPr>
            <a:grpSpLocks/>
          </p:cNvGrpSpPr>
          <p:nvPr/>
        </p:nvGrpSpPr>
        <p:grpSpPr bwMode="auto">
          <a:xfrm>
            <a:off x="2000251" y="603252"/>
            <a:ext cx="4137025" cy="541867"/>
            <a:chOff x="1338" y="1109"/>
            <a:chExt cx="3696" cy="384"/>
          </a:xfrm>
        </p:grpSpPr>
        <p:sp>
          <p:nvSpPr>
            <p:cNvPr id="36868" name="圆角矩形 2054">
              <a:extLst>
                <a:ext uri="{FF2B5EF4-FFF2-40B4-BE49-F238E27FC236}">
                  <a16:creationId xmlns="" xmlns:a16="http://schemas.microsoft.com/office/drawing/2014/main" id="{46D83C0F-034C-429E-9CD1-084FDB672912}"/>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36869" name="文本框 2055">
              <a:extLst>
                <a:ext uri="{FF2B5EF4-FFF2-40B4-BE49-F238E27FC236}">
                  <a16:creationId xmlns="" xmlns:a16="http://schemas.microsoft.com/office/drawing/2014/main" id="{6C8E1E71-7A28-4AFF-B03A-C188E4B7FAF8}"/>
                </a:ext>
              </a:extLst>
            </p:cNvPr>
            <p:cNvSpPr txBox="1">
              <a:spLocks noChangeArrowheads="1"/>
            </p:cNvSpPr>
            <p:nvPr/>
          </p:nvSpPr>
          <p:spPr bwMode="auto">
            <a:xfrm>
              <a:off x="1441" y="1122"/>
              <a:ext cx="3550"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2400" b="1">
                  <a:solidFill>
                    <a:schemeClr val="bg1"/>
                  </a:solidFill>
                  <a:latin typeface="楷体" panose="02010609060101010101" pitchFamily="49" charset="-122"/>
                  <a:ea typeface="楷体" panose="02010609060101010101" pitchFamily="49" charset="-122"/>
                </a:rPr>
                <a:t>背景：走出旧发展观的误区</a:t>
              </a:r>
            </a:p>
          </p:txBody>
        </p:sp>
      </p:grpSp>
      <p:grpSp>
        <p:nvGrpSpPr>
          <p:cNvPr id="36870" name="组合 2079">
            <a:extLst>
              <a:ext uri="{FF2B5EF4-FFF2-40B4-BE49-F238E27FC236}">
                <a16:creationId xmlns="" xmlns:a16="http://schemas.microsoft.com/office/drawing/2014/main" id="{5A5ADCFC-9CB8-4D8B-916D-6BF5E9339201}"/>
              </a:ext>
            </a:extLst>
          </p:cNvPr>
          <p:cNvGrpSpPr>
            <a:grpSpLocks/>
          </p:cNvGrpSpPr>
          <p:nvPr/>
        </p:nvGrpSpPr>
        <p:grpSpPr bwMode="auto">
          <a:xfrm>
            <a:off x="2068514" y="1416050"/>
            <a:ext cx="2543175" cy="514350"/>
            <a:chOff x="0" y="0"/>
            <a:chExt cx="2085" cy="384"/>
          </a:xfrm>
        </p:grpSpPr>
        <p:sp>
          <p:nvSpPr>
            <p:cNvPr id="36871" name="圆角矩形 2080">
              <a:extLst>
                <a:ext uri="{FF2B5EF4-FFF2-40B4-BE49-F238E27FC236}">
                  <a16:creationId xmlns="" xmlns:a16="http://schemas.microsoft.com/office/drawing/2014/main" id="{13E44E6E-E7E5-4CFB-90B1-032B256C2144}"/>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36872" name="文本框 2081">
              <a:extLst>
                <a:ext uri="{FF2B5EF4-FFF2-40B4-BE49-F238E27FC236}">
                  <a16:creationId xmlns="" xmlns:a16="http://schemas.microsoft.com/office/drawing/2014/main" id="{7F17B337-74C5-4698-8A12-A2F0730BD921}"/>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发展观念不正确</a:t>
              </a:r>
            </a:p>
          </p:txBody>
        </p:sp>
      </p:grpSp>
      <p:pic>
        <p:nvPicPr>
          <p:cNvPr id="36873" name="图片 752642" descr="20090727093233--hzyh">
            <a:extLst>
              <a:ext uri="{FF2B5EF4-FFF2-40B4-BE49-F238E27FC236}">
                <a16:creationId xmlns="" xmlns:a16="http://schemas.microsoft.com/office/drawing/2014/main" id="{2CB871A6-7F6A-45A4-BA16-0B0D9D1C4B8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25600" y="3140075"/>
            <a:ext cx="3494088" cy="266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4" name="图片 2">
            <a:extLst>
              <a:ext uri="{FF2B5EF4-FFF2-40B4-BE49-F238E27FC236}">
                <a16:creationId xmlns="" xmlns:a16="http://schemas.microsoft.com/office/drawing/2014/main" id="{3D0A13D3-C834-4135-8077-16FADC99710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294563" y="195263"/>
            <a:ext cx="2944812" cy="2944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75" name="图片 3">
            <a:extLst>
              <a:ext uri="{FF2B5EF4-FFF2-40B4-BE49-F238E27FC236}">
                <a16:creationId xmlns="" xmlns:a16="http://schemas.microsoft.com/office/drawing/2014/main" id="{5735CCE2-BD45-41D9-A8B6-5BC249E44057}"/>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45051" y="2225676"/>
            <a:ext cx="3044825" cy="275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6" name="矩形 751620">
            <a:extLst>
              <a:ext uri="{FF2B5EF4-FFF2-40B4-BE49-F238E27FC236}">
                <a16:creationId xmlns="" xmlns:a16="http://schemas.microsoft.com/office/drawing/2014/main" id="{3D58F636-C0F0-41AA-8DF5-5ACB3EE688C4}"/>
              </a:ext>
            </a:extLst>
          </p:cNvPr>
          <p:cNvSpPr>
            <a:spLocks noChangeArrowheads="1"/>
          </p:cNvSpPr>
          <p:nvPr/>
        </p:nvSpPr>
        <p:spPr bwMode="auto">
          <a:xfrm>
            <a:off x="2124075" y="2224089"/>
            <a:ext cx="3711272" cy="646331"/>
          </a:xfrm>
          <a:prstGeom prst="rect">
            <a:avLst/>
          </a:prstGeom>
          <a:solidFill>
            <a:srgbClr val="D1D1F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3600" b="1" i="1">
                <a:solidFill>
                  <a:srgbClr val="FF0000"/>
                </a:solidFill>
                <a:latin typeface="幼圆" pitchFamily="49" charset="-122"/>
                <a:ea typeface="幼圆" pitchFamily="49" charset="-122"/>
              </a:rPr>
              <a:t>发展就是</a:t>
            </a:r>
            <a:r>
              <a:rPr lang="en-US" altLang="zh-CN" sz="3600" b="1" i="1">
                <a:solidFill>
                  <a:srgbClr val="FF0000"/>
                </a:solidFill>
                <a:latin typeface="幼圆" pitchFamily="49" charset="-122"/>
                <a:ea typeface="幼圆" pitchFamily="49" charset="-122"/>
              </a:rPr>
              <a:t>GDP???</a:t>
            </a:r>
          </a:p>
        </p:txBody>
      </p:sp>
      <p:sp>
        <p:nvSpPr>
          <p:cNvPr id="36877" name="文本框 751624">
            <a:extLst>
              <a:ext uri="{FF2B5EF4-FFF2-40B4-BE49-F238E27FC236}">
                <a16:creationId xmlns="" xmlns:a16="http://schemas.microsoft.com/office/drawing/2014/main" id="{33B8BB00-14B8-451E-81F6-C23041C4DDEC}"/>
              </a:ext>
            </a:extLst>
          </p:cNvPr>
          <p:cNvSpPr txBox="1">
            <a:spLocks noChangeArrowheads="1"/>
          </p:cNvSpPr>
          <p:nvPr/>
        </p:nvSpPr>
        <p:spPr bwMode="auto">
          <a:xfrm>
            <a:off x="4845051" y="5824537"/>
            <a:ext cx="5724525" cy="808876"/>
          </a:xfrm>
          <a:prstGeom prst="rect">
            <a:avLst/>
          </a:prstGeom>
          <a:solidFill>
            <a:srgbClr val="CCFFFF"/>
          </a:solidFill>
          <a:ln w="19050">
            <a:solidFill>
              <a:srgbClr val="99FF33"/>
            </a:solidFill>
            <a:miter lim="800000"/>
            <a:headEnd/>
            <a:tailEnd/>
          </a:ln>
        </p:spPr>
        <p:txBody>
          <a:bodyPr>
            <a:spAutoFit/>
          </a:bodyPr>
          <a:lstStyle/>
          <a:p>
            <a:pPr>
              <a:lnSpc>
                <a:spcPct val="125000"/>
              </a:lnSpc>
            </a:pPr>
            <a:r>
              <a:rPr lang="zh-CN" altLang="en-US" sz="2000" b="1">
                <a:latin typeface="楷体" panose="02010609060101010101" pitchFamily="49" charset="-122"/>
                <a:ea typeface="楷体" panose="02010609060101010101" pitchFamily="49" charset="-122"/>
              </a:rPr>
              <a:t>以GDP的统计数据作为考核政府政绩最核心甚至是唯一的指标。导致一系列的社会发展和城市问题。</a:t>
            </a:r>
          </a:p>
        </p:txBody>
      </p:sp>
      <p:sp>
        <p:nvSpPr>
          <p:cNvPr id="2" name="文本框 1">
            <a:extLst>
              <a:ext uri="{FF2B5EF4-FFF2-40B4-BE49-F238E27FC236}">
                <a16:creationId xmlns="" xmlns:a16="http://schemas.microsoft.com/office/drawing/2014/main" id="{A4FDDFC7-D71A-4E57-99A3-4A624E49066B}"/>
              </a:ext>
            </a:extLst>
          </p:cNvPr>
          <p:cNvSpPr txBox="1"/>
          <p:nvPr/>
        </p:nvSpPr>
        <p:spPr>
          <a:xfrm>
            <a:off x="8102600" y="3244850"/>
            <a:ext cx="1328738" cy="368300"/>
          </a:xfrm>
          <a:prstGeom prst="rect">
            <a:avLst/>
          </a:prstGeom>
          <a:solidFill>
            <a:schemeClr val="accent3">
              <a:lumMod val="95000"/>
            </a:schemeClr>
          </a:solidFill>
        </p:spPr>
        <p:txBody>
          <a:bodyPr>
            <a:spAutoFit/>
          </a:bodyPr>
          <a:lstStyle/>
          <a:p>
            <a:r>
              <a:rPr lang="zh-CN" altLang="en-US" b="1" noProof="1">
                <a:solidFill>
                  <a:srgbClr val="0000FF"/>
                </a:solidFill>
                <a:latin typeface="楷体" panose="02010609060101010101" pitchFamily="49" charset="-122"/>
                <a:ea typeface="楷体" panose="02010609060101010101" pitchFamily="49" charset="-122"/>
                <a:sym typeface="宋体" panose="02010600030101010101" pitchFamily="2" charset="-122"/>
              </a:rPr>
              <a:t>带血的</a:t>
            </a:r>
            <a:r>
              <a:rPr lang="en-US" altLang="zh-CN" b="1" noProof="1">
                <a:solidFill>
                  <a:srgbClr val="0000FF"/>
                </a:solidFill>
                <a:latin typeface="楷体" panose="02010609060101010101" pitchFamily="49" charset="-122"/>
                <a:ea typeface="楷体" panose="02010609060101010101" pitchFamily="49" charset="-122"/>
                <a:sym typeface="宋体" panose="02010600030101010101" pitchFamily="2" charset="-122"/>
              </a:rPr>
              <a:t>GDP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占位符 647170">
            <a:extLst>
              <a:ext uri="{FF2B5EF4-FFF2-40B4-BE49-F238E27FC236}">
                <a16:creationId xmlns="" xmlns:a16="http://schemas.microsoft.com/office/drawing/2014/main" id="{32D8DAB4-198B-499B-ADD0-930B86D0D53E}"/>
              </a:ext>
            </a:extLst>
          </p:cNvPr>
          <p:cNvSpPr>
            <a:spLocks noGrp="1" noChangeArrowheads="1"/>
          </p:cNvSpPr>
          <p:nvPr>
            <p:ph idx="1"/>
          </p:nvPr>
        </p:nvSpPr>
        <p:spPr>
          <a:xfrm>
            <a:off x="1765301" y="1516857"/>
            <a:ext cx="5864225" cy="5445125"/>
          </a:xfrm>
        </p:spPr>
        <p:txBody>
          <a:bodyPr vert="eaVert"/>
          <a:lstStyle/>
          <a:p>
            <a:pPr>
              <a:buFontTx/>
              <a:buNone/>
            </a:pPr>
            <a:r>
              <a:rPr lang="en-US" altLang="zh-CN" sz="3600" b="1">
                <a:latin typeface="华文新魏" panose="02010800040101010101" pitchFamily="2" charset="-122"/>
                <a:ea typeface="华文新魏" panose="02010800040101010101" pitchFamily="2" charset="-122"/>
              </a:rPr>
              <a:t>          </a:t>
            </a:r>
          </a:p>
        </p:txBody>
      </p:sp>
      <p:pic>
        <p:nvPicPr>
          <p:cNvPr id="38914" name="图片 647171" descr="1357863">
            <a:hlinkClick r:id="rId2"/>
            <a:extLst>
              <a:ext uri="{FF2B5EF4-FFF2-40B4-BE49-F238E27FC236}">
                <a16:creationId xmlns="" xmlns:a16="http://schemas.microsoft.com/office/drawing/2014/main" id="{0620A2AB-98F2-4821-B7DB-BBAA09525B1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08889" y="333376"/>
            <a:ext cx="2560637" cy="355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7174" name="矩形 647173" descr="白色大理石">
            <a:extLst>
              <a:ext uri="{FF2B5EF4-FFF2-40B4-BE49-F238E27FC236}">
                <a16:creationId xmlns="" xmlns:a16="http://schemas.microsoft.com/office/drawing/2014/main" id="{D3995784-F3BB-44CC-BFD3-27A031D9A9F9}"/>
              </a:ext>
            </a:extLst>
          </p:cNvPr>
          <p:cNvSpPr>
            <a:spLocks noChangeArrowheads="1" noChangeShapeType="1" noTextEdit="1"/>
          </p:cNvSpPr>
          <p:nvPr/>
        </p:nvSpPr>
        <p:spPr bwMode="auto">
          <a:xfrm>
            <a:off x="1746250" y="811213"/>
            <a:ext cx="5486400" cy="457200"/>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i="1">
                <a:solidFill>
                  <a:srgbClr val="FF0000"/>
                </a:solidFill>
                <a:latin typeface="宋体" panose="02010600030101010101" pitchFamily="2" charset="-122"/>
              </a:rPr>
              <a:t>传统发展道路的弊病与反思</a:t>
            </a:r>
          </a:p>
        </p:txBody>
      </p:sp>
      <p:sp>
        <p:nvSpPr>
          <p:cNvPr id="38916" name="圆角矩形标注 9">
            <a:extLst>
              <a:ext uri="{FF2B5EF4-FFF2-40B4-BE49-F238E27FC236}">
                <a16:creationId xmlns="" xmlns:a16="http://schemas.microsoft.com/office/drawing/2014/main" id="{F3EDEF9A-FA75-4B6C-82B1-D57F9F3994AB}"/>
              </a:ext>
            </a:extLst>
          </p:cNvPr>
          <p:cNvSpPr>
            <a:spLocks noChangeArrowheads="1"/>
          </p:cNvSpPr>
          <p:nvPr/>
        </p:nvSpPr>
        <p:spPr bwMode="auto">
          <a:xfrm>
            <a:off x="1825625" y="2473449"/>
            <a:ext cx="5041900" cy="3162300"/>
          </a:xfrm>
          <a:prstGeom prst="wedgeRoundRectCallout">
            <a:avLst>
              <a:gd name="adj1" fmla="val 70074"/>
              <a:gd name="adj2" fmla="val -48495"/>
              <a:gd name="adj3" fmla="val 16667"/>
            </a:avLst>
          </a:prstGeom>
          <a:solidFill>
            <a:srgbClr val="FFE7EE"/>
          </a:solidFill>
          <a:ln w="9525">
            <a:solidFill>
              <a:schemeClr val="tx1"/>
            </a:solidFill>
            <a:round/>
            <a:headEnd/>
            <a:tailEnd/>
          </a:ln>
        </p:spPr>
        <p:txBody>
          <a:bodyPr vert="eaVert"/>
          <a:lstStyle/>
          <a:p>
            <a:pPr>
              <a:lnSpc>
                <a:spcPct val="125000"/>
              </a:lnSpc>
            </a:pPr>
            <a:r>
              <a:rPr lang="en-US" altLang="zh-CN" sz="2400" b="1" dirty="0">
                <a:solidFill>
                  <a:srgbClr val="3333FF"/>
                </a:solidFill>
                <a:latin typeface="幼圆" pitchFamily="49" charset="-122"/>
                <a:ea typeface="幼圆" pitchFamily="49" charset="-122"/>
              </a:rPr>
              <a:t>   </a:t>
            </a:r>
            <a:r>
              <a:rPr lang="en-US" altLang="zh-CN" sz="2000" b="1" dirty="0">
                <a:solidFill>
                  <a:srgbClr val="3333FF"/>
                </a:solidFill>
                <a:latin typeface="幼圆" pitchFamily="49" charset="-122"/>
                <a:ea typeface="幼圆" pitchFamily="49" charset="-122"/>
              </a:rPr>
              <a:t> </a:t>
            </a:r>
            <a:r>
              <a:rPr lang="zh-CN" altLang="en-US" sz="2000" b="1" dirty="0">
                <a:solidFill>
                  <a:srgbClr val="3333FF"/>
                </a:solidFill>
                <a:latin typeface="楷体" panose="02010609060101010101" pitchFamily="49" charset="-122"/>
                <a:ea typeface="楷体" panose="02010609060101010101" pitchFamily="49" charset="-122"/>
              </a:rPr>
              <a:t>人是什么？是万物之灵还是万物之愚？也许两者兼而有之。聪明的人类在有了汽车、飞机、电脑等省时的发明之后，并没有丝毫的轻松，还是忙忙碌碌，奔忙如田间的蚂蚁。科学为人类节省了那么多的时间，为什么会令今人活得还更忙，还更累？</a:t>
            </a:r>
          </a:p>
          <a:p>
            <a:pPr>
              <a:lnSpc>
                <a:spcPct val="125000"/>
              </a:lnSpc>
            </a:pPr>
            <a:r>
              <a:rPr lang="zh-CN" altLang="en-US" sz="2000" b="1" dirty="0">
                <a:solidFill>
                  <a:srgbClr val="3333FF"/>
                </a:solidFill>
                <a:latin typeface="幼圆" pitchFamily="49" charset="-122"/>
                <a:ea typeface="幼圆" pitchFamily="49" charset="-122"/>
              </a:rPr>
              <a:t>   </a:t>
            </a:r>
            <a:endParaRPr lang="zh-CN" altLang="en-US" sz="2000" b="1" dirty="0">
              <a:solidFill>
                <a:srgbClr val="3333FF"/>
              </a:solidFill>
              <a:latin typeface="华文行楷" panose="02010800040101010101" pitchFamily="2" charset="-122"/>
              <a:ea typeface="华文行楷" panose="02010800040101010101" pitchFamily="2" charset="-122"/>
            </a:endParaRPr>
          </a:p>
        </p:txBody>
      </p:sp>
      <p:pic>
        <p:nvPicPr>
          <p:cNvPr id="38917" name="图片 647177">
            <a:hlinkClick r:id="rId4" action="ppaction://hlinkfile"/>
            <a:extLst>
              <a:ext uri="{FF2B5EF4-FFF2-40B4-BE49-F238E27FC236}">
                <a16:creationId xmlns="" xmlns:a16="http://schemas.microsoft.com/office/drawing/2014/main" id="{8DDC540C-737D-415E-B9E3-56C313C19F35}"/>
              </a:ext>
            </a:extLst>
          </p:cNvPr>
          <p:cNvPicPr>
            <a:picLocks noChangeAspect="1"/>
          </p:cNvPicPr>
          <p:nvPr/>
        </p:nvPicPr>
        <p:blipFill>
          <a:blip r:embed="rId5" cstate="print"/>
          <a:stretch>
            <a:fillRect/>
          </a:stretch>
        </p:blipFill>
        <p:spPr>
          <a:xfrm>
            <a:off x="7521575" y="4592638"/>
            <a:ext cx="2832100" cy="2265363"/>
          </a:xfrm>
          <a:prstGeom prst="ellipse">
            <a:avLst/>
          </a:prstGeom>
          <a:noFill/>
          <a:ln w="9525">
            <a:noFill/>
          </a:ln>
        </p:spPr>
      </p:pic>
      <p:sp>
        <p:nvSpPr>
          <p:cNvPr id="38918" name="矩形 647178">
            <a:extLst>
              <a:ext uri="{FF2B5EF4-FFF2-40B4-BE49-F238E27FC236}">
                <a16:creationId xmlns="" xmlns:a16="http://schemas.microsoft.com/office/drawing/2014/main" id="{7ECBF9DB-19BA-4A51-B3DB-348528517782}"/>
              </a:ext>
            </a:extLst>
          </p:cNvPr>
          <p:cNvSpPr>
            <a:spLocks noChangeArrowheads="1"/>
          </p:cNvSpPr>
          <p:nvPr/>
        </p:nvSpPr>
        <p:spPr bwMode="auto">
          <a:xfrm>
            <a:off x="3113882" y="6046787"/>
            <a:ext cx="330314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CC0000"/>
                </a:solidFill>
                <a:latin typeface="华文彩云" panose="02010600030101010101" pitchFamily="2" charset="-122"/>
                <a:ea typeface="华文彩云" panose="02010600030101010101" pitchFamily="2" charset="-122"/>
              </a:rPr>
              <a:t>视 频：</a:t>
            </a:r>
            <a:r>
              <a:rPr lang="zh-CN" altLang="en-US" sz="2000" b="1" dirty="0">
                <a:solidFill>
                  <a:srgbClr val="CC0000"/>
                </a:solidFill>
                <a:latin typeface="华文彩云" panose="02010600030101010101" pitchFamily="2" charset="-122"/>
                <a:ea typeface="华文彩云" panose="02010600030101010101" pitchFamily="2" charset="-122"/>
                <a:hlinkClick r:id="rId6" action="ppaction://hlinkfile"/>
              </a:rPr>
              <a:t>海豚湾片段 6.rmvb</a:t>
            </a:r>
            <a:endParaRPr lang="en-US" altLang="zh-CN" sz="2000" b="1" dirty="0">
              <a:solidFill>
                <a:srgbClr val="CC0000"/>
              </a:solidFill>
              <a:latin typeface="华文彩云" panose="02010600030101010101" pitchFamily="2" charset="-122"/>
              <a:ea typeface="华文彩云" panose="02010600030101010101" pitchFamily="2" charset="-122"/>
            </a:endParaRPr>
          </a:p>
        </p:txBody>
      </p:sp>
      <p:grpSp>
        <p:nvGrpSpPr>
          <p:cNvPr id="38923" name="组合 2053">
            <a:extLst>
              <a:ext uri="{FF2B5EF4-FFF2-40B4-BE49-F238E27FC236}">
                <a16:creationId xmlns="" xmlns:a16="http://schemas.microsoft.com/office/drawing/2014/main" id="{FBF9F0D8-46B9-42F6-B83F-FABC8A34828F}"/>
              </a:ext>
            </a:extLst>
          </p:cNvPr>
          <p:cNvGrpSpPr>
            <a:grpSpLocks/>
          </p:cNvGrpSpPr>
          <p:nvPr/>
        </p:nvGrpSpPr>
        <p:grpSpPr bwMode="auto">
          <a:xfrm>
            <a:off x="1530351" y="25402"/>
            <a:ext cx="2816225" cy="404327"/>
            <a:chOff x="1338" y="1109"/>
            <a:chExt cx="3696" cy="384"/>
          </a:xfrm>
        </p:grpSpPr>
        <p:sp>
          <p:nvSpPr>
            <p:cNvPr id="38924" name="圆角矩形 2054">
              <a:extLst>
                <a:ext uri="{FF2B5EF4-FFF2-40B4-BE49-F238E27FC236}">
                  <a16:creationId xmlns="" xmlns:a16="http://schemas.microsoft.com/office/drawing/2014/main" id="{E48B783E-B71A-4FF7-9EE4-44D5BCC0D0F1}"/>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38925" name="文本框 2055">
              <a:extLst>
                <a:ext uri="{FF2B5EF4-FFF2-40B4-BE49-F238E27FC236}">
                  <a16:creationId xmlns="" xmlns:a16="http://schemas.microsoft.com/office/drawing/2014/main" id="{6FBAC09A-7C41-4038-9E27-81C728A8F1AA}"/>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sp>
        <p:nvSpPr>
          <p:cNvPr id="2" name="文本框 1">
            <a:extLst>
              <a:ext uri="{FF2B5EF4-FFF2-40B4-BE49-F238E27FC236}">
                <a16:creationId xmlns="" xmlns:a16="http://schemas.microsoft.com/office/drawing/2014/main" id="{12306956-FF3A-4BD4-B2A7-C3494B960169}"/>
              </a:ext>
            </a:extLst>
          </p:cNvPr>
          <p:cNvSpPr txBox="1"/>
          <p:nvPr/>
        </p:nvSpPr>
        <p:spPr>
          <a:xfrm>
            <a:off x="7629525" y="2882901"/>
            <a:ext cx="2540000" cy="665567"/>
          </a:xfrm>
          <a:prstGeom prst="rect">
            <a:avLst/>
          </a:prstGeom>
          <a:solidFill>
            <a:schemeClr val="accent3">
              <a:lumMod val="95000"/>
            </a:schemeClr>
          </a:solidFill>
        </p:spPr>
        <p:txBody>
          <a:bodyPr>
            <a:spAutoFit/>
          </a:bodyPr>
          <a:lstStyle/>
          <a:p>
            <a:pPr>
              <a:lnSpc>
                <a:spcPct val="125000"/>
              </a:lnSpc>
            </a:pPr>
            <a:r>
              <a:rPr lang="zh-CN" altLang="en-US" sz="1600" b="1" noProof="1">
                <a:solidFill>
                  <a:srgbClr val="3333FF"/>
                </a:solidFill>
                <a:latin typeface="楷体" panose="02010609060101010101" pitchFamily="49" charset="-122"/>
                <a:ea typeface="楷体" panose="02010609060101010101" pitchFamily="49" charset="-122"/>
                <a:cs typeface="楷体" panose="02010609060101010101" pitchFamily="49" charset="-122"/>
                <a:sym typeface="+mn-ea"/>
              </a:rPr>
              <a:t>纳吉布</a:t>
            </a:r>
            <a:r>
              <a:rPr lang="en-US" altLang="zh-CN" sz="1600" b="1" noProof="1">
                <a:solidFill>
                  <a:srgbClr val="3333FF"/>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sz="1600" b="1" noProof="1">
                <a:solidFill>
                  <a:srgbClr val="3333FF"/>
                </a:solidFill>
                <a:latin typeface="楷体" panose="02010609060101010101" pitchFamily="49" charset="-122"/>
                <a:ea typeface="楷体" panose="02010609060101010101" pitchFamily="49" charset="-122"/>
                <a:cs typeface="楷体" panose="02010609060101010101" pitchFamily="49" charset="-122"/>
                <a:sym typeface="+mn-ea"/>
              </a:rPr>
              <a:t>马哈福兹（埃及）  </a:t>
            </a:r>
            <a:endParaRPr lang="zh-CN" altLang="en-US" sz="1600" b="1" noProof="1">
              <a:solidFill>
                <a:srgbClr val="3333FF"/>
              </a:solidFill>
              <a:latin typeface="楷体" panose="02010609060101010101" pitchFamily="49" charset="-122"/>
              <a:ea typeface="楷体" panose="02010609060101010101" pitchFamily="49" charset="-122"/>
              <a:cs typeface="楷体" panose="02010609060101010101" pitchFamily="49" charset="-122"/>
            </a:endParaRPr>
          </a:p>
          <a:p>
            <a:pPr>
              <a:lnSpc>
                <a:spcPct val="125000"/>
              </a:lnSpc>
            </a:pPr>
            <a:r>
              <a:rPr lang="en-US" altLang="zh-CN" sz="1600" b="1" noProof="1">
                <a:solidFill>
                  <a:srgbClr val="3333FF"/>
                </a:solidFill>
                <a:latin typeface="楷体" panose="02010609060101010101" pitchFamily="49" charset="-122"/>
                <a:ea typeface="楷体" panose="02010609060101010101" pitchFamily="49" charset="-122"/>
                <a:cs typeface="楷体" panose="02010609060101010101" pitchFamily="49" charset="-122"/>
                <a:sym typeface="+mn-ea"/>
              </a:rPr>
              <a:t>1988 </a:t>
            </a:r>
            <a:r>
              <a:rPr lang="zh-CN" altLang="en-US" sz="1600" b="1" noProof="1">
                <a:solidFill>
                  <a:srgbClr val="3333FF"/>
                </a:solidFill>
                <a:latin typeface="楷体" panose="02010609060101010101" pitchFamily="49" charset="-122"/>
                <a:ea typeface="楷体" panose="02010609060101010101" pitchFamily="49" charset="-122"/>
                <a:cs typeface="楷体" panose="02010609060101010101" pitchFamily="49" charset="-122"/>
                <a:sym typeface="+mn-ea"/>
              </a:rPr>
              <a:t>诺贝尔文学奖得主</a:t>
            </a:r>
            <a:endParaRPr lang="zh-CN" altLang="en-US" sz="1600" noProof="1">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764929">
            <a:extLst>
              <a:ext uri="{FF2B5EF4-FFF2-40B4-BE49-F238E27FC236}">
                <a16:creationId xmlns="" xmlns:a16="http://schemas.microsoft.com/office/drawing/2014/main" id="{2CC7D6D3-25D4-4F1A-A713-CAA098C81A30}"/>
              </a:ext>
            </a:extLst>
          </p:cNvPr>
          <p:cNvSpPr>
            <a:spLocks noGrp="1" noChangeArrowheads="1"/>
          </p:cNvSpPr>
          <p:nvPr>
            <p:ph type="title"/>
          </p:nvPr>
        </p:nvSpPr>
        <p:spPr>
          <a:xfrm>
            <a:off x="1841501" y="1631950"/>
            <a:ext cx="4030663" cy="2374900"/>
          </a:xfrm>
          <a:solidFill>
            <a:srgbClr val="CCFFCC"/>
          </a:solidFill>
          <a:ln w="28575">
            <a:solidFill>
              <a:srgbClr val="FF00FF"/>
            </a:solidFill>
            <a:miter lim="800000"/>
            <a:headEnd/>
            <a:tailEnd/>
          </a:ln>
        </p:spPr>
        <p:txBody>
          <a:bodyPr/>
          <a:lstStyle/>
          <a:p>
            <a:pPr algn="l">
              <a:lnSpc>
                <a:spcPct val="125000"/>
              </a:lnSpc>
            </a:pPr>
            <a:r>
              <a:rPr lang="en-US" altLang="zh-CN" sz="2000" b="1" dirty="0">
                <a:latin typeface="幼圆" pitchFamily="49" charset="-122"/>
                <a:ea typeface="幼圆" pitchFamily="49" charset="-122"/>
              </a:rPr>
              <a:t>  </a:t>
            </a:r>
            <a:r>
              <a:rPr lang="en-US" altLang="zh-CN" sz="2000" b="1" dirty="0">
                <a:solidFill>
                  <a:srgbClr val="CC0000"/>
                </a:solidFill>
                <a:latin typeface="幼圆" pitchFamily="49" charset="-122"/>
                <a:ea typeface="幼圆" pitchFamily="49" charset="-122"/>
              </a:rPr>
              <a:t>2018年中国国内生产总值超过99万亿元，比上年增加了近9万亿元。按平均汇率折算，经济总量达到13.6万亿美元，稳居世界第二位（中国的GDP占据了全球的六分之一）。</a:t>
            </a:r>
            <a:endParaRPr lang="zh-CN" altLang="zh-CN" sz="2000" dirty="0"/>
          </a:p>
        </p:txBody>
      </p:sp>
      <p:pic>
        <p:nvPicPr>
          <p:cNvPr id="39942" name="图片 1">
            <a:extLst>
              <a:ext uri="{FF2B5EF4-FFF2-40B4-BE49-F238E27FC236}">
                <a16:creationId xmlns="" xmlns:a16="http://schemas.microsoft.com/office/drawing/2014/main" id="{F6D1EBFB-6454-47D6-9453-946BB9B912DC}"/>
              </a:ext>
            </a:extLst>
          </p:cNvPr>
          <p:cNvPicPr>
            <a:picLocks noChangeAspect="1"/>
          </p:cNvPicPr>
          <p:nvPr/>
        </p:nvPicPr>
        <p:blipFill>
          <a:blip r:embed="rId2"/>
          <a:stretch>
            <a:fillRect/>
          </a:stretch>
        </p:blipFill>
        <p:spPr>
          <a:xfrm>
            <a:off x="6562726" y="625475"/>
            <a:ext cx="3781425" cy="3479800"/>
          </a:xfrm>
          <a:prstGeom prst="roundRect">
            <a:avLst/>
          </a:prstGeom>
          <a:noFill/>
          <a:ln w="9525">
            <a:noFill/>
          </a:ln>
        </p:spPr>
      </p:pic>
      <p:sp>
        <p:nvSpPr>
          <p:cNvPr id="39943" name="矩形 764931">
            <a:extLst>
              <a:ext uri="{FF2B5EF4-FFF2-40B4-BE49-F238E27FC236}">
                <a16:creationId xmlns="" xmlns:a16="http://schemas.microsoft.com/office/drawing/2014/main" id="{F93D7FC6-B77C-4EE9-B9F9-56FDC494F8D6}"/>
              </a:ext>
            </a:extLst>
          </p:cNvPr>
          <p:cNvSpPr>
            <a:spLocks noChangeArrowheads="1" noChangeShapeType="1" noTextEdit="1"/>
          </p:cNvSpPr>
          <p:nvPr/>
        </p:nvSpPr>
        <p:spPr bwMode="auto">
          <a:xfrm>
            <a:off x="1774825" y="625475"/>
            <a:ext cx="5029200" cy="700088"/>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CascadeUp">
              <a:avLst>
                <a:gd name="adj" fmla="val 97051"/>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0">
                  <a:gsLst>
                    <a:gs pos="0">
                      <a:srgbClr val="FFE701"/>
                    </a:gs>
                    <a:gs pos="100000">
                      <a:srgbClr val="FE3E02"/>
                    </a:gs>
                  </a:gsLst>
                  <a:lin ang="5400000" scaled="1"/>
                </a:gradFill>
                <a:latin typeface="宋体" panose="02010600030101010101" pitchFamily="2" charset="-122"/>
              </a:rPr>
              <a:t>不要陶醉于</a:t>
            </a:r>
            <a:r>
              <a:rPr lang="en-US" altLang="zh-CN" sz="3600">
                <a:gradFill rotWithShape="0">
                  <a:gsLst>
                    <a:gs pos="0">
                      <a:srgbClr val="FFE701"/>
                    </a:gs>
                    <a:gs pos="100000">
                      <a:srgbClr val="FE3E02"/>
                    </a:gs>
                  </a:gsLst>
                  <a:lin ang="5400000" scaled="1"/>
                </a:gradFill>
                <a:latin typeface="宋体" panose="02010600030101010101" pitchFamily="2" charset="-122"/>
              </a:rPr>
              <a:t>GDP</a:t>
            </a:r>
            <a:r>
              <a:rPr lang="zh-CN" altLang="en-US" sz="3600">
                <a:gradFill rotWithShape="0">
                  <a:gsLst>
                    <a:gs pos="0">
                      <a:srgbClr val="FFE701"/>
                    </a:gs>
                    <a:gs pos="100000">
                      <a:srgbClr val="FE3E02"/>
                    </a:gs>
                  </a:gsLst>
                  <a:lin ang="5400000" scaled="1"/>
                </a:gradFill>
                <a:latin typeface="宋体" panose="02010600030101010101" pitchFamily="2" charset="-122"/>
              </a:rPr>
              <a:t>总量世界第二</a:t>
            </a:r>
          </a:p>
        </p:txBody>
      </p:sp>
      <p:pic>
        <p:nvPicPr>
          <p:cNvPr id="39944" name="图片 764936" descr="20120228084939952">
            <a:extLst>
              <a:ext uri="{FF2B5EF4-FFF2-40B4-BE49-F238E27FC236}">
                <a16:creationId xmlns="" xmlns:a16="http://schemas.microsoft.com/office/drawing/2014/main" id="{40DCC39A-B4C5-4D0F-8900-549292A5DF4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774825" y="4221164"/>
            <a:ext cx="3671888" cy="2452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7" name="文本占位符 764930">
            <a:extLst>
              <a:ext uri="{FF2B5EF4-FFF2-40B4-BE49-F238E27FC236}">
                <a16:creationId xmlns="" xmlns:a16="http://schemas.microsoft.com/office/drawing/2014/main" id="{399AAAD8-9471-45E5-94D0-7EA2809CB3E2}"/>
              </a:ext>
            </a:extLst>
          </p:cNvPr>
          <p:cNvSpPr>
            <a:spLocks noGrp="1"/>
          </p:cNvSpPr>
          <p:nvPr/>
        </p:nvSpPr>
        <p:spPr>
          <a:xfrm>
            <a:off x="6921500" y="4105276"/>
            <a:ext cx="3575050" cy="2105025"/>
          </a:xfrm>
          <a:prstGeom prst="rect">
            <a:avLst/>
          </a:prstGeom>
          <a:solidFill>
            <a:schemeClr val="accent3">
              <a:lumMod val="85000"/>
            </a:schemeClr>
          </a:solidFill>
          <a:ln w="28575" cap="flat" cmpd="sng">
            <a:solidFill>
              <a:srgbClr val="FF0000"/>
            </a:solidFill>
            <a:prstDash val="solid"/>
            <a:miter/>
            <a:headEnd type="none" w="med" len="med"/>
            <a:tailEnd type="none" w="med" len="med"/>
          </a:ln>
        </p:spPr>
        <p:txBody>
          <a:bodyPr/>
          <a:lstStyle/>
          <a:p>
            <a:pPr>
              <a:lnSpc>
                <a:spcPct val="125000"/>
              </a:lnSpc>
            </a:pPr>
            <a:r>
              <a:rPr lang="zh-CN" altLang="en-US" b="1" noProof="1">
                <a:solidFill>
                  <a:srgbClr val="FFFF00"/>
                </a:solidFill>
                <a:latin typeface="黑体" panose="02010609060101010101" pitchFamily="49" charset="-122"/>
                <a:ea typeface="黑体" panose="02010609060101010101" pitchFamily="49" charset="-122"/>
              </a:rPr>
              <a:t>吐槽：</a:t>
            </a:r>
          </a:p>
          <a:p>
            <a:pPr>
              <a:lnSpc>
                <a:spcPct val="125000"/>
              </a:lnSpc>
            </a:pPr>
            <a:r>
              <a:rPr lang="zh-CN" altLang="en-US" b="1" noProof="1">
                <a:solidFill>
                  <a:srgbClr val="FFFF00"/>
                </a:solidFill>
                <a:latin typeface="楷体_GB2312" pitchFamily="49" charset="-122"/>
                <a:ea typeface="楷体_GB2312" pitchFamily="49" charset="-122"/>
              </a:rPr>
              <a:t>  </a:t>
            </a:r>
            <a:r>
              <a:rPr lang="zh-CN" altLang="en-US" b="1" noProof="1">
                <a:solidFill>
                  <a:srgbClr val="FFFF00"/>
                </a:solidFill>
                <a:latin typeface="楷体" panose="02010609060101010101" pitchFamily="49" charset="-122"/>
                <a:ea typeface="楷体" panose="02010609060101010101" pitchFamily="49" charset="-122"/>
              </a:rPr>
              <a:t>教科书告诉你，大清的</a:t>
            </a:r>
            <a:r>
              <a:rPr lang="en-US" altLang="zh-CN" b="1" noProof="1">
                <a:solidFill>
                  <a:srgbClr val="FFFF00"/>
                </a:solidFill>
                <a:latin typeface="楷体" panose="02010609060101010101" pitchFamily="49" charset="-122"/>
                <a:ea typeface="楷体" panose="02010609060101010101" pitchFamily="49" charset="-122"/>
              </a:rPr>
              <a:t>GDP</a:t>
            </a:r>
            <a:r>
              <a:rPr lang="zh-CN" altLang="en-US" b="1" noProof="1">
                <a:solidFill>
                  <a:srgbClr val="FFFF00"/>
                </a:solidFill>
                <a:latin typeface="楷体" panose="02010609060101010101" pitchFamily="49" charset="-122"/>
                <a:ea typeface="楷体" panose="02010609060101010101" pitchFamily="49" charset="-122"/>
              </a:rPr>
              <a:t>曾经是英国的</a:t>
            </a:r>
            <a:r>
              <a:rPr lang="en-US" altLang="zh-CN" b="1" noProof="1">
                <a:solidFill>
                  <a:srgbClr val="FFFF00"/>
                </a:solidFill>
                <a:latin typeface="楷体" panose="02010609060101010101" pitchFamily="49" charset="-122"/>
                <a:ea typeface="楷体" panose="02010609060101010101" pitchFamily="49" charset="-122"/>
              </a:rPr>
              <a:t>7</a:t>
            </a:r>
            <a:r>
              <a:rPr lang="zh-CN" altLang="en-US" b="1" noProof="1">
                <a:solidFill>
                  <a:srgbClr val="FFFF00"/>
                </a:solidFill>
                <a:latin typeface="楷体" panose="02010609060101010101" pitchFamily="49" charset="-122"/>
                <a:ea typeface="楷体" panose="02010609060101010101" pitchFamily="49" charset="-122"/>
              </a:rPr>
              <a:t>倍，日本的</a:t>
            </a:r>
            <a:r>
              <a:rPr lang="en-US" altLang="zh-CN" b="1" noProof="1">
                <a:solidFill>
                  <a:srgbClr val="FFFF00"/>
                </a:solidFill>
                <a:latin typeface="楷体" panose="02010609060101010101" pitchFamily="49" charset="-122"/>
                <a:ea typeface="楷体" panose="02010609060101010101" pitchFamily="49" charset="-122"/>
              </a:rPr>
              <a:t>5</a:t>
            </a:r>
            <a:r>
              <a:rPr lang="zh-CN" altLang="en-US" b="1" noProof="1">
                <a:solidFill>
                  <a:srgbClr val="FFFF00"/>
                </a:solidFill>
                <a:latin typeface="楷体" panose="02010609060101010101" pitchFamily="49" charset="-122"/>
                <a:ea typeface="楷体" panose="02010609060101010101" pitchFamily="49" charset="-122"/>
              </a:rPr>
              <a:t>倍。但历史告诉你， </a:t>
            </a:r>
            <a:r>
              <a:rPr lang="en-US" altLang="zh-CN" b="1" noProof="1">
                <a:solidFill>
                  <a:srgbClr val="FFFF00"/>
                </a:solidFill>
                <a:latin typeface="楷体" panose="02010609060101010101" pitchFamily="49" charset="-122"/>
                <a:ea typeface="楷体" panose="02010609060101010101" pitchFamily="49" charset="-122"/>
              </a:rPr>
              <a:t>GDP</a:t>
            </a:r>
            <a:r>
              <a:rPr lang="zh-CN" altLang="en-US" b="1" noProof="1">
                <a:solidFill>
                  <a:srgbClr val="FFFF00"/>
                </a:solidFill>
                <a:latin typeface="楷体" panose="02010609060101010101" pitchFamily="49" charset="-122"/>
                <a:ea typeface="楷体" panose="02010609060101010101" pitchFamily="49" charset="-122"/>
              </a:rPr>
              <a:t>救不了大清。</a:t>
            </a:r>
            <a:r>
              <a:rPr lang="en-US" altLang="zh-CN" b="1" noProof="1">
                <a:solidFill>
                  <a:srgbClr val="FFFF00"/>
                </a:solidFill>
                <a:latin typeface="楷体" panose="02010609060101010101" pitchFamily="49" charset="-122"/>
                <a:ea typeface="楷体" panose="02010609060101010101" pitchFamily="49" charset="-122"/>
              </a:rPr>
              <a:t>10</a:t>
            </a:r>
            <a:r>
              <a:rPr lang="zh-CN" altLang="en-US" b="1" noProof="1">
                <a:solidFill>
                  <a:srgbClr val="FFFF00"/>
                </a:solidFill>
                <a:latin typeface="楷体" panose="02010609060101010101" pitchFamily="49" charset="-122"/>
                <a:ea typeface="楷体" panose="02010609060101010101" pitchFamily="49" charset="-122"/>
              </a:rPr>
              <a:t>年以后独生子女都工作了，进入老龄化了</a:t>
            </a:r>
            <a:r>
              <a:rPr lang="en-US" altLang="zh-CN" b="1" noProof="1">
                <a:solidFill>
                  <a:srgbClr val="FFFF00"/>
                </a:solidFill>
                <a:latin typeface="楷体" panose="02010609060101010101" pitchFamily="49" charset="-122"/>
                <a:ea typeface="楷体" panose="02010609060101010101" pitchFamily="49" charset="-122"/>
              </a:rPr>
              <a:t>……</a:t>
            </a:r>
          </a:p>
        </p:txBody>
      </p:sp>
      <p:grpSp>
        <p:nvGrpSpPr>
          <p:cNvPr id="39946" name="组合 2053">
            <a:extLst>
              <a:ext uri="{FF2B5EF4-FFF2-40B4-BE49-F238E27FC236}">
                <a16:creationId xmlns="" xmlns:a16="http://schemas.microsoft.com/office/drawing/2014/main" id="{665FE51D-01E0-493C-8183-AF8F8E56A735}"/>
              </a:ext>
            </a:extLst>
          </p:cNvPr>
          <p:cNvGrpSpPr>
            <a:grpSpLocks/>
          </p:cNvGrpSpPr>
          <p:nvPr/>
        </p:nvGrpSpPr>
        <p:grpSpPr bwMode="auto">
          <a:xfrm>
            <a:off x="164006" y="67954"/>
            <a:ext cx="2816225" cy="404327"/>
            <a:chOff x="1338" y="1109"/>
            <a:chExt cx="3696" cy="384"/>
          </a:xfrm>
        </p:grpSpPr>
        <p:sp>
          <p:nvSpPr>
            <p:cNvPr id="39947" name="圆角矩形 2054">
              <a:extLst>
                <a:ext uri="{FF2B5EF4-FFF2-40B4-BE49-F238E27FC236}">
                  <a16:creationId xmlns="" xmlns:a16="http://schemas.microsoft.com/office/drawing/2014/main" id="{66329CFA-2142-4BDD-A1E7-05A34B0C1DE0}"/>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39948" name="文本框 2055">
              <a:extLst>
                <a:ext uri="{FF2B5EF4-FFF2-40B4-BE49-F238E27FC236}">
                  <a16:creationId xmlns="" xmlns:a16="http://schemas.microsoft.com/office/drawing/2014/main" id="{32FAA203-A145-463D-89E7-8B9200559305}"/>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sp>
        <p:nvSpPr>
          <p:cNvPr id="647174" name="矩形 647173" descr="白色大理石">
            <a:extLst>
              <a:ext uri="{FF2B5EF4-FFF2-40B4-BE49-F238E27FC236}">
                <a16:creationId xmlns="" xmlns:a16="http://schemas.microsoft.com/office/drawing/2014/main" id="{C2004944-1B74-409B-B90D-0D012B7C29D6}"/>
              </a:ext>
            </a:extLst>
          </p:cNvPr>
          <p:cNvSpPr>
            <a:spLocks noChangeArrowheads="1" noChangeShapeType="1" noTextEdit="1"/>
          </p:cNvSpPr>
          <p:nvPr/>
        </p:nvSpPr>
        <p:spPr bwMode="auto">
          <a:xfrm>
            <a:off x="3587750" y="5329238"/>
            <a:ext cx="3144838" cy="457200"/>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i="1">
                <a:solidFill>
                  <a:srgbClr val="FF0000"/>
                </a:solidFill>
                <a:latin typeface="宋体" panose="02010600030101010101" pitchFamily="2" charset="-122"/>
              </a:rPr>
              <a:t>我们需要</a:t>
            </a:r>
            <a:r>
              <a:rPr lang="en-US" altLang="zh-CN" sz="3600" i="1">
                <a:solidFill>
                  <a:srgbClr val="FF0000"/>
                </a:solidFill>
                <a:latin typeface="宋体" panose="02010600030101010101" pitchFamily="2" charset="-122"/>
              </a:rPr>
              <a:t>GDP</a:t>
            </a:r>
            <a:r>
              <a:rPr lang="zh-CN" altLang="en-US" sz="3600" i="1">
                <a:solidFill>
                  <a:srgbClr val="FF0000"/>
                </a:solidFill>
                <a:latin typeface="宋体" panose="02010600030101010101" pitchFamily="2" charset="-122"/>
              </a:rPr>
              <a:t>但不能唯</a:t>
            </a:r>
            <a:r>
              <a:rPr lang="en-US" altLang="zh-CN" sz="3600" i="1">
                <a:solidFill>
                  <a:srgbClr val="FF0000"/>
                </a:solidFill>
                <a:latin typeface="宋体" panose="02010600030101010101" pitchFamily="2" charset="-122"/>
              </a:rPr>
              <a:t>GDP</a:t>
            </a:r>
            <a:endParaRPr lang="zh-CN" altLang="en-US" sz="3600" i="1">
              <a:solidFill>
                <a:srgbClr val="FF0000"/>
              </a:solidFill>
              <a:latin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5" name="组合 2053">
            <a:extLst>
              <a:ext uri="{FF2B5EF4-FFF2-40B4-BE49-F238E27FC236}">
                <a16:creationId xmlns="" xmlns:a16="http://schemas.microsoft.com/office/drawing/2014/main" id="{7E326AD5-74A4-4DBB-963B-9112FD623AB6}"/>
              </a:ext>
            </a:extLst>
          </p:cNvPr>
          <p:cNvGrpSpPr>
            <a:grpSpLocks/>
          </p:cNvGrpSpPr>
          <p:nvPr/>
        </p:nvGrpSpPr>
        <p:grpSpPr bwMode="auto">
          <a:xfrm>
            <a:off x="1530351" y="25402"/>
            <a:ext cx="2816225" cy="404327"/>
            <a:chOff x="1338" y="1109"/>
            <a:chExt cx="3696" cy="384"/>
          </a:xfrm>
        </p:grpSpPr>
        <p:sp>
          <p:nvSpPr>
            <p:cNvPr id="40966" name="圆角矩形 2054">
              <a:extLst>
                <a:ext uri="{FF2B5EF4-FFF2-40B4-BE49-F238E27FC236}">
                  <a16:creationId xmlns="" xmlns:a16="http://schemas.microsoft.com/office/drawing/2014/main" id="{119918E4-E1C5-4D40-B031-A54B6B6E367A}"/>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0967" name="文本框 2055">
              <a:extLst>
                <a:ext uri="{FF2B5EF4-FFF2-40B4-BE49-F238E27FC236}">
                  <a16:creationId xmlns="" xmlns:a16="http://schemas.microsoft.com/office/drawing/2014/main" id="{F756B13B-0706-454D-BC44-D8EF47216A14}"/>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grpSp>
        <p:nvGrpSpPr>
          <p:cNvPr id="40968" name="组合 2079">
            <a:extLst>
              <a:ext uri="{FF2B5EF4-FFF2-40B4-BE49-F238E27FC236}">
                <a16:creationId xmlns="" xmlns:a16="http://schemas.microsoft.com/office/drawing/2014/main" id="{F3151C3A-6AB7-4EAA-B650-C3C24FA5DC8D}"/>
              </a:ext>
            </a:extLst>
          </p:cNvPr>
          <p:cNvGrpSpPr>
            <a:grpSpLocks/>
          </p:cNvGrpSpPr>
          <p:nvPr/>
        </p:nvGrpSpPr>
        <p:grpSpPr bwMode="auto">
          <a:xfrm>
            <a:off x="2454275" y="768350"/>
            <a:ext cx="2254250" cy="514350"/>
            <a:chOff x="0" y="0"/>
            <a:chExt cx="2085" cy="384"/>
          </a:xfrm>
        </p:grpSpPr>
        <p:sp>
          <p:nvSpPr>
            <p:cNvPr id="40969" name="圆角矩形 2080">
              <a:extLst>
                <a:ext uri="{FF2B5EF4-FFF2-40B4-BE49-F238E27FC236}">
                  <a16:creationId xmlns="" xmlns:a16="http://schemas.microsoft.com/office/drawing/2014/main" id="{7048EE08-8EB7-4F17-B1DE-F32AED79EF6B}"/>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0970" name="文本框 2081">
              <a:extLst>
                <a:ext uri="{FF2B5EF4-FFF2-40B4-BE49-F238E27FC236}">
                  <a16:creationId xmlns="" xmlns:a16="http://schemas.microsoft.com/office/drawing/2014/main" id="{DAA5ACFA-1A29-4E5A-802C-349A23623732}"/>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发展方式粗放</a:t>
              </a:r>
            </a:p>
          </p:txBody>
        </p:sp>
      </p:grpSp>
      <p:pic>
        <p:nvPicPr>
          <p:cNvPr id="40971" name="图片 6">
            <a:extLst>
              <a:ext uri="{FF2B5EF4-FFF2-40B4-BE49-F238E27FC236}">
                <a16:creationId xmlns="" xmlns:a16="http://schemas.microsoft.com/office/drawing/2014/main" id="{86B96977-6DD6-4D97-A92B-5B5DFCAC217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05538" y="263526"/>
            <a:ext cx="3810000" cy="279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72" name="圆角矩形 6">
            <a:extLst>
              <a:ext uri="{FF2B5EF4-FFF2-40B4-BE49-F238E27FC236}">
                <a16:creationId xmlns="" xmlns:a16="http://schemas.microsoft.com/office/drawing/2014/main" id="{36C0AEF2-CE6E-4F0D-92BA-C45B7C2C4924}"/>
              </a:ext>
            </a:extLst>
          </p:cNvPr>
          <p:cNvSpPr>
            <a:spLocks noChangeArrowheads="1"/>
          </p:cNvSpPr>
          <p:nvPr/>
        </p:nvSpPr>
        <p:spPr bwMode="auto">
          <a:xfrm>
            <a:off x="2016126" y="1512889"/>
            <a:ext cx="4189413" cy="17811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dirty="0">
                <a:solidFill>
                  <a:srgbClr val="FF0000"/>
                </a:solidFill>
                <a:latin typeface="幼圆" pitchFamily="49" charset="-122"/>
                <a:ea typeface="幼圆" pitchFamily="49" charset="-122"/>
              </a:rPr>
              <a:t>   </a:t>
            </a:r>
            <a:r>
              <a:rPr lang="zh-CN" altLang="en-US" sz="2000" b="1" dirty="0">
                <a:solidFill>
                  <a:schemeClr val="accent2"/>
                </a:solidFill>
                <a:latin typeface="楷体" panose="02010609060101010101" pitchFamily="49" charset="-122"/>
                <a:ea typeface="楷体" panose="02010609060101010101" pitchFamily="49" charset="-122"/>
              </a:rPr>
              <a:t>在生产要素质量、结构、使用效率和技术水平不变的情况下，依靠生产要素的大量投入和规模的扩张实现的经济增长。</a:t>
            </a:r>
          </a:p>
        </p:txBody>
      </p:sp>
      <p:pic>
        <p:nvPicPr>
          <p:cNvPr id="40973" name="图片 7">
            <a:extLst>
              <a:ext uri="{FF2B5EF4-FFF2-40B4-BE49-F238E27FC236}">
                <a16:creationId xmlns="" xmlns:a16="http://schemas.microsoft.com/office/drawing/2014/main" id="{13E1966D-D536-46DE-A3DD-D3C4F6520FA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640513" y="3666085"/>
            <a:ext cx="3375025" cy="2532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74" name="图片 8">
            <a:extLst>
              <a:ext uri="{FF2B5EF4-FFF2-40B4-BE49-F238E27FC236}">
                <a16:creationId xmlns="" xmlns:a16="http://schemas.microsoft.com/office/drawing/2014/main" id="{8CB2369F-EB64-4667-837C-8DFC1ACB00D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31950" y="3611317"/>
            <a:ext cx="3898900" cy="264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9" name="组合 2053">
            <a:extLst>
              <a:ext uri="{FF2B5EF4-FFF2-40B4-BE49-F238E27FC236}">
                <a16:creationId xmlns="" xmlns:a16="http://schemas.microsoft.com/office/drawing/2014/main" id="{5AD8E813-26C2-49F0-9F7F-B680FFE36080}"/>
              </a:ext>
            </a:extLst>
          </p:cNvPr>
          <p:cNvGrpSpPr>
            <a:grpSpLocks/>
          </p:cNvGrpSpPr>
          <p:nvPr/>
        </p:nvGrpSpPr>
        <p:grpSpPr bwMode="auto">
          <a:xfrm>
            <a:off x="1530351" y="25402"/>
            <a:ext cx="2816225" cy="404327"/>
            <a:chOff x="1338" y="1109"/>
            <a:chExt cx="3696" cy="384"/>
          </a:xfrm>
        </p:grpSpPr>
        <p:sp>
          <p:nvSpPr>
            <p:cNvPr id="41990" name="圆角矩形 2054">
              <a:extLst>
                <a:ext uri="{FF2B5EF4-FFF2-40B4-BE49-F238E27FC236}">
                  <a16:creationId xmlns="" xmlns:a16="http://schemas.microsoft.com/office/drawing/2014/main" id="{2FD973F3-94F6-4BA9-9474-DC2F8611B32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1991" name="文本框 2055">
              <a:extLst>
                <a:ext uri="{FF2B5EF4-FFF2-40B4-BE49-F238E27FC236}">
                  <a16:creationId xmlns="" xmlns:a16="http://schemas.microsoft.com/office/drawing/2014/main" id="{B6702A76-9A59-4D99-B200-76DBA2FC751A}"/>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grpSp>
        <p:nvGrpSpPr>
          <p:cNvPr id="41992" name="组合 2079">
            <a:extLst>
              <a:ext uri="{FF2B5EF4-FFF2-40B4-BE49-F238E27FC236}">
                <a16:creationId xmlns="" xmlns:a16="http://schemas.microsoft.com/office/drawing/2014/main" id="{3346EE0F-8E74-4E5A-8C5F-5CFDA0A72F03}"/>
              </a:ext>
            </a:extLst>
          </p:cNvPr>
          <p:cNvGrpSpPr>
            <a:grpSpLocks/>
          </p:cNvGrpSpPr>
          <p:nvPr/>
        </p:nvGrpSpPr>
        <p:grpSpPr bwMode="auto">
          <a:xfrm>
            <a:off x="2286001" y="836614"/>
            <a:ext cx="3216275" cy="866775"/>
            <a:chOff x="0" y="0"/>
            <a:chExt cx="2085" cy="384"/>
          </a:xfrm>
        </p:grpSpPr>
        <p:sp>
          <p:nvSpPr>
            <p:cNvPr id="41993" name="圆角矩形 2080">
              <a:extLst>
                <a:ext uri="{FF2B5EF4-FFF2-40B4-BE49-F238E27FC236}">
                  <a16:creationId xmlns="" xmlns:a16="http://schemas.microsoft.com/office/drawing/2014/main" id="{3C608B08-B7A2-4FE9-83C1-69DB5573B282}"/>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1994" name="文本框 2081">
              <a:extLst>
                <a:ext uri="{FF2B5EF4-FFF2-40B4-BE49-F238E27FC236}">
                  <a16:creationId xmlns="" xmlns:a16="http://schemas.microsoft.com/office/drawing/2014/main" id="{773C40AC-0067-419E-971D-807C5B063F32}"/>
                </a:ext>
              </a:extLst>
            </p:cNvPr>
            <p:cNvSpPr txBox="1">
              <a:spLocks noChangeArrowheads="1"/>
            </p:cNvSpPr>
            <p:nvPr/>
          </p:nvSpPr>
          <p:spPr bwMode="auto">
            <a:xfrm>
              <a:off x="38" y="28"/>
              <a:ext cx="2047" cy="323"/>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发展不平衡不充分、不协调、不可持续问题突出</a:t>
              </a:r>
            </a:p>
          </p:txBody>
        </p:sp>
      </p:grpSp>
      <p:pic>
        <p:nvPicPr>
          <p:cNvPr id="41995" name="图片 1">
            <a:extLst>
              <a:ext uri="{FF2B5EF4-FFF2-40B4-BE49-F238E27FC236}">
                <a16:creationId xmlns="" xmlns:a16="http://schemas.microsoft.com/office/drawing/2014/main" id="{8EF3A354-C35E-4D8E-BB7F-B77C5B6130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65864" y="276225"/>
            <a:ext cx="3976687" cy="223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6" name="Picture 1">
            <a:extLst>
              <a:ext uri="{FF2B5EF4-FFF2-40B4-BE49-F238E27FC236}">
                <a16:creationId xmlns="" xmlns:a16="http://schemas.microsoft.com/office/drawing/2014/main" id="{1E546CAB-8731-4E4A-8542-3ADDA5113C0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5401" y="2795589"/>
            <a:ext cx="3965575" cy="268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7" name="圆角矩形标注 9">
            <a:extLst>
              <a:ext uri="{FF2B5EF4-FFF2-40B4-BE49-F238E27FC236}">
                <a16:creationId xmlns="" xmlns:a16="http://schemas.microsoft.com/office/drawing/2014/main" id="{87310FE5-6EA5-4561-B4E1-D61B82509556}"/>
              </a:ext>
            </a:extLst>
          </p:cNvPr>
          <p:cNvSpPr>
            <a:spLocks noChangeArrowheads="1"/>
          </p:cNvSpPr>
          <p:nvPr/>
        </p:nvSpPr>
        <p:spPr bwMode="auto">
          <a:xfrm>
            <a:off x="1927226" y="1951039"/>
            <a:ext cx="3992563" cy="1862137"/>
          </a:xfrm>
          <a:prstGeom prst="wedgeRoundRectCallout">
            <a:avLst>
              <a:gd name="adj1" fmla="val 104954"/>
              <a:gd name="adj2" fmla="val 70968"/>
              <a:gd name="adj3" fmla="val 16667"/>
            </a:avLst>
          </a:prstGeom>
          <a:solidFill>
            <a:srgbClr val="FFE7EE"/>
          </a:solidFill>
          <a:ln w="9525">
            <a:solidFill>
              <a:schemeClr val="tx1"/>
            </a:solidFill>
            <a:round/>
            <a:headEnd/>
            <a:tailEnd/>
          </a:ln>
        </p:spPr>
        <p:txBody>
          <a:bodyPr/>
          <a:lstStyle/>
          <a:p>
            <a:pPr>
              <a:lnSpc>
                <a:spcPct val="125000"/>
              </a:lnSpc>
            </a:pPr>
            <a:r>
              <a:rPr lang="en-US" altLang="zh-CN" sz="2000" b="1">
                <a:solidFill>
                  <a:srgbClr val="22228B"/>
                </a:solidFill>
                <a:latin typeface="楷体_GB2312" pitchFamily="49" charset="-122"/>
                <a:ea typeface="楷体_GB2312" pitchFamily="49" charset="-122"/>
              </a:rPr>
              <a:t>   </a:t>
            </a:r>
            <a:r>
              <a:rPr lang="zh-CN" altLang="en-US" sz="2000" b="1">
                <a:solidFill>
                  <a:srgbClr val="22228B"/>
                </a:solidFill>
                <a:latin typeface="楷体" panose="02010609060101010101" pitchFamily="49" charset="-122"/>
                <a:ea typeface="楷体" panose="02010609060101010101" pitchFamily="49" charset="-122"/>
              </a:rPr>
              <a:t>你只要到离北京往北走不到</a:t>
            </a:r>
            <a:r>
              <a:rPr lang="en-US" altLang="zh-CN" sz="2000" b="1">
                <a:solidFill>
                  <a:srgbClr val="22228B"/>
                </a:solidFill>
                <a:latin typeface="楷体" panose="02010609060101010101" pitchFamily="49" charset="-122"/>
                <a:ea typeface="楷体" panose="02010609060101010101" pitchFamily="49" charset="-122"/>
              </a:rPr>
              <a:t>150</a:t>
            </a:r>
            <a:r>
              <a:rPr lang="zh-CN" altLang="en-US" sz="2000" b="1">
                <a:solidFill>
                  <a:srgbClr val="22228B"/>
                </a:solidFill>
                <a:latin typeface="楷体" panose="02010609060101010101" pitchFamily="49" charset="-122"/>
                <a:ea typeface="楷体" panose="02010609060101010101" pitchFamily="49" charset="-122"/>
              </a:rPr>
              <a:t>公里的滦平县，那里群众的生活就和北京有天壤之别，这反映了我们的地区差别和城乡差别。</a:t>
            </a:r>
          </a:p>
        </p:txBody>
      </p:sp>
      <p:sp>
        <p:nvSpPr>
          <p:cNvPr id="3" name="文本框 2">
            <a:extLst>
              <a:ext uri="{FF2B5EF4-FFF2-40B4-BE49-F238E27FC236}">
                <a16:creationId xmlns="" xmlns:a16="http://schemas.microsoft.com/office/drawing/2014/main" id="{446DD4C0-9C36-4B1A-B889-47ACD9D8CE8A}"/>
              </a:ext>
            </a:extLst>
          </p:cNvPr>
          <p:cNvSpPr txBox="1"/>
          <p:nvPr/>
        </p:nvSpPr>
        <p:spPr>
          <a:xfrm>
            <a:off x="6375401" y="5186363"/>
            <a:ext cx="2740025" cy="582612"/>
          </a:xfrm>
          <a:prstGeom prst="rect">
            <a:avLst/>
          </a:prstGeom>
          <a:solidFill>
            <a:schemeClr val="accent3">
              <a:lumMod val="95000"/>
            </a:schemeClr>
          </a:solidFill>
        </p:spPr>
        <p:txBody>
          <a:bodyPr>
            <a:spAutoFit/>
          </a:bodyPr>
          <a:lstStyle/>
          <a:p>
            <a:r>
              <a:rPr lang="zh-CN" altLang="en-US" sz="1600" b="1" noProof="1">
                <a:solidFill>
                  <a:srgbClr val="22228B"/>
                </a:solidFill>
                <a:latin typeface="楷体" panose="02010609060101010101" pitchFamily="49" charset="-122"/>
                <a:ea typeface="楷体" panose="02010609060101010101" pitchFamily="49" charset="-122"/>
                <a:sym typeface="+mn-ea"/>
              </a:rPr>
              <a:t>温家宝说，自己曾多次对国内的人甚至国外的客人讲：</a:t>
            </a:r>
            <a:endParaRPr lang="zh-CN" altLang="en-US" sz="1600" noProof="1">
              <a:latin typeface="楷体" panose="02010609060101010101" pitchFamily="49" charset="-122"/>
              <a:ea typeface="楷体" panose="02010609060101010101" pitchFamily="49" charset="-122"/>
            </a:endParaRPr>
          </a:p>
        </p:txBody>
      </p:sp>
      <p:pic>
        <p:nvPicPr>
          <p:cNvPr id="41999" name="图片 710665" descr="u=2900289336,1005939178&amp;fm=0&amp;gp=0">
            <a:extLst>
              <a:ext uri="{FF2B5EF4-FFF2-40B4-BE49-F238E27FC236}">
                <a16:creationId xmlns="" xmlns:a16="http://schemas.microsoft.com/office/drawing/2014/main" id="{6B636522-69CD-4E40-BA73-72CEB74659F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07175" y="4465200"/>
            <a:ext cx="2274887" cy="1706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000" name="图片 710667" descr="xw002">
            <a:extLst>
              <a:ext uri="{FF2B5EF4-FFF2-40B4-BE49-F238E27FC236}">
                <a16:creationId xmlns="" xmlns:a16="http://schemas.microsoft.com/office/drawing/2014/main" id="{5A80F8E7-6873-4B44-9ADD-3E7D72D0A71F}"/>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16725" y="4254192"/>
            <a:ext cx="1624013" cy="2160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4AEDEE9A-CE9D-4E34-A0F5-B492F37CAA18}"/>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sp>
        <p:nvSpPr>
          <p:cNvPr id="43011" name="圆角矩形 6">
            <a:extLst>
              <a:ext uri="{FF2B5EF4-FFF2-40B4-BE49-F238E27FC236}">
                <a16:creationId xmlns="" xmlns:a16="http://schemas.microsoft.com/office/drawing/2014/main" id="{669BB154-D1DE-4680-AA2D-A1623FD0485D}"/>
              </a:ext>
            </a:extLst>
          </p:cNvPr>
          <p:cNvSpPr/>
          <p:nvPr/>
        </p:nvSpPr>
        <p:spPr>
          <a:xfrm>
            <a:off x="486270" y="2525496"/>
            <a:ext cx="4416425" cy="3302000"/>
          </a:xfrm>
          <a:prstGeom prst="roundRect">
            <a:avLst>
              <a:gd name="adj" fmla="val 16667"/>
            </a:avLst>
          </a:prstGeom>
          <a:solidFill>
            <a:srgbClr val="FFFFCC"/>
          </a:solidFill>
          <a:ln w="28575" cap="flat" cmpd="sng">
            <a:solidFill>
              <a:schemeClr val="accent6"/>
            </a:solidFill>
            <a:prstDash val="solid"/>
            <a:round/>
            <a:headEnd type="none" w="med" len="med"/>
            <a:tailEnd type="none" w="med" len="med"/>
          </a:ln>
        </p:spPr>
        <p:txBody>
          <a:bodyPr/>
          <a:lstStyle/>
          <a:p>
            <a:pPr>
              <a:lnSpc>
                <a:spcPct val="125000"/>
              </a:lnSpc>
            </a:pPr>
            <a:r>
              <a:rPr lang="en-US" altLang="zh-CN" b="1" noProof="1">
                <a:solidFill>
                  <a:schemeClr val="accent2"/>
                </a:solidFill>
                <a:latin typeface="楷体" panose="02010609060101010101" pitchFamily="49" charset="-122"/>
                <a:ea typeface="楷体" panose="02010609060101010101" pitchFamily="49" charset="-122"/>
              </a:rPr>
              <a:t> </a:t>
            </a:r>
            <a:r>
              <a:rPr lang="en-US" altLang="zh-CN" sz="2000" b="1" noProof="1">
                <a:solidFill>
                  <a:schemeClr val="accent2"/>
                </a:solidFill>
                <a:latin typeface="楷体" panose="02010609060101010101" pitchFamily="49" charset="-122"/>
                <a:ea typeface="楷体" panose="02010609060101010101" pitchFamily="49" charset="-122"/>
              </a:rPr>
              <a:t> </a:t>
            </a:r>
            <a:r>
              <a:rPr lang="zh-CN" altLang="zh-CN" sz="2000" b="1" noProof="1">
                <a:solidFill>
                  <a:schemeClr val="accent2"/>
                </a:solidFill>
                <a:latin typeface="楷体" panose="02010609060101010101" pitchFamily="49" charset="-122"/>
                <a:ea typeface="楷体" panose="02010609060101010101" pitchFamily="49" charset="-122"/>
              </a:rPr>
              <a:t>国际上看，世界经济结构正发生深刻调整。金融危机打破了欧美发达经济体借贷消费，东亚地区提供高储蓄、廉价劳动力和产品，俄罗斯、中东、拉美等提供能源资源的全球经济大循环，市场有效需求急剧萎缩，经济增长远低于潜在产出水平。</a:t>
            </a:r>
          </a:p>
        </p:txBody>
      </p:sp>
      <p:sp>
        <p:nvSpPr>
          <p:cNvPr id="43012" name="矩形 925704">
            <a:extLst>
              <a:ext uri="{FF2B5EF4-FFF2-40B4-BE49-F238E27FC236}">
                <a16:creationId xmlns="" xmlns:a16="http://schemas.microsoft.com/office/drawing/2014/main" id="{2C83D2A3-79D7-4187-8361-AB59FA2B2C35}"/>
              </a:ext>
            </a:extLst>
          </p:cNvPr>
          <p:cNvSpPr>
            <a:spLocks noChangeArrowheads="1" noChangeShapeType="1" noTextEdit="1"/>
          </p:cNvSpPr>
          <p:nvPr/>
        </p:nvSpPr>
        <p:spPr bwMode="auto">
          <a:xfrm>
            <a:off x="1706563" y="1166813"/>
            <a:ext cx="3865562" cy="698500"/>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CascadeUp">
              <a:avLst>
                <a:gd name="adj" fmla="val 82542"/>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rPr>
              <a:t>   “次贷危机、金融风暴”</a:t>
            </a:r>
          </a:p>
        </p:txBody>
      </p:sp>
      <p:sp>
        <p:nvSpPr>
          <p:cNvPr id="43013" name="矩形 921609">
            <a:extLst>
              <a:ext uri="{FF2B5EF4-FFF2-40B4-BE49-F238E27FC236}">
                <a16:creationId xmlns="" xmlns:a16="http://schemas.microsoft.com/office/drawing/2014/main" id="{FF9CF313-152E-4C39-9B57-DA3B688058F0}"/>
              </a:ext>
            </a:extLst>
          </p:cNvPr>
          <p:cNvSpPr>
            <a:spLocks noChangeArrowheads="1"/>
          </p:cNvSpPr>
          <p:nvPr/>
        </p:nvSpPr>
        <p:spPr bwMode="auto">
          <a:xfrm>
            <a:off x="6547423" y="5827496"/>
            <a:ext cx="297549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0000"/>
                </a:solidFill>
                <a:ea typeface="华文彩云" panose="02010600030101010101" pitchFamily="2" charset="-122"/>
                <a:hlinkClick r:id="rId3" action="ppaction://hlinkfile"/>
              </a:rPr>
              <a:t>金融危机 次贷危机.mp4</a:t>
            </a:r>
            <a:endParaRPr lang="en-US" altLang="zh-CN" sz="2000" b="1" dirty="0">
              <a:solidFill>
                <a:srgbClr val="FF0000"/>
              </a:solidFill>
              <a:ea typeface="华文彩云" panose="02010600030101010101" pitchFamily="2" charset="-122"/>
            </a:endParaRPr>
          </a:p>
        </p:txBody>
      </p:sp>
      <p:sp>
        <p:nvSpPr>
          <p:cNvPr id="43014" name="圆角矩形 6">
            <a:extLst>
              <a:ext uri="{FF2B5EF4-FFF2-40B4-BE49-F238E27FC236}">
                <a16:creationId xmlns="" xmlns:a16="http://schemas.microsoft.com/office/drawing/2014/main" id="{76683E9D-88D0-4317-817A-DC4E61D87BC5}"/>
              </a:ext>
            </a:extLst>
          </p:cNvPr>
          <p:cNvSpPr>
            <a:spLocks noChangeArrowheads="1"/>
          </p:cNvSpPr>
          <p:nvPr/>
        </p:nvSpPr>
        <p:spPr bwMode="auto">
          <a:xfrm>
            <a:off x="6269039" y="438151"/>
            <a:ext cx="3716337" cy="215582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主要国家人口老龄化，劳动人口增长率下降，社会成本和生产成本上升，传统产业增长动力衰减，新兴产业体量和增长动能尚未积聚。</a:t>
            </a:r>
          </a:p>
        </p:txBody>
      </p:sp>
      <p:pic>
        <p:nvPicPr>
          <p:cNvPr id="43015" name="图片 3">
            <a:hlinkClick r:id="rId4" action="ppaction://hlinkfile"/>
            <a:extLst>
              <a:ext uri="{FF2B5EF4-FFF2-40B4-BE49-F238E27FC236}">
                <a16:creationId xmlns="" xmlns:a16="http://schemas.microsoft.com/office/drawing/2014/main" id="{E28B1948-7689-4D2B-AFD1-719C323E115E}"/>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0331" y="3104138"/>
            <a:ext cx="3333750" cy="250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3016" name="组合 2053">
            <a:extLst>
              <a:ext uri="{FF2B5EF4-FFF2-40B4-BE49-F238E27FC236}">
                <a16:creationId xmlns="" xmlns:a16="http://schemas.microsoft.com/office/drawing/2014/main" id="{6E985AD1-1FA4-4D68-8CA2-2764A23AAC5A}"/>
              </a:ext>
            </a:extLst>
          </p:cNvPr>
          <p:cNvGrpSpPr>
            <a:grpSpLocks/>
          </p:cNvGrpSpPr>
          <p:nvPr/>
        </p:nvGrpSpPr>
        <p:grpSpPr bwMode="auto">
          <a:xfrm>
            <a:off x="1530351" y="25402"/>
            <a:ext cx="2816225" cy="404327"/>
            <a:chOff x="1338" y="1109"/>
            <a:chExt cx="3696" cy="384"/>
          </a:xfrm>
        </p:grpSpPr>
        <p:sp>
          <p:nvSpPr>
            <p:cNvPr id="43017" name="圆角矩形 2054">
              <a:extLst>
                <a:ext uri="{FF2B5EF4-FFF2-40B4-BE49-F238E27FC236}">
                  <a16:creationId xmlns="" xmlns:a16="http://schemas.microsoft.com/office/drawing/2014/main" id="{074FB78B-98D9-444D-BE3F-069E5FEAA20C}"/>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3018" name="文本框 2055">
              <a:extLst>
                <a:ext uri="{FF2B5EF4-FFF2-40B4-BE49-F238E27FC236}">
                  <a16:creationId xmlns="" xmlns:a16="http://schemas.microsoft.com/office/drawing/2014/main" id="{C5D41A2F-302F-4446-90E3-9D8DF72C97A9}"/>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grpSp>
        <p:nvGrpSpPr>
          <p:cNvPr id="43019" name="组合 2079">
            <a:extLst>
              <a:ext uri="{FF2B5EF4-FFF2-40B4-BE49-F238E27FC236}">
                <a16:creationId xmlns="" xmlns:a16="http://schemas.microsoft.com/office/drawing/2014/main" id="{5A3F19B6-34DB-4B6E-B1A0-6C3BF87B6B53}"/>
              </a:ext>
            </a:extLst>
          </p:cNvPr>
          <p:cNvGrpSpPr>
            <a:grpSpLocks/>
          </p:cNvGrpSpPr>
          <p:nvPr/>
        </p:nvGrpSpPr>
        <p:grpSpPr bwMode="auto">
          <a:xfrm>
            <a:off x="2286001" y="590550"/>
            <a:ext cx="2708275" cy="509588"/>
            <a:chOff x="0" y="0"/>
            <a:chExt cx="2085" cy="384"/>
          </a:xfrm>
        </p:grpSpPr>
        <p:sp>
          <p:nvSpPr>
            <p:cNvPr id="43020" name="圆角矩形 2080">
              <a:extLst>
                <a:ext uri="{FF2B5EF4-FFF2-40B4-BE49-F238E27FC236}">
                  <a16:creationId xmlns="" xmlns:a16="http://schemas.microsoft.com/office/drawing/2014/main" id="{8419102A-4BD6-41D2-91E0-C46F86C36EBD}"/>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3021" name="文本框 2081">
              <a:extLst>
                <a:ext uri="{FF2B5EF4-FFF2-40B4-BE49-F238E27FC236}">
                  <a16:creationId xmlns="" xmlns:a16="http://schemas.microsoft.com/office/drawing/2014/main" id="{1D955A6C-E47B-4FB0-988B-21E9E3261B28}"/>
                </a:ext>
              </a:extLst>
            </p:cNvPr>
            <p:cNvSpPr txBox="1">
              <a:spLocks noChangeArrowheads="1"/>
            </p:cNvSpPr>
            <p:nvPr/>
          </p:nvSpPr>
          <p:spPr bwMode="auto">
            <a:xfrm>
              <a:off x="38" y="28"/>
              <a:ext cx="2047" cy="29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世界经济持续低迷</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1" name="组合 2053">
            <a:extLst>
              <a:ext uri="{FF2B5EF4-FFF2-40B4-BE49-F238E27FC236}">
                <a16:creationId xmlns="" xmlns:a16="http://schemas.microsoft.com/office/drawing/2014/main" id="{A862A2D6-499F-4DD1-82A1-E6355B874460}"/>
              </a:ext>
            </a:extLst>
          </p:cNvPr>
          <p:cNvGrpSpPr>
            <a:grpSpLocks/>
          </p:cNvGrpSpPr>
          <p:nvPr/>
        </p:nvGrpSpPr>
        <p:grpSpPr bwMode="auto">
          <a:xfrm>
            <a:off x="1530351" y="25402"/>
            <a:ext cx="2816225" cy="404327"/>
            <a:chOff x="1338" y="1109"/>
            <a:chExt cx="3696" cy="384"/>
          </a:xfrm>
        </p:grpSpPr>
        <p:sp>
          <p:nvSpPr>
            <p:cNvPr id="45062" name="圆角矩形 2054">
              <a:extLst>
                <a:ext uri="{FF2B5EF4-FFF2-40B4-BE49-F238E27FC236}">
                  <a16:creationId xmlns="" xmlns:a16="http://schemas.microsoft.com/office/drawing/2014/main" id="{8380F3C4-2241-4EA3-94FE-4FAD7BF3F71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5063" name="文本框 2055">
              <a:extLst>
                <a:ext uri="{FF2B5EF4-FFF2-40B4-BE49-F238E27FC236}">
                  <a16:creationId xmlns="" xmlns:a16="http://schemas.microsoft.com/office/drawing/2014/main" id="{4E7E4CF2-E1E5-4DB4-BE08-86B34C66DC6E}"/>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grpSp>
        <p:nvGrpSpPr>
          <p:cNvPr id="45064" name="组合 2079">
            <a:extLst>
              <a:ext uri="{FF2B5EF4-FFF2-40B4-BE49-F238E27FC236}">
                <a16:creationId xmlns="" xmlns:a16="http://schemas.microsoft.com/office/drawing/2014/main" id="{8D919C7A-172E-4665-BC61-44BE0F3BD7A6}"/>
              </a:ext>
            </a:extLst>
          </p:cNvPr>
          <p:cNvGrpSpPr>
            <a:grpSpLocks/>
          </p:cNvGrpSpPr>
          <p:nvPr/>
        </p:nvGrpSpPr>
        <p:grpSpPr bwMode="auto">
          <a:xfrm>
            <a:off x="2286000" y="836614"/>
            <a:ext cx="3189288" cy="509587"/>
            <a:chOff x="0" y="0"/>
            <a:chExt cx="2085" cy="384"/>
          </a:xfrm>
        </p:grpSpPr>
        <p:sp>
          <p:nvSpPr>
            <p:cNvPr id="45065" name="圆角矩形 2080">
              <a:extLst>
                <a:ext uri="{FF2B5EF4-FFF2-40B4-BE49-F238E27FC236}">
                  <a16:creationId xmlns="" xmlns:a16="http://schemas.microsoft.com/office/drawing/2014/main" id="{341ED5A6-B27C-42B4-BAD8-917FF0209ABF}"/>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5066" name="文本框 2081">
              <a:extLst>
                <a:ext uri="{FF2B5EF4-FFF2-40B4-BE49-F238E27FC236}">
                  <a16:creationId xmlns="" xmlns:a16="http://schemas.microsoft.com/office/drawing/2014/main" id="{7330FCE9-34F5-4367-8E7B-3A75755F37EB}"/>
                </a:ext>
              </a:extLst>
            </p:cNvPr>
            <p:cNvSpPr txBox="1">
              <a:spLocks noChangeArrowheads="1"/>
            </p:cNvSpPr>
            <p:nvPr/>
          </p:nvSpPr>
          <p:spPr bwMode="auto">
            <a:xfrm>
              <a:off x="38" y="28"/>
              <a:ext cx="2047" cy="29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国内经济</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三期叠加</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p:txBody>
        </p:sp>
      </p:grpSp>
      <p:sp>
        <p:nvSpPr>
          <p:cNvPr id="45067" name="圆角矩形 6">
            <a:extLst>
              <a:ext uri="{FF2B5EF4-FFF2-40B4-BE49-F238E27FC236}">
                <a16:creationId xmlns="" xmlns:a16="http://schemas.microsoft.com/office/drawing/2014/main" id="{5F6244BF-7582-4BD9-BC0F-C7720D9559E1}"/>
              </a:ext>
            </a:extLst>
          </p:cNvPr>
          <p:cNvSpPr>
            <a:spLocks noChangeArrowheads="1"/>
          </p:cNvSpPr>
          <p:nvPr/>
        </p:nvSpPr>
        <p:spPr bwMode="auto">
          <a:xfrm>
            <a:off x="1349375" y="1872456"/>
            <a:ext cx="3354388" cy="3805238"/>
          </a:xfrm>
          <a:prstGeom prst="roundRect">
            <a:avLst>
              <a:gd name="adj" fmla="val 11440"/>
            </a:avLst>
          </a:prstGeom>
          <a:solidFill>
            <a:srgbClr val="FFFFCC"/>
          </a:solidFill>
          <a:ln w="28575">
            <a:solidFill>
              <a:schemeClr val="accent2"/>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zh-CN" sz="2000" b="1">
                <a:solidFill>
                  <a:schemeClr val="accent2"/>
                </a:solidFill>
                <a:latin typeface="楷体" panose="02010609060101010101" pitchFamily="49" charset="-122"/>
                <a:ea typeface="楷体" panose="02010609060101010101" pitchFamily="49" charset="-122"/>
              </a:rPr>
              <a:t>1、</a:t>
            </a:r>
            <a:r>
              <a:rPr lang="zh-CN" altLang="zh-CN" sz="2000" b="1">
                <a:solidFill>
                  <a:srgbClr val="C00000"/>
                </a:solidFill>
                <a:latin typeface="幼圆" pitchFamily="49" charset="-122"/>
                <a:ea typeface="幼圆" pitchFamily="49" charset="-122"/>
              </a:rPr>
              <a:t>增长速度换档期</a:t>
            </a:r>
            <a:r>
              <a:rPr lang="zh-CN" altLang="zh-CN" sz="2000" b="1">
                <a:solidFill>
                  <a:schemeClr val="accent2"/>
                </a:solidFill>
                <a:latin typeface="楷体" panose="02010609060101010101" pitchFamily="49" charset="-122"/>
                <a:ea typeface="楷体" panose="02010609060101010101" pitchFamily="49" charset="-122"/>
              </a:rPr>
              <a:t>，是由经济发展的客观规律所决定的。</a:t>
            </a:r>
          </a:p>
          <a:p>
            <a:pPr>
              <a:lnSpc>
                <a:spcPct val="125000"/>
              </a:lnSpc>
            </a:pPr>
            <a:r>
              <a:rPr lang="zh-CN" altLang="zh-CN" sz="2000" b="1">
                <a:solidFill>
                  <a:schemeClr val="accent2"/>
                </a:solidFill>
                <a:latin typeface="楷体" panose="02010609060101010101" pitchFamily="49" charset="-122"/>
                <a:ea typeface="楷体" panose="02010609060101010101" pitchFamily="49" charset="-122"/>
              </a:rPr>
              <a:t>  2、</a:t>
            </a:r>
            <a:r>
              <a:rPr lang="zh-CN" altLang="zh-CN" sz="2000" b="1">
                <a:solidFill>
                  <a:srgbClr val="C00000"/>
                </a:solidFill>
                <a:latin typeface="幼圆" pitchFamily="49" charset="-122"/>
                <a:ea typeface="幼圆" pitchFamily="49" charset="-122"/>
              </a:rPr>
              <a:t>结构调整阵痛期</a:t>
            </a:r>
            <a:r>
              <a:rPr lang="zh-CN" altLang="zh-CN" sz="2000" b="1">
                <a:solidFill>
                  <a:schemeClr val="accent2"/>
                </a:solidFill>
                <a:latin typeface="楷体" panose="02010609060101010101" pitchFamily="49" charset="-122"/>
                <a:ea typeface="楷体" panose="02010609060101010101" pitchFamily="49" charset="-122"/>
              </a:rPr>
              <a:t>，是加快经济发展方式转变的主动选择。</a:t>
            </a:r>
          </a:p>
          <a:p>
            <a:pPr>
              <a:lnSpc>
                <a:spcPct val="125000"/>
              </a:lnSpc>
            </a:pPr>
            <a:r>
              <a:rPr lang="zh-CN" altLang="zh-CN" sz="2000" b="1">
                <a:solidFill>
                  <a:schemeClr val="accent2"/>
                </a:solidFill>
                <a:latin typeface="楷体" panose="02010609060101010101" pitchFamily="49" charset="-122"/>
                <a:ea typeface="楷体" panose="02010609060101010101" pitchFamily="49" charset="-122"/>
              </a:rPr>
              <a:t>  3、</a:t>
            </a:r>
            <a:r>
              <a:rPr lang="zh-CN" altLang="zh-CN" sz="2000" b="1">
                <a:solidFill>
                  <a:srgbClr val="C00000"/>
                </a:solidFill>
                <a:latin typeface="幼圆" pitchFamily="49" charset="-122"/>
                <a:ea typeface="幼圆" pitchFamily="49" charset="-122"/>
              </a:rPr>
              <a:t>前期刺激政策消化期</a:t>
            </a:r>
            <a:r>
              <a:rPr lang="zh-CN" altLang="zh-CN" sz="2000" b="1">
                <a:solidFill>
                  <a:schemeClr val="accent2"/>
                </a:solidFill>
                <a:latin typeface="楷体" panose="02010609060101010101" pitchFamily="49" charset="-122"/>
                <a:ea typeface="楷体" panose="02010609060101010101" pitchFamily="49" charset="-122"/>
              </a:rPr>
              <a:t>，是化解多年来积累的深层次矛盾的必经阶段。</a:t>
            </a:r>
          </a:p>
        </p:txBody>
      </p:sp>
      <p:pic>
        <p:nvPicPr>
          <p:cNvPr id="45068" name="图片 1">
            <a:extLst>
              <a:ext uri="{FF2B5EF4-FFF2-40B4-BE49-F238E27FC236}">
                <a16:creationId xmlns="" xmlns:a16="http://schemas.microsoft.com/office/drawing/2014/main" id="{1DFD2DE6-D90E-45A7-9F9F-B5C155401AE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81725" y="288925"/>
            <a:ext cx="390525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9" name="图片 2">
            <a:hlinkClick r:id="rId3" action="ppaction://hlinkfile"/>
            <a:extLst>
              <a:ext uri="{FF2B5EF4-FFF2-40B4-BE49-F238E27FC236}">
                <a16:creationId xmlns="" xmlns:a16="http://schemas.microsoft.com/office/drawing/2014/main" id="{89B8B1D7-EEA1-45EE-AEE5-17B014130D46}"/>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946776" y="3113088"/>
            <a:ext cx="4373563" cy="2227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70" name="矩形 921609">
            <a:extLst>
              <a:ext uri="{FF2B5EF4-FFF2-40B4-BE49-F238E27FC236}">
                <a16:creationId xmlns="" xmlns:a16="http://schemas.microsoft.com/office/drawing/2014/main" id="{852F7A52-8FBB-4669-97EB-DCBC81C69DE3}"/>
              </a:ext>
            </a:extLst>
          </p:cNvPr>
          <p:cNvSpPr>
            <a:spLocks noChangeArrowheads="1"/>
          </p:cNvSpPr>
          <p:nvPr/>
        </p:nvSpPr>
        <p:spPr bwMode="auto">
          <a:xfrm>
            <a:off x="6526385" y="5678458"/>
            <a:ext cx="341792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0000"/>
                </a:solidFill>
                <a:ea typeface="华文彩云" panose="02010600030101010101" pitchFamily="2" charset="-122"/>
                <a:hlinkClick r:id="rId5" action="ppaction://hlinkfile"/>
              </a:rPr>
              <a:t>金融风暴冲击中国企业.mp4</a:t>
            </a:r>
            <a:endParaRPr lang="en-US" altLang="zh-CN" sz="2000" b="1" dirty="0">
              <a:solidFill>
                <a:srgbClr val="FF0000"/>
              </a:solidFill>
              <a:ea typeface="华文彩云"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r>
              <a:rPr lang="zh-CN" altLang="en-US" b="1">
                <a:latin typeface="楷体_GB2312" pitchFamily="49" charset="-122"/>
                <a:ea typeface="楷体_GB2312" pitchFamily="49" charset="-122"/>
              </a:rPr>
              <a:t>第十章 “五位一体”总体布局</a:t>
            </a:r>
            <a:endParaRPr lang="zh-CN" altLang="en-US"/>
          </a:p>
        </p:txBody>
      </p:sp>
      <p:sp>
        <p:nvSpPr>
          <p:cNvPr id="20482" name="内容占位符 2"/>
          <p:cNvSpPr>
            <a:spLocks noGrp="1"/>
          </p:cNvSpPr>
          <p:nvPr>
            <p:ph idx="1"/>
          </p:nvPr>
        </p:nvSpPr>
        <p:spPr>
          <a:xfrm>
            <a:off x="648077" y="1816572"/>
            <a:ext cx="8332961" cy="4351338"/>
          </a:xfrm>
        </p:spPr>
        <p:txBody>
          <a:bodyPr/>
          <a:lstStyle/>
          <a:p>
            <a:pPr>
              <a:lnSpc>
                <a:spcPct val="120000"/>
              </a:lnSpc>
            </a:pPr>
            <a:r>
              <a:rPr lang="zh-CN" altLang="en-US" sz="3600" b="1" dirty="0">
                <a:latin typeface="楷体_GB2312" pitchFamily="49" charset="-122"/>
                <a:ea typeface="楷体_GB2312" pitchFamily="49" charset="-122"/>
              </a:rPr>
              <a:t>第一节 建设现代化经济</a:t>
            </a:r>
            <a:r>
              <a:rPr lang="zh-CN" altLang="en-US" sz="3600" b="1" dirty="0" smtClean="0">
                <a:latin typeface="楷体_GB2312" pitchFamily="49" charset="-122"/>
                <a:ea typeface="楷体_GB2312" pitchFamily="49" charset="-122"/>
              </a:rPr>
              <a:t>体系</a:t>
            </a:r>
            <a:endParaRPr lang="zh-CN" altLang="en-US" sz="3600" b="1" dirty="0">
              <a:latin typeface="楷体_GB2312" pitchFamily="49" charset="-122"/>
              <a:ea typeface="楷体_GB2312" pitchFamily="49" charset="-122"/>
            </a:endParaRPr>
          </a:p>
          <a:p>
            <a:pPr>
              <a:lnSpc>
                <a:spcPct val="120000"/>
              </a:lnSpc>
            </a:pPr>
            <a:r>
              <a:rPr lang="zh-CN" altLang="en-US" sz="3600" b="1" dirty="0">
                <a:latin typeface="楷体_GB2312" pitchFamily="49" charset="-122"/>
                <a:ea typeface="楷体_GB2312" pitchFamily="49" charset="-122"/>
              </a:rPr>
              <a:t>第二节 发展社会主义</a:t>
            </a:r>
            <a:r>
              <a:rPr lang="zh-CN" altLang="en-US" sz="3600" b="1" dirty="0" smtClean="0">
                <a:latin typeface="楷体_GB2312" pitchFamily="49" charset="-122"/>
                <a:ea typeface="楷体_GB2312" pitchFamily="49" charset="-122"/>
              </a:rPr>
              <a:t>民主</a:t>
            </a:r>
            <a:r>
              <a:rPr lang="zh-CN" altLang="en-US" sz="3600" b="1" dirty="0" smtClean="0">
                <a:ea typeface="楷体_GB2312" pitchFamily="49" charset="-122"/>
              </a:rPr>
              <a:t>政治</a:t>
            </a:r>
            <a:endParaRPr lang="zh-CN" altLang="en-US" sz="3600" b="1" dirty="0">
              <a:latin typeface="楷体_GB2312" pitchFamily="49" charset="-122"/>
              <a:ea typeface="楷体_GB2312" pitchFamily="49" charset="-122"/>
            </a:endParaRPr>
          </a:p>
          <a:p>
            <a:pPr>
              <a:lnSpc>
                <a:spcPct val="120000"/>
              </a:lnSpc>
            </a:pPr>
            <a:r>
              <a:rPr lang="zh-CN" altLang="en-US" sz="3600" b="1" dirty="0">
                <a:latin typeface="楷体_GB2312" pitchFamily="49" charset="-122"/>
                <a:ea typeface="楷体_GB2312" pitchFamily="49" charset="-122"/>
              </a:rPr>
              <a:t>第三节 推动社会主义文化繁荣</a:t>
            </a:r>
            <a:r>
              <a:rPr lang="zh-CN" altLang="en-US" sz="3600" b="1" dirty="0" smtClean="0">
                <a:latin typeface="楷体_GB2312" pitchFamily="49" charset="-122"/>
                <a:ea typeface="楷体_GB2312" pitchFamily="49" charset="-122"/>
              </a:rPr>
              <a:t>兴盛</a:t>
            </a:r>
            <a:endParaRPr lang="zh-CN" altLang="en-US" sz="3600" b="1" dirty="0">
              <a:latin typeface="楷体_GB2312" pitchFamily="49" charset="-122"/>
              <a:ea typeface="楷体_GB2312" pitchFamily="49" charset="-122"/>
            </a:endParaRPr>
          </a:p>
          <a:p>
            <a:pPr>
              <a:lnSpc>
                <a:spcPct val="120000"/>
              </a:lnSpc>
            </a:pPr>
            <a:r>
              <a:rPr lang="zh-CN" altLang="en-US" sz="3600" b="1" dirty="0">
                <a:latin typeface="楷体_GB2312" pitchFamily="49" charset="-122"/>
                <a:ea typeface="楷体_GB2312" pitchFamily="49" charset="-122"/>
              </a:rPr>
              <a:t>第四节 坚持在发展中保障和改善</a:t>
            </a:r>
            <a:r>
              <a:rPr lang="zh-CN" altLang="en-US" sz="3600" b="1" dirty="0" smtClean="0">
                <a:latin typeface="楷体_GB2312" pitchFamily="49" charset="-122"/>
                <a:ea typeface="楷体_GB2312" pitchFamily="49" charset="-122"/>
              </a:rPr>
              <a:t>民生</a:t>
            </a:r>
            <a:endParaRPr lang="zh-CN" altLang="en-US" sz="3600" b="1" dirty="0">
              <a:latin typeface="楷体_GB2312" pitchFamily="49" charset="-122"/>
              <a:ea typeface="楷体_GB2312" pitchFamily="49" charset="-122"/>
            </a:endParaRPr>
          </a:p>
          <a:p>
            <a:pPr>
              <a:lnSpc>
                <a:spcPct val="120000"/>
              </a:lnSpc>
            </a:pPr>
            <a:r>
              <a:rPr lang="zh-CN" altLang="en-US" sz="3600" b="1" dirty="0">
                <a:latin typeface="楷体_GB2312" pitchFamily="49" charset="-122"/>
                <a:ea typeface="楷体_GB2312" pitchFamily="49" charset="-122"/>
              </a:rPr>
              <a:t>第五节 建设美丽中国</a:t>
            </a:r>
          </a:p>
        </p:txBody>
      </p:sp>
      <p:sp>
        <p:nvSpPr>
          <p:cNvPr id="4" name="矩形 3"/>
          <p:cNvSpPr/>
          <p:nvPr/>
        </p:nvSpPr>
        <p:spPr>
          <a:xfrm>
            <a:off x="5332492" y="5040054"/>
            <a:ext cx="3554994" cy="646331"/>
          </a:xfrm>
          <a:prstGeom prst="rect">
            <a:avLst/>
          </a:prstGeom>
        </p:spPr>
        <p:txBody>
          <a:bodyPr wrap="square">
            <a:spAutoFit/>
          </a:bodyPr>
          <a:lstStyle/>
          <a:p>
            <a:r>
              <a:rPr lang="en-US" altLang="zh-CN" sz="3600" b="1" dirty="0" smtClean="0">
                <a:solidFill>
                  <a:schemeClr val="accent6">
                    <a:lumMod val="75000"/>
                  </a:schemeClr>
                </a:solidFill>
                <a:latin typeface="Helvetica Neue"/>
              </a:rPr>
              <a:t>——</a:t>
            </a:r>
            <a:r>
              <a:rPr lang="zh-CN" altLang="en-US" sz="3600" b="1" dirty="0" smtClean="0">
                <a:solidFill>
                  <a:schemeClr val="accent6">
                    <a:lumMod val="75000"/>
                  </a:schemeClr>
                </a:solidFill>
                <a:latin typeface="Helvetica Neue"/>
              </a:rPr>
              <a:t>美丽</a:t>
            </a:r>
            <a:endParaRPr lang="zh-CN" altLang="en-US" sz="3600" dirty="0"/>
          </a:p>
        </p:txBody>
      </p:sp>
      <p:sp>
        <p:nvSpPr>
          <p:cNvPr id="5" name="矩形 4"/>
          <p:cNvSpPr/>
          <p:nvPr/>
        </p:nvSpPr>
        <p:spPr>
          <a:xfrm>
            <a:off x="8516743" y="4258313"/>
            <a:ext cx="2056973" cy="646331"/>
          </a:xfrm>
          <a:prstGeom prst="rect">
            <a:avLst/>
          </a:prstGeom>
        </p:spPr>
        <p:txBody>
          <a:bodyPr wrap="none">
            <a:spAutoFit/>
          </a:bodyPr>
          <a:lstStyle/>
          <a:p>
            <a:r>
              <a:rPr lang="en-US" altLang="zh-CN" sz="3600" b="1" dirty="0" smtClean="0">
                <a:solidFill>
                  <a:srgbClr val="70AD47">
                    <a:lumMod val="75000"/>
                  </a:srgbClr>
                </a:solidFill>
                <a:latin typeface="Helvetica Neue"/>
                <a:ea typeface="等线"/>
              </a:rPr>
              <a:t>——</a:t>
            </a:r>
            <a:r>
              <a:rPr lang="zh-CN" altLang="en-US" sz="3600" b="1" dirty="0" smtClean="0">
                <a:solidFill>
                  <a:srgbClr val="70AD47">
                    <a:lumMod val="75000"/>
                  </a:srgbClr>
                </a:solidFill>
                <a:latin typeface="Helvetica Neue"/>
                <a:ea typeface="等线"/>
              </a:rPr>
              <a:t>和谐</a:t>
            </a:r>
            <a:endParaRPr lang="zh-CN" altLang="en-US" dirty="0"/>
          </a:p>
        </p:txBody>
      </p:sp>
      <p:sp>
        <p:nvSpPr>
          <p:cNvPr id="6" name="矩形 5"/>
          <p:cNvSpPr/>
          <p:nvPr/>
        </p:nvSpPr>
        <p:spPr>
          <a:xfrm>
            <a:off x="8144905" y="3453671"/>
            <a:ext cx="2056973" cy="646331"/>
          </a:xfrm>
          <a:prstGeom prst="rect">
            <a:avLst/>
          </a:prstGeom>
        </p:spPr>
        <p:txBody>
          <a:bodyPr wrap="none">
            <a:spAutoFit/>
          </a:bodyPr>
          <a:lstStyle/>
          <a:p>
            <a:r>
              <a:rPr lang="en-US" altLang="zh-CN" sz="3600" b="1" dirty="0" smtClean="0">
                <a:solidFill>
                  <a:srgbClr val="70AD47">
                    <a:lumMod val="75000"/>
                  </a:srgbClr>
                </a:solidFill>
                <a:latin typeface="Helvetica Neue"/>
                <a:ea typeface="等线"/>
              </a:rPr>
              <a:t>——</a:t>
            </a:r>
            <a:r>
              <a:rPr lang="zh-CN" altLang="en-US" sz="3600" b="1" dirty="0" smtClean="0">
                <a:solidFill>
                  <a:srgbClr val="70AD47">
                    <a:lumMod val="75000"/>
                  </a:srgbClr>
                </a:solidFill>
                <a:latin typeface="Helvetica Neue"/>
                <a:ea typeface="等线"/>
              </a:rPr>
              <a:t>文明</a:t>
            </a:r>
            <a:endParaRPr lang="zh-CN" altLang="en-US" dirty="0"/>
          </a:p>
        </p:txBody>
      </p:sp>
      <p:sp>
        <p:nvSpPr>
          <p:cNvPr id="7" name="矩形 6"/>
          <p:cNvSpPr/>
          <p:nvPr/>
        </p:nvSpPr>
        <p:spPr>
          <a:xfrm>
            <a:off x="7194024" y="2701415"/>
            <a:ext cx="2056973" cy="646331"/>
          </a:xfrm>
          <a:prstGeom prst="rect">
            <a:avLst/>
          </a:prstGeom>
        </p:spPr>
        <p:txBody>
          <a:bodyPr wrap="none">
            <a:spAutoFit/>
          </a:bodyPr>
          <a:lstStyle/>
          <a:p>
            <a:r>
              <a:rPr lang="en-US" altLang="zh-CN" sz="3600" b="1" dirty="0" smtClean="0">
                <a:solidFill>
                  <a:srgbClr val="70AD47">
                    <a:lumMod val="75000"/>
                  </a:srgbClr>
                </a:solidFill>
                <a:latin typeface="Helvetica Neue"/>
                <a:ea typeface="等线"/>
              </a:rPr>
              <a:t>——</a:t>
            </a:r>
            <a:r>
              <a:rPr lang="zh-CN" altLang="en-US" sz="3600" b="1" dirty="0" smtClean="0">
                <a:solidFill>
                  <a:srgbClr val="70AD47">
                    <a:lumMod val="75000"/>
                  </a:srgbClr>
                </a:solidFill>
                <a:latin typeface="Helvetica Neue"/>
                <a:ea typeface="等线"/>
              </a:rPr>
              <a:t>民主</a:t>
            </a:r>
            <a:endParaRPr lang="zh-CN" altLang="en-US" dirty="0"/>
          </a:p>
        </p:txBody>
      </p:sp>
      <p:sp>
        <p:nvSpPr>
          <p:cNvPr id="8" name="矩形 7"/>
          <p:cNvSpPr/>
          <p:nvPr/>
        </p:nvSpPr>
        <p:spPr>
          <a:xfrm>
            <a:off x="6741209" y="1904459"/>
            <a:ext cx="2056973" cy="646331"/>
          </a:xfrm>
          <a:prstGeom prst="rect">
            <a:avLst/>
          </a:prstGeom>
        </p:spPr>
        <p:txBody>
          <a:bodyPr wrap="none">
            <a:spAutoFit/>
          </a:bodyPr>
          <a:lstStyle/>
          <a:p>
            <a:r>
              <a:rPr lang="en-US" altLang="zh-CN" sz="3600" b="1" dirty="0" smtClean="0">
                <a:solidFill>
                  <a:srgbClr val="70AD47">
                    <a:lumMod val="75000"/>
                  </a:srgbClr>
                </a:solidFill>
                <a:latin typeface="Helvetica Neue"/>
                <a:ea typeface="等线"/>
              </a:rPr>
              <a:t>——</a:t>
            </a:r>
            <a:r>
              <a:rPr lang="zh-CN" altLang="en-US" sz="3600" b="1" dirty="0" smtClean="0">
                <a:solidFill>
                  <a:srgbClr val="70AD47">
                    <a:lumMod val="75000"/>
                  </a:srgbClr>
                </a:solidFill>
                <a:latin typeface="Helvetica Neue"/>
                <a:ea typeface="等线"/>
              </a:rPr>
              <a:t>富强</a:t>
            </a:r>
            <a:endParaRPr lang="zh-CN" altLang="en-US" dirty="0"/>
          </a:p>
        </p:txBody>
      </p:sp>
    </p:spTree>
    <p:extLst>
      <p:ext uri="{BB962C8B-B14F-4D97-AF65-F5344CB8AC3E}">
        <p14:creationId xmlns="" xmlns:p14="http://schemas.microsoft.com/office/powerpoint/2010/main" val="469398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5" name="组合 2053">
            <a:extLst>
              <a:ext uri="{FF2B5EF4-FFF2-40B4-BE49-F238E27FC236}">
                <a16:creationId xmlns="" xmlns:a16="http://schemas.microsoft.com/office/drawing/2014/main" id="{B35C5CF5-D769-40AF-9642-C12C21A44A8A}"/>
              </a:ext>
            </a:extLst>
          </p:cNvPr>
          <p:cNvGrpSpPr>
            <a:grpSpLocks/>
          </p:cNvGrpSpPr>
          <p:nvPr/>
        </p:nvGrpSpPr>
        <p:grpSpPr bwMode="auto">
          <a:xfrm>
            <a:off x="1530351" y="25402"/>
            <a:ext cx="2816225" cy="404327"/>
            <a:chOff x="1338" y="1109"/>
            <a:chExt cx="3696" cy="384"/>
          </a:xfrm>
        </p:grpSpPr>
        <p:sp>
          <p:nvSpPr>
            <p:cNvPr id="46086" name="圆角矩形 2054">
              <a:extLst>
                <a:ext uri="{FF2B5EF4-FFF2-40B4-BE49-F238E27FC236}">
                  <a16:creationId xmlns="" xmlns:a16="http://schemas.microsoft.com/office/drawing/2014/main" id="{44DE78F3-9183-4389-94B3-515D87B94091}"/>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6087" name="文本框 2055">
              <a:extLst>
                <a:ext uri="{FF2B5EF4-FFF2-40B4-BE49-F238E27FC236}">
                  <a16:creationId xmlns="" xmlns:a16="http://schemas.microsoft.com/office/drawing/2014/main" id="{A26E769A-7841-4387-8E8E-B77A2442ADE0}"/>
                </a:ext>
              </a:extLst>
            </p:cNvPr>
            <p:cNvSpPr txBox="1">
              <a:spLocks noChangeArrowheads="1"/>
            </p:cNvSpPr>
            <p:nvPr/>
          </p:nvSpPr>
          <p:spPr bwMode="auto">
            <a:xfrm>
              <a:off x="1441" y="1122"/>
              <a:ext cx="3550"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sz="1600" b="1">
                  <a:solidFill>
                    <a:schemeClr val="bg1"/>
                  </a:solidFill>
                  <a:latin typeface="幼圆" pitchFamily="49" charset="-122"/>
                  <a:ea typeface="幼圆" pitchFamily="49" charset="-122"/>
                </a:rPr>
                <a:t>背景：走出旧发展观的误区</a:t>
              </a:r>
            </a:p>
          </p:txBody>
        </p:sp>
      </p:grpSp>
      <p:grpSp>
        <p:nvGrpSpPr>
          <p:cNvPr id="46088" name="组合 2079">
            <a:extLst>
              <a:ext uri="{FF2B5EF4-FFF2-40B4-BE49-F238E27FC236}">
                <a16:creationId xmlns="" xmlns:a16="http://schemas.microsoft.com/office/drawing/2014/main" id="{EE507C3A-73B4-468B-ACDD-274C04FC21E8}"/>
              </a:ext>
            </a:extLst>
          </p:cNvPr>
          <p:cNvGrpSpPr>
            <a:grpSpLocks/>
          </p:cNvGrpSpPr>
          <p:nvPr/>
        </p:nvGrpSpPr>
        <p:grpSpPr bwMode="auto">
          <a:xfrm>
            <a:off x="1804988" y="601664"/>
            <a:ext cx="4387850" cy="509587"/>
            <a:chOff x="0" y="0"/>
            <a:chExt cx="2085" cy="384"/>
          </a:xfrm>
        </p:grpSpPr>
        <p:sp>
          <p:nvSpPr>
            <p:cNvPr id="46089" name="圆角矩形 2080">
              <a:extLst>
                <a:ext uri="{FF2B5EF4-FFF2-40B4-BE49-F238E27FC236}">
                  <a16:creationId xmlns="" xmlns:a16="http://schemas.microsoft.com/office/drawing/2014/main" id="{3D0B214F-5F18-4561-BE6C-6C8BCF3EB114}"/>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46090" name="文本框 2081">
              <a:extLst>
                <a:ext uri="{FF2B5EF4-FFF2-40B4-BE49-F238E27FC236}">
                  <a16:creationId xmlns="" xmlns:a16="http://schemas.microsoft.com/office/drawing/2014/main" id="{0A98DA76-4002-45D8-BF03-A2B58F2587A4}"/>
                </a:ext>
              </a:extLst>
            </p:cNvPr>
            <p:cNvSpPr txBox="1">
              <a:spLocks noChangeArrowheads="1"/>
            </p:cNvSpPr>
            <p:nvPr/>
          </p:nvSpPr>
          <p:spPr bwMode="auto">
            <a:xfrm>
              <a:off x="38" y="28"/>
              <a:ext cx="2047" cy="29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判断：我国经济发展进入新常态</a:t>
              </a:r>
              <a:endPar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endParaRPr>
            </a:p>
          </p:txBody>
        </p:sp>
      </p:grpSp>
      <p:pic>
        <p:nvPicPr>
          <p:cNvPr id="46091" name="图片 1">
            <a:extLst>
              <a:ext uri="{FF2B5EF4-FFF2-40B4-BE49-F238E27FC236}">
                <a16:creationId xmlns="" xmlns:a16="http://schemas.microsoft.com/office/drawing/2014/main" id="{7A722B38-402F-440E-92AF-F19EE7DC366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56600" y="39688"/>
            <a:ext cx="2311400" cy="2309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92" name="圆角矩形 6">
            <a:extLst>
              <a:ext uri="{FF2B5EF4-FFF2-40B4-BE49-F238E27FC236}">
                <a16:creationId xmlns="" xmlns:a16="http://schemas.microsoft.com/office/drawing/2014/main" id="{4BEF1551-AB95-4BDF-BA62-4C9CFBF0755F}"/>
              </a:ext>
            </a:extLst>
          </p:cNvPr>
          <p:cNvSpPr>
            <a:spLocks noChangeArrowheads="1"/>
          </p:cNvSpPr>
          <p:nvPr/>
        </p:nvSpPr>
        <p:spPr bwMode="auto">
          <a:xfrm>
            <a:off x="1652589" y="1357314"/>
            <a:ext cx="4854575" cy="2371725"/>
          </a:xfrm>
          <a:prstGeom prst="roundRect">
            <a:avLst>
              <a:gd name="adj" fmla="val 11440"/>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b="1">
                <a:solidFill>
                  <a:schemeClr val="accent2"/>
                </a:solidFill>
                <a:latin typeface="楷体" panose="02010609060101010101" pitchFamily="49" charset="-122"/>
                <a:ea typeface="楷体" panose="02010609060101010101" pitchFamily="49" charset="-122"/>
              </a:rPr>
              <a:t>“习式热词”之一。</a:t>
            </a:r>
          </a:p>
          <a:p>
            <a:pPr>
              <a:lnSpc>
                <a:spcPct val="125000"/>
              </a:lnSpc>
            </a:pPr>
            <a:r>
              <a:rPr lang="zh-CN" altLang="zh-CN" b="1">
                <a:solidFill>
                  <a:schemeClr val="accent2"/>
                </a:solidFill>
                <a:latin typeface="楷体" panose="02010609060101010101" pitchFamily="49" charset="-122"/>
                <a:ea typeface="楷体" panose="02010609060101010101" pitchFamily="49" charset="-122"/>
              </a:rPr>
              <a:t>  “新”就是“有异于旧质”；“常态”就是固有的状态。新常态就是不同以往的、相对稳定的状态。这是一种趋势性、不可逆的发展状态，意味着中国经济已进入一个与过去三十多年高速增长期不同的新阶段。</a:t>
            </a:r>
          </a:p>
        </p:txBody>
      </p:sp>
      <p:pic>
        <p:nvPicPr>
          <p:cNvPr id="46093" name="图片 3">
            <a:extLst>
              <a:ext uri="{FF2B5EF4-FFF2-40B4-BE49-F238E27FC236}">
                <a16:creationId xmlns="" xmlns:a16="http://schemas.microsoft.com/office/drawing/2014/main" id="{C8C6E5A4-11D3-49B0-87FA-1DC7004BBD1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50050" y="3563939"/>
            <a:ext cx="2863850" cy="2147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94" name="图片 4">
            <a:extLst>
              <a:ext uri="{FF2B5EF4-FFF2-40B4-BE49-F238E27FC236}">
                <a16:creationId xmlns="" xmlns:a16="http://schemas.microsoft.com/office/drawing/2014/main" id="{472FFADC-8BEF-41E4-A42B-A09EA4F7695C}"/>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 xmlns:a14="http://schemas.microsoft.com/office/drawing/2010/main" val="0"/>
              </a:ext>
            </a:extLst>
          </a:blip>
          <a:srcRect/>
          <a:stretch>
            <a:fillRect/>
          </a:stretch>
        </p:blipFill>
        <p:spPr bwMode="auto">
          <a:xfrm>
            <a:off x="6419850" y="1652588"/>
            <a:ext cx="3194050" cy="217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95" name="圆角矩形标注 9">
            <a:extLst>
              <a:ext uri="{FF2B5EF4-FFF2-40B4-BE49-F238E27FC236}">
                <a16:creationId xmlns="" xmlns:a16="http://schemas.microsoft.com/office/drawing/2014/main" id="{B9951266-21AB-4088-9DAD-8AFA907AF252}"/>
              </a:ext>
            </a:extLst>
          </p:cNvPr>
          <p:cNvSpPr>
            <a:spLocks noChangeArrowheads="1"/>
          </p:cNvSpPr>
          <p:nvPr/>
        </p:nvSpPr>
        <p:spPr bwMode="auto">
          <a:xfrm>
            <a:off x="1213289" y="4362396"/>
            <a:ext cx="4386263" cy="1738312"/>
          </a:xfrm>
          <a:prstGeom prst="wedgeRoundRectCallout">
            <a:avLst>
              <a:gd name="adj1" fmla="val 77634"/>
              <a:gd name="adj2" fmla="val -57343"/>
              <a:gd name="adj3" fmla="val 16667"/>
            </a:avLst>
          </a:prstGeom>
          <a:solidFill>
            <a:srgbClr val="FFE7EE"/>
          </a:solidFill>
          <a:ln w="9525">
            <a:solidFill>
              <a:schemeClr val="tx1"/>
            </a:solidFill>
            <a:round/>
            <a:headEnd/>
            <a:tailEnd/>
          </a:ln>
        </p:spPr>
        <p:txBody>
          <a:bodyPr/>
          <a:lstStyle/>
          <a:p>
            <a:pPr>
              <a:lnSpc>
                <a:spcPct val="125000"/>
              </a:lnSpc>
            </a:pPr>
            <a:r>
              <a:rPr lang="en-US" altLang="zh-CN" sz="2000" b="1">
                <a:solidFill>
                  <a:srgbClr val="22228B"/>
                </a:solidFill>
                <a:latin typeface="楷体_GB2312" pitchFamily="49" charset="-122"/>
                <a:ea typeface="楷体_GB2312" pitchFamily="49" charset="-122"/>
              </a:rPr>
              <a:t>  </a:t>
            </a:r>
            <a:r>
              <a:rPr lang="en-US" altLang="zh-CN" sz="2000" b="1">
                <a:solidFill>
                  <a:srgbClr val="C00000"/>
                </a:solidFill>
                <a:latin typeface="楷体_GB2312" pitchFamily="49" charset="-122"/>
                <a:ea typeface="楷体_GB2312" pitchFamily="49" charset="-122"/>
              </a:rPr>
              <a:t> </a:t>
            </a:r>
            <a:r>
              <a:rPr lang="zh-CN" altLang="zh-CN" sz="2000" b="1">
                <a:solidFill>
                  <a:srgbClr val="C00000"/>
                </a:solidFill>
                <a:latin typeface="楷体" panose="02010609060101010101" pitchFamily="49" charset="-122"/>
                <a:ea typeface="楷体" panose="02010609060101010101" pitchFamily="49" charset="-122"/>
              </a:rPr>
              <a:t>中国发展仍处于重要战略机遇期，我们要增强信心，从当前中国经济发展的阶段性特征出发，适应新常态，保持战略上的平常心态。</a:t>
            </a:r>
          </a:p>
        </p:txBody>
      </p:sp>
      <p:sp>
        <p:nvSpPr>
          <p:cNvPr id="6" name="文本框 5">
            <a:extLst>
              <a:ext uri="{FF2B5EF4-FFF2-40B4-BE49-F238E27FC236}">
                <a16:creationId xmlns="" xmlns:a16="http://schemas.microsoft.com/office/drawing/2014/main" id="{F0F2AD10-B31D-47E9-AEAE-188DDE32994C}"/>
              </a:ext>
            </a:extLst>
          </p:cNvPr>
          <p:cNvSpPr txBox="1"/>
          <p:nvPr/>
        </p:nvSpPr>
        <p:spPr>
          <a:xfrm>
            <a:off x="6954044" y="5971441"/>
            <a:ext cx="2805112" cy="644525"/>
          </a:xfrm>
          <a:prstGeom prst="rect">
            <a:avLst/>
          </a:prstGeom>
          <a:solidFill>
            <a:schemeClr val="accent3">
              <a:lumMod val="95000"/>
            </a:schemeClr>
          </a:solidFill>
        </p:spPr>
        <p:txBody>
          <a:bodyPr>
            <a:spAutoFit/>
          </a:bodyPr>
          <a:lstStyle/>
          <a:p>
            <a:r>
              <a:rPr lang="zh-CN" altLang="en-US" b="1" noProof="1">
                <a:solidFill>
                  <a:srgbClr val="FFFF00"/>
                </a:solidFill>
                <a:latin typeface="楷体" panose="02010609060101010101" pitchFamily="49" charset="-122"/>
                <a:ea typeface="楷体" panose="02010609060101010101" pitchFamily="49" charset="-122"/>
                <a:cs typeface="楷体" panose="02010609060101010101" pitchFamily="49" charset="-122"/>
              </a:rPr>
              <a:t>习近平</a:t>
            </a:r>
            <a:r>
              <a:rPr lang="zh-CN" altLang="en-US" b="1" noProof="1">
                <a:solidFill>
                  <a:srgbClr val="FFFF00"/>
                </a:solidFill>
                <a:latin typeface="楷体" panose="02010609060101010101" pitchFamily="49" charset="-122"/>
                <a:ea typeface="楷体" panose="02010609060101010101" pitchFamily="49" charset="-122"/>
                <a:cs typeface="楷体" panose="02010609060101010101" pitchFamily="49" charset="-122"/>
                <a:sym typeface="+mn-ea"/>
              </a:rPr>
              <a:t>在2014年5月考察河南的行程中</a:t>
            </a:r>
            <a:r>
              <a:rPr lang="zh-CN" altLang="en-US" b="1" noProof="1">
                <a:solidFill>
                  <a:srgbClr val="FFFF00"/>
                </a:solidFill>
                <a:latin typeface="楷体" panose="02010609060101010101" pitchFamily="49" charset="-122"/>
                <a:ea typeface="楷体" panose="02010609060101010101" pitchFamily="49" charset="-122"/>
                <a:cs typeface="楷体" panose="02010609060101010101" pitchFamily="49" charset="-122"/>
              </a:rPr>
              <a:t>第一次提及</a:t>
            </a:r>
          </a:p>
        </p:txBody>
      </p:sp>
      <p:grpSp>
        <p:nvGrpSpPr>
          <p:cNvPr id="46098" name="组合 1">
            <a:extLst>
              <a:ext uri="{FF2B5EF4-FFF2-40B4-BE49-F238E27FC236}">
                <a16:creationId xmlns="" xmlns:a16="http://schemas.microsoft.com/office/drawing/2014/main" id="{577346CD-222B-483F-BA6E-4E6554772761}"/>
              </a:ext>
            </a:extLst>
          </p:cNvPr>
          <p:cNvGrpSpPr>
            <a:grpSpLocks/>
          </p:cNvGrpSpPr>
          <p:nvPr/>
        </p:nvGrpSpPr>
        <p:grpSpPr bwMode="auto">
          <a:xfrm>
            <a:off x="6343651" y="431801"/>
            <a:ext cx="1812925" cy="1203325"/>
            <a:chOff x="7590" y="681"/>
            <a:chExt cx="2856" cy="1894"/>
          </a:xfrm>
        </p:grpSpPr>
        <p:sp>
          <p:nvSpPr>
            <p:cNvPr id="46099" name="椭圆 2063">
              <a:extLst>
                <a:ext uri="{FF2B5EF4-FFF2-40B4-BE49-F238E27FC236}">
                  <a16:creationId xmlns="" xmlns:a16="http://schemas.microsoft.com/office/drawing/2014/main" id="{78289265-D988-492B-A0F2-6C5511963686}"/>
                </a:ext>
              </a:extLst>
            </p:cNvPr>
            <p:cNvSpPr>
              <a:spLocks noChangeArrowheads="1"/>
            </p:cNvSpPr>
            <p:nvPr/>
          </p:nvSpPr>
          <p:spPr bwMode="auto">
            <a:xfrm rot="1020000">
              <a:off x="7590" y="681"/>
              <a:ext cx="955" cy="1636"/>
            </a:xfrm>
            <a:prstGeom prst="ellipse">
              <a:avLst/>
            </a:prstGeom>
            <a:solidFill>
              <a:srgbClr val="E6E6E6"/>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E6E6E6"/>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rgbClr val="FF0000"/>
                  </a:solidFill>
                  <a:latin typeface="楷体" panose="02010609060101010101" pitchFamily="49" charset="-122"/>
                  <a:ea typeface="楷体" panose="02010609060101010101" pitchFamily="49" charset="-122"/>
                </a:rPr>
                <a:t>速度</a:t>
              </a:r>
            </a:p>
          </p:txBody>
        </p:sp>
        <p:sp>
          <p:nvSpPr>
            <p:cNvPr id="46100" name="椭圆 2063">
              <a:extLst>
                <a:ext uri="{FF2B5EF4-FFF2-40B4-BE49-F238E27FC236}">
                  <a16:creationId xmlns="" xmlns:a16="http://schemas.microsoft.com/office/drawing/2014/main" id="{F59E0E7B-97E7-4ABD-B128-A1B06B2AC811}"/>
                </a:ext>
              </a:extLst>
            </p:cNvPr>
            <p:cNvSpPr>
              <a:spLocks noChangeArrowheads="1"/>
            </p:cNvSpPr>
            <p:nvPr/>
          </p:nvSpPr>
          <p:spPr bwMode="auto">
            <a:xfrm rot="1140000">
              <a:off x="8485" y="771"/>
              <a:ext cx="955" cy="1725"/>
            </a:xfrm>
            <a:prstGeom prst="ellipse">
              <a:avLst/>
            </a:prstGeom>
            <a:solidFill>
              <a:srgbClr val="E6E6E6"/>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E6E6E6"/>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rgbClr val="FF0000"/>
                  </a:solidFill>
                  <a:latin typeface="楷体" panose="02010609060101010101" pitchFamily="49" charset="-122"/>
                  <a:ea typeface="楷体" panose="02010609060101010101" pitchFamily="49" charset="-122"/>
                </a:rPr>
                <a:t>结构</a:t>
              </a:r>
            </a:p>
          </p:txBody>
        </p:sp>
        <p:sp>
          <p:nvSpPr>
            <p:cNvPr id="46101" name="椭圆 2063">
              <a:extLst>
                <a:ext uri="{FF2B5EF4-FFF2-40B4-BE49-F238E27FC236}">
                  <a16:creationId xmlns="" xmlns:a16="http://schemas.microsoft.com/office/drawing/2014/main" id="{897785CC-6B8C-4DED-BC66-E5FB71EF4B40}"/>
                </a:ext>
              </a:extLst>
            </p:cNvPr>
            <p:cNvSpPr>
              <a:spLocks noChangeArrowheads="1"/>
            </p:cNvSpPr>
            <p:nvPr/>
          </p:nvSpPr>
          <p:spPr bwMode="auto">
            <a:xfrm rot="1320000">
              <a:off x="9491" y="769"/>
              <a:ext cx="955" cy="1806"/>
            </a:xfrm>
            <a:prstGeom prst="ellipse">
              <a:avLst/>
            </a:prstGeom>
            <a:solidFill>
              <a:srgbClr val="E6E6E6"/>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E6E6E6"/>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rgbClr val="FF0000"/>
                  </a:solidFill>
                  <a:latin typeface="楷体" panose="02010609060101010101" pitchFamily="49" charset="-122"/>
                  <a:ea typeface="楷体" panose="02010609060101010101" pitchFamily="49" charset="-122"/>
                </a:rPr>
                <a:t>动力</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fontAlgn="auto">
              <a:spcAft>
                <a:spcPts val="0"/>
              </a:spcAft>
              <a:defRPr/>
            </a:pPr>
            <a:r>
              <a:rPr lang="zh-CN" altLang="en-US" b="1" spc="600" dirty="0">
                <a:latin typeface="微软雅黑" panose="020B0503020204020204" pitchFamily="34" charset="-122"/>
                <a:ea typeface="微软雅黑" panose="020B0503020204020204" pitchFamily="34" charset="-122"/>
                <a:cs typeface="+mj-cs"/>
              </a:rPr>
              <a:t>一、</a:t>
            </a:r>
            <a:r>
              <a:rPr lang="zh-CN" altLang="zh-CN" b="1" spc="600" dirty="0">
                <a:latin typeface="微软雅黑" panose="020B0503020204020204" pitchFamily="34" charset="-122"/>
                <a:ea typeface="微软雅黑" panose="020B0503020204020204" pitchFamily="34" charset="-122"/>
                <a:cs typeface="+mj-cs"/>
              </a:rPr>
              <a:t>贯彻新发展理念</a:t>
            </a:r>
            <a:endParaRPr lang="zh-CN" altLang="en-US" dirty="0">
              <a:cs typeface="+mj-cs"/>
            </a:endParaRPr>
          </a:p>
        </p:txBody>
      </p:sp>
      <p:sp>
        <p:nvSpPr>
          <p:cNvPr id="24578" name="TextBox 20"/>
          <p:cNvSpPr txBox="1">
            <a:spLocks noChangeArrowheads="1"/>
          </p:cNvSpPr>
          <p:nvPr/>
        </p:nvSpPr>
        <p:spPr bwMode="auto">
          <a:xfrm>
            <a:off x="2033588" y="3851275"/>
            <a:ext cx="901700" cy="739775"/>
          </a:xfrm>
          <a:prstGeom prst="rect">
            <a:avLst/>
          </a:prstGeom>
          <a:noFill/>
          <a:ln w="9525">
            <a:noFill/>
            <a:miter lim="800000"/>
            <a:headEnd/>
            <a:tailEnd/>
          </a:ln>
        </p:spPr>
        <p:txBody>
          <a:bodyPr wrap="none">
            <a:spAutoFit/>
          </a:bodyPr>
          <a:lstStyle/>
          <a:p>
            <a:pPr>
              <a:lnSpc>
                <a:spcPct val="150000"/>
              </a:lnSpc>
            </a:pPr>
            <a:r>
              <a:rPr lang="zh-CN" altLang="en-US" sz="2800" b="1">
                <a:solidFill>
                  <a:srgbClr val="C00000"/>
                </a:solidFill>
                <a:latin typeface="微软雅黑" pitchFamily="34" charset="-122"/>
                <a:ea typeface="微软雅黑" pitchFamily="34" charset="-122"/>
              </a:rPr>
              <a:t>创新</a:t>
            </a:r>
          </a:p>
        </p:txBody>
      </p:sp>
      <p:sp>
        <p:nvSpPr>
          <p:cNvPr id="24579" name="TextBox 21"/>
          <p:cNvSpPr txBox="1">
            <a:spLocks noChangeArrowheads="1"/>
          </p:cNvSpPr>
          <p:nvPr/>
        </p:nvSpPr>
        <p:spPr bwMode="auto">
          <a:xfrm>
            <a:off x="3544888" y="3924300"/>
            <a:ext cx="903287" cy="738188"/>
          </a:xfrm>
          <a:prstGeom prst="rect">
            <a:avLst/>
          </a:prstGeom>
          <a:noFill/>
          <a:ln w="9525">
            <a:noFill/>
            <a:miter lim="800000"/>
            <a:headEnd/>
            <a:tailEnd/>
          </a:ln>
        </p:spPr>
        <p:txBody>
          <a:bodyPr wrap="none">
            <a:spAutoFit/>
          </a:bodyPr>
          <a:lstStyle/>
          <a:p>
            <a:pPr>
              <a:lnSpc>
                <a:spcPct val="150000"/>
              </a:lnSpc>
            </a:pPr>
            <a:r>
              <a:rPr lang="zh-CN" altLang="en-US" sz="2800" b="1">
                <a:solidFill>
                  <a:srgbClr val="C00000"/>
                </a:solidFill>
                <a:latin typeface="微软雅黑" pitchFamily="34" charset="-122"/>
                <a:ea typeface="微软雅黑" pitchFamily="34" charset="-122"/>
              </a:rPr>
              <a:t>协调</a:t>
            </a:r>
          </a:p>
        </p:txBody>
      </p:sp>
      <p:sp>
        <p:nvSpPr>
          <p:cNvPr id="24580" name="TextBox 22"/>
          <p:cNvSpPr txBox="1">
            <a:spLocks noChangeArrowheads="1"/>
          </p:cNvSpPr>
          <p:nvPr/>
        </p:nvSpPr>
        <p:spPr bwMode="auto">
          <a:xfrm>
            <a:off x="4986338" y="3995738"/>
            <a:ext cx="901700" cy="738187"/>
          </a:xfrm>
          <a:prstGeom prst="rect">
            <a:avLst/>
          </a:prstGeom>
          <a:noFill/>
          <a:ln w="9525">
            <a:noFill/>
            <a:miter lim="800000"/>
            <a:headEnd/>
            <a:tailEnd/>
          </a:ln>
        </p:spPr>
        <p:txBody>
          <a:bodyPr wrap="none">
            <a:spAutoFit/>
          </a:bodyPr>
          <a:lstStyle/>
          <a:p>
            <a:pPr>
              <a:lnSpc>
                <a:spcPct val="150000"/>
              </a:lnSpc>
            </a:pPr>
            <a:r>
              <a:rPr lang="zh-CN" altLang="en-US" sz="2800" b="1">
                <a:solidFill>
                  <a:srgbClr val="C00000"/>
                </a:solidFill>
                <a:latin typeface="微软雅黑" pitchFamily="34" charset="-122"/>
                <a:ea typeface="微软雅黑" pitchFamily="34" charset="-122"/>
              </a:rPr>
              <a:t>绿色</a:t>
            </a:r>
          </a:p>
        </p:txBody>
      </p:sp>
      <p:sp>
        <p:nvSpPr>
          <p:cNvPr id="24581" name="TextBox 23"/>
          <p:cNvSpPr txBox="1">
            <a:spLocks noChangeArrowheads="1"/>
          </p:cNvSpPr>
          <p:nvPr/>
        </p:nvSpPr>
        <p:spPr bwMode="auto">
          <a:xfrm>
            <a:off x="6569075" y="3924300"/>
            <a:ext cx="903288" cy="738188"/>
          </a:xfrm>
          <a:prstGeom prst="rect">
            <a:avLst/>
          </a:prstGeom>
          <a:noFill/>
          <a:ln w="9525">
            <a:noFill/>
            <a:miter lim="800000"/>
            <a:headEnd/>
            <a:tailEnd/>
          </a:ln>
        </p:spPr>
        <p:txBody>
          <a:bodyPr wrap="none">
            <a:spAutoFit/>
          </a:bodyPr>
          <a:lstStyle/>
          <a:p>
            <a:pPr>
              <a:lnSpc>
                <a:spcPct val="150000"/>
              </a:lnSpc>
            </a:pPr>
            <a:r>
              <a:rPr lang="zh-CN" altLang="en-US" sz="2800" b="1">
                <a:solidFill>
                  <a:srgbClr val="C00000"/>
                </a:solidFill>
                <a:latin typeface="微软雅黑" pitchFamily="34" charset="-122"/>
                <a:ea typeface="微软雅黑" pitchFamily="34" charset="-122"/>
              </a:rPr>
              <a:t>开放</a:t>
            </a:r>
          </a:p>
        </p:txBody>
      </p:sp>
      <p:sp>
        <p:nvSpPr>
          <p:cNvPr id="24582" name="TextBox 23"/>
          <p:cNvSpPr txBox="1">
            <a:spLocks noChangeArrowheads="1"/>
          </p:cNvSpPr>
          <p:nvPr/>
        </p:nvSpPr>
        <p:spPr bwMode="auto">
          <a:xfrm>
            <a:off x="8369300" y="3995738"/>
            <a:ext cx="1008063" cy="738187"/>
          </a:xfrm>
          <a:prstGeom prst="rect">
            <a:avLst/>
          </a:prstGeom>
          <a:noFill/>
          <a:ln w="9525">
            <a:noFill/>
            <a:miter lim="800000"/>
            <a:headEnd/>
            <a:tailEnd/>
          </a:ln>
        </p:spPr>
        <p:txBody>
          <a:bodyPr>
            <a:spAutoFit/>
          </a:bodyPr>
          <a:lstStyle/>
          <a:p>
            <a:pPr>
              <a:lnSpc>
                <a:spcPct val="150000"/>
              </a:lnSpc>
            </a:pPr>
            <a:r>
              <a:rPr lang="zh-CN" altLang="en-US" sz="2800" b="1">
                <a:solidFill>
                  <a:srgbClr val="C00000"/>
                </a:solidFill>
                <a:latin typeface="微软雅黑" pitchFamily="34" charset="-122"/>
                <a:ea typeface="微软雅黑" pitchFamily="34" charset="-122"/>
              </a:rPr>
              <a:t>共享</a:t>
            </a:r>
          </a:p>
        </p:txBody>
      </p:sp>
      <p:grpSp>
        <p:nvGrpSpPr>
          <p:cNvPr id="24583" name="组合 63"/>
          <p:cNvGrpSpPr>
            <a:grpSpLocks/>
          </p:cNvGrpSpPr>
          <p:nvPr/>
        </p:nvGrpSpPr>
        <p:grpSpPr bwMode="auto">
          <a:xfrm>
            <a:off x="1673225" y="2051050"/>
            <a:ext cx="8424863" cy="1135063"/>
            <a:chOff x="536257" y="1320799"/>
            <a:chExt cx="11137584" cy="1698440"/>
          </a:xfrm>
        </p:grpSpPr>
        <p:sp>
          <p:nvSpPr>
            <p:cNvPr id="11" name="直角三角形 10"/>
            <p:cNvSpPr/>
            <p:nvPr/>
          </p:nvSpPr>
          <p:spPr>
            <a:xfrm rot="10800000" flipH="1">
              <a:off x="536257" y="1320799"/>
              <a:ext cx="887733" cy="88604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2" name="直角三角形 11"/>
            <p:cNvSpPr/>
            <p:nvPr/>
          </p:nvSpPr>
          <p:spPr>
            <a:xfrm rot="16200000">
              <a:off x="10405803" y="1513658"/>
              <a:ext cx="1268485" cy="126759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13" name="矩形 12"/>
            <p:cNvSpPr/>
            <p:nvPr/>
          </p:nvSpPr>
          <p:spPr>
            <a:xfrm>
              <a:off x="620203" y="1418193"/>
              <a:ext cx="10952902" cy="1223351"/>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24598" name="文本框 11"/>
            <p:cNvSpPr txBox="1">
              <a:spLocks noChangeArrowheads="1"/>
            </p:cNvSpPr>
            <p:nvPr/>
          </p:nvSpPr>
          <p:spPr bwMode="auto">
            <a:xfrm>
              <a:off x="839358" y="1443540"/>
              <a:ext cx="10434321" cy="1575699"/>
            </a:xfrm>
            <a:prstGeom prst="rect">
              <a:avLst/>
            </a:prstGeom>
            <a:noFill/>
            <a:ln w="9525">
              <a:noFill/>
              <a:miter lim="800000"/>
              <a:headEnd/>
              <a:tailEnd/>
            </a:ln>
          </p:spPr>
          <p:txBody>
            <a:bodyPr>
              <a:spAutoFit/>
            </a:bodyPr>
            <a:lstStyle/>
            <a:p>
              <a:pPr>
                <a:lnSpc>
                  <a:spcPct val="130000"/>
                </a:lnSpc>
              </a:pPr>
              <a:r>
                <a:rPr lang="zh-CN" altLang="zh-CN" sz="2400" b="1">
                  <a:solidFill>
                    <a:srgbClr val="0000FF"/>
                  </a:solidFill>
                  <a:latin typeface="微软雅黑" pitchFamily="34" charset="-122"/>
                  <a:ea typeface="微软雅黑" pitchFamily="34" charset="-122"/>
                </a:rPr>
                <a:t>新发展理念</a:t>
              </a:r>
              <a:r>
                <a:rPr lang="zh-CN" altLang="zh-CN" sz="2400" b="1">
                  <a:latin typeface="微软雅黑" pitchFamily="34" charset="-122"/>
                  <a:ea typeface="微软雅黑" pitchFamily="34" charset="-122"/>
                </a:rPr>
                <a:t>是中国共产党关于发展理论的重大升华，是习近平新时代中国特色社会主义经济思想的主要内容</a:t>
              </a:r>
              <a:r>
                <a:rPr lang="zh-CN" altLang="en-US" sz="2400" b="1">
                  <a:latin typeface="微软雅黑" pitchFamily="34" charset="-122"/>
                  <a:ea typeface="微软雅黑" pitchFamily="34" charset="-122"/>
                </a:rPr>
                <a:t>。</a:t>
              </a:r>
            </a:p>
          </p:txBody>
        </p:sp>
      </p:grpSp>
      <p:sp>
        <p:nvSpPr>
          <p:cNvPr id="15" name="任意多边形 44"/>
          <p:cNvSpPr/>
          <p:nvPr/>
        </p:nvSpPr>
        <p:spPr>
          <a:xfrm rot="5400000">
            <a:off x="1919288" y="3894138"/>
            <a:ext cx="1108075" cy="87947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anchor="ctr"/>
          <a:lstStyle/>
          <a:p>
            <a:pPr algn="ctr" fontAlgn="auto">
              <a:spcBef>
                <a:spcPts val="0"/>
              </a:spcBef>
              <a:spcAft>
                <a:spcPts val="0"/>
              </a:spcAft>
              <a:defRPr/>
            </a:pPr>
            <a:endParaRPr lang="zh-CN" altLang="en-US" kern="0" dirty="0">
              <a:solidFill>
                <a:prstClr val="white"/>
              </a:solidFill>
              <a:latin typeface="+mn-ea"/>
              <a:ea typeface="+mn-ea"/>
              <a:cs typeface="+mn-cs"/>
            </a:endParaRPr>
          </a:p>
        </p:txBody>
      </p:sp>
      <p:sp>
        <p:nvSpPr>
          <p:cNvPr id="16" name="任意多边形 44"/>
          <p:cNvSpPr/>
          <p:nvPr/>
        </p:nvSpPr>
        <p:spPr>
          <a:xfrm rot="5400000">
            <a:off x="3430588" y="3894138"/>
            <a:ext cx="1108075" cy="87947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anchor="ctr"/>
          <a:lstStyle/>
          <a:p>
            <a:pPr algn="ctr" fontAlgn="auto">
              <a:spcBef>
                <a:spcPts val="0"/>
              </a:spcBef>
              <a:spcAft>
                <a:spcPts val="0"/>
              </a:spcAft>
              <a:defRPr/>
            </a:pPr>
            <a:endParaRPr lang="zh-CN" altLang="en-US" kern="0" dirty="0">
              <a:solidFill>
                <a:prstClr val="white"/>
              </a:solidFill>
              <a:latin typeface="+mn-ea"/>
              <a:ea typeface="+mn-ea"/>
              <a:cs typeface="+mn-cs"/>
            </a:endParaRPr>
          </a:p>
        </p:txBody>
      </p:sp>
      <p:sp>
        <p:nvSpPr>
          <p:cNvPr id="17" name="任意多边形 44"/>
          <p:cNvSpPr/>
          <p:nvPr/>
        </p:nvSpPr>
        <p:spPr>
          <a:xfrm rot="5400000">
            <a:off x="4871244" y="3894932"/>
            <a:ext cx="1108075" cy="877887"/>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anchor="ctr"/>
          <a:lstStyle/>
          <a:p>
            <a:pPr algn="ctr" fontAlgn="auto">
              <a:spcBef>
                <a:spcPts val="0"/>
              </a:spcBef>
              <a:spcAft>
                <a:spcPts val="0"/>
              </a:spcAft>
              <a:defRPr/>
            </a:pPr>
            <a:endParaRPr lang="zh-CN" altLang="en-US" kern="0" dirty="0">
              <a:solidFill>
                <a:prstClr val="white"/>
              </a:solidFill>
              <a:latin typeface="+mn-ea"/>
              <a:ea typeface="+mn-ea"/>
              <a:cs typeface="+mn-cs"/>
            </a:endParaRPr>
          </a:p>
        </p:txBody>
      </p:sp>
      <p:sp>
        <p:nvSpPr>
          <p:cNvPr id="18" name="任意多边形 49"/>
          <p:cNvSpPr/>
          <p:nvPr/>
        </p:nvSpPr>
        <p:spPr>
          <a:xfrm rot="5400000">
            <a:off x="6454775" y="3822700"/>
            <a:ext cx="1108075" cy="87947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anchor="ctr"/>
          <a:lstStyle/>
          <a:p>
            <a:pPr algn="ctr" fontAlgn="auto">
              <a:spcBef>
                <a:spcPts val="0"/>
              </a:spcBef>
              <a:spcAft>
                <a:spcPts val="0"/>
              </a:spcAft>
              <a:defRPr/>
            </a:pPr>
            <a:endParaRPr lang="zh-CN" altLang="en-US" kern="0" dirty="0">
              <a:solidFill>
                <a:prstClr val="white"/>
              </a:solidFill>
              <a:latin typeface="+mn-ea"/>
              <a:ea typeface="+mn-ea"/>
              <a:cs typeface="+mn-cs"/>
            </a:endParaRPr>
          </a:p>
        </p:txBody>
      </p:sp>
      <p:sp>
        <p:nvSpPr>
          <p:cNvPr id="19" name="任意多边形 50"/>
          <p:cNvSpPr/>
          <p:nvPr/>
        </p:nvSpPr>
        <p:spPr>
          <a:xfrm rot="5400000">
            <a:off x="8255000" y="3822700"/>
            <a:ext cx="1108075" cy="87947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anchor="ctr"/>
          <a:lstStyle/>
          <a:p>
            <a:pPr algn="ctr" fontAlgn="auto">
              <a:spcBef>
                <a:spcPts val="0"/>
              </a:spcBef>
              <a:spcAft>
                <a:spcPts val="0"/>
              </a:spcAft>
              <a:defRPr/>
            </a:pPr>
            <a:endParaRPr lang="zh-CN" altLang="en-US" kern="0" dirty="0">
              <a:solidFill>
                <a:prstClr val="white"/>
              </a:solidFill>
              <a:latin typeface="+mn-ea"/>
              <a:ea typeface="+mn-ea"/>
              <a:cs typeface="+mn-cs"/>
            </a:endParaRPr>
          </a:p>
        </p:txBody>
      </p:sp>
      <p:sp>
        <p:nvSpPr>
          <p:cNvPr id="24589" name="矩形 19"/>
          <p:cNvSpPr>
            <a:spLocks noChangeArrowheads="1"/>
          </p:cNvSpPr>
          <p:nvPr/>
        </p:nvSpPr>
        <p:spPr bwMode="auto">
          <a:xfrm>
            <a:off x="1817688" y="5064125"/>
            <a:ext cx="1216025" cy="400050"/>
          </a:xfrm>
          <a:prstGeom prst="rect">
            <a:avLst/>
          </a:prstGeom>
          <a:noFill/>
          <a:ln w="9525">
            <a:noFill/>
            <a:miter lim="800000"/>
            <a:headEnd/>
            <a:tailEnd/>
          </a:ln>
        </p:spPr>
        <p:txBody>
          <a:bodyPr wrap="none">
            <a:spAutoFit/>
          </a:bodyPr>
          <a:lstStyle/>
          <a:p>
            <a:r>
              <a:rPr lang="zh-CN" altLang="en-US" sz="2000" b="1" i="1">
                <a:solidFill>
                  <a:srgbClr val="0000FF"/>
                </a:solidFill>
                <a:latin typeface="等线"/>
                <a:ea typeface="等线"/>
              </a:rPr>
              <a:t>创新发展</a:t>
            </a:r>
            <a:endParaRPr lang="en-US" altLang="zh-CN" sz="2000" b="1" i="1">
              <a:solidFill>
                <a:srgbClr val="0000FF"/>
              </a:solidFill>
              <a:latin typeface="等线"/>
              <a:ea typeface="等线"/>
            </a:endParaRPr>
          </a:p>
        </p:txBody>
      </p:sp>
      <p:sp>
        <p:nvSpPr>
          <p:cNvPr id="24590" name="矩形 20"/>
          <p:cNvSpPr>
            <a:spLocks noChangeArrowheads="1"/>
          </p:cNvSpPr>
          <p:nvPr/>
        </p:nvSpPr>
        <p:spPr bwMode="auto">
          <a:xfrm>
            <a:off x="3328988" y="5075238"/>
            <a:ext cx="1217612" cy="400050"/>
          </a:xfrm>
          <a:prstGeom prst="rect">
            <a:avLst/>
          </a:prstGeom>
          <a:noFill/>
          <a:ln w="9525">
            <a:noFill/>
            <a:miter lim="800000"/>
            <a:headEnd/>
            <a:tailEnd/>
          </a:ln>
        </p:spPr>
        <p:txBody>
          <a:bodyPr wrap="none">
            <a:spAutoFit/>
          </a:bodyPr>
          <a:lstStyle/>
          <a:p>
            <a:r>
              <a:rPr lang="zh-CN" altLang="zh-CN" sz="2000" b="1" i="1">
                <a:solidFill>
                  <a:srgbClr val="0000FF"/>
                </a:solidFill>
                <a:latin typeface="等线"/>
                <a:ea typeface="等线"/>
              </a:rPr>
              <a:t>协调发展</a:t>
            </a:r>
            <a:endParaRPr lang="en-US" altLang="zh-CN" sz="2000" b="1" i="1">
              <a:solidFill>
                <a:srgbClr val="0000FF"/>
              </a:solidFill>
              <a:latin typeface="等线"/>
              <a:ea typeface="等线"/>
            </a:endParaRPr>
          </a:p>
        </p:txBody>
      </p:sp>
      <p:sp>
        <p:nvSpPr>
          <p:cNvPr id="24591" name="矩形 21"/>
          <p:cNvSpPr>
            <a:spLocks noChangeArrowheads="1"/>
          </p:cNvSpPr>
          <p:nvPr/>
        </p:nvSpPr>
        <p:spPr bwMode="auto">
          <a:xfrm>
            <a:off x="4768850" y="5075238"/>
            <a:ext cx="1217613" cy="400050"/>
          </a:xfrm>
          <a:prstGeom prst="rect">
            <a:avLst/>
          </a:prstGeom>
          <a:noFill/>
          <a:ln w="9525">
            <a:noFill/>
            <a:miter lim="800000"/>
            <a:headEnd/>
            <a:tailEnd/>
          </a:ln>
        </p:spPr>
        <p:txBody>
          <a:bodyPr wrap="none">
            <a:spAutoFit/>
          </a:bodyPr>
          <a:lstStyle/>
          <a:p>
            <a:r>
              <a:rPr lang="zh-CN" altLang="zh-CN" sz="2000" b="1" i="1">
                <a:solidFill>
                  <a:srgbClr val="0000FF"/>
                </a:solidFill>
                <a:latin typeface="等线"/>
                <a:ea typeface="等线"/>
              </a:rPr>
              <a:t>绿色发展</a:t>
            </a:r>
            <a:endParaRPr lang="en-US" altLang="zh-CN" sz="2000" b="1" i="1">
              <a:solidFill>
                <a:srgbClr val="0000FF"/>
              </a:solidFill>
              <a:latin typeface="等线"/>
              <a:ea typeface="等线"/>
            </a:endParaRPr>
          </a:p>
        </p:txBody>
      </p:sp>
      <p:sp>
        <p:nvSpPr>
          <p:cNvPr id="24592" name="矩形 22"/>
          <p:cNvSpPr>
            <a:spLocks noChangeArrowheads="1"/>
          </p:cNvSpPr>
          <p:nvPr/>
        </p:nvSpPr>
        <p:spPr bwMode="auto">
          <a:xfrm>
            <a:off x="6353175" y="5148263"/>
            <a:ext cx="1217613" cy="400050"/>
          </a:xfrm>
          <a:prstGeom prst="rect">
            <a:avLst/>
          </a:prstGeom>
          <a:noFill/>
          <a:ln w="9525">
            <a:noFill/>
            <a:miter lim="800000"/>
            <a:headEnd/>
            <a:tailEnd/>
          </a:ln>
        </p:spPr>
        <p:txBody>
          <a:bodyPr wrap="none">
            <a:spAutoFit/>
          </a:bodyPr>
          <a:lstStyle/>
          <a:p>
            <a:r>
              <a:rPr lang="zh-CN" altLang="zh-CN" sz="2000" b="1" i="1">
                <a:solidFill>
                  <a:srgbClr val="0000FF"/>
                </a:solidFill>
                <a:latin typeface="等线"/>
                <a:ea typeface="等线"/>
              </a:rPr>
              <a:t>开放发展</a:t>
            </a:r>
            <a:endParaRPr lang="en-US" altLang="zh-CN" sz="2000" b="1" i="1">
              <a:solidFill>
                <a:srgbClr val="0000FF"/>
              </a:solidFill>
              <a:latin typeface="等线"/>
              <a:ea typeface="等线"/>
            </a:endParaRPr>
          </a:p>
        </p:txBody>
      </p:sp>
      <p:sp>
        <p:nvSpPr>
          <p:cNvPr id="24593" name="矩形 23"/>
          <p:cNvSpPr>
            <a:spLocks noChangeArrowheads="1"/>
          </p:cNvSpPr>
          <p:nvPr/>
        </p:nvSpPr>
        <p:spPr bwMode="auto">
          <a:xfrm>
            <a:off x="7953375" y="4948238"/>
            <a:ext cx="2468563" cy="584200"/>
          </a:xfrm>
          <a:prstGeom prst="rect">
            <a:avLst/>
          </a:prstGeom>
          <a:noFill/>
          <a:ln w="9525">
            <a:noFill/>
            <a:miter lim="800000"/>
            <a:headEnd/>
            <a:tailEnd/>
          </a:ln>
        </p:spPr>
        <p:txBody>
          <a:bodyPr>
            <a:spAutoFit/>
          </a:bodyPr>
          <a:lstStyle/>
          <a:p>
            <a:r>
              <a:rPr lang="zh-CN" altLang="zh-CN" sz="1600" b="1" i="1">
                <a:solidFill>
                  <a:srgbClr val="0000FF"/>
                </a:solidFill>
                <a:latin typeface="等线"/>
                <a:ea typeface="等线"/>
              </a:rPr>
              <a:t>全民</a:t>
            </a:r>
            <a:r>
              <a:rPr lang="zh-CN" altLang="en-US" sz="1600" b="1" i="1">
                <a:solidFill>
                  <a:srgbClr val="0000FF"/>
                </a:solidFill>
                <a:latin typeface="等线"/>
                <a:ea typeface="等线"/>
              </a:rPr>
              <a:t>共享、全面共享、</a:t>
            </a:r>
            <a:endParaRPr lang="en-US" altLang="zh-CN" sz="1600" b="1" i="1">
              <a:solidFill>
                <a:srgbClr val="0000FF"/>
              </a:solidFill>
              <a:latin typeface="等线"/>
              <a:ea typeface="等线"/>
            </a:endParaRPr>
          </a:p>
          <a:p>
            <a:r>
              <a:rPr lang="zh-CN" altLang="en-US" sz="1600" b="1" i="1">
                <a:solidFill>
                  <a:srgbClr val="0000FF"/>
                </a:solidFill>
                <a:latin typeface="等线"/>
                <a:ea typeface="等线"/>
              </a:rPr>
              <a:t>共建共享、渐进共享</a:t>
            </a:r>
          </a:p>
        </p:txBody>
      </p:sp>
      <p:sp>
        <p:nvSpPr>
          <p:cNvPr id="24594" name="矩形 24"/>
          <p:cNvSpPr>
            <a:spLocks noChangeArrowheads="1"/>
          </p:cNvSpPr>
          <p:nvPr/>
        </p:nvSpPr>
        <p:spPr bwMode="auto">
          <a:xfrm>
            <a:off x="8032750" y="5991225"/>
            <a:ext cx="2492375" cy="400050"/>
          </a:xfrm>
          <a:prstGeom prst="rect">
            <a:avLst/>
          </a:prstGeom>
          <a:noFill/>
          <a:ln w="9525">
            <a:noFill/>
            <a:miter lim="800000"/>
            <a:headEnd/>
            <a:tailEnd/>
          </a:ln>
        </p:spPr>
        <p:txBody>
          <a:bodyPr wrap="none">
            <a:spAutoFit/>
          </a:bodyPr>
          <a:lstStyle/>
          <a:p>
            <a:r>
              <a:rPr lang="en-US" altLang="zh-CN" sz="2000" b="1" i="1">
                <a:solidFill>
                  <a:srgbClr val="0000FF"/>
                </a:solidFill>
                <a:latin typeface="等线"/>
                <a:ea typeface="等线"/>
              </a:rPr>
              <a:t>——</a:t>
            </a:r>
            <a:r>
              <a:rPr lang="zh-CN" altLang="en-US" sz="2000" b="1" i="1">
                <a:solidFill>
                  <a:srgbClr val="0000FF"/>
                </a:solidFill>
                <a:latin typeface="等线"/>
                <a:ea typeface="等线"/>
              </a:rPr>
              <a:t>十八届五中全会</a:t>
            </a:r>
            <a:endParaRPr lang="en-US" altLang="zh-CN" sz="2000" b="1" i="1">
              <a:solidFill>
                <a:srgbClr val="0000FF"/>
              </a:solidFill>
              <a:latin typeface="等线"/>
              <a:ea typeface="等线"/>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E6F5CF04-6449-4F69-A3C8-69357824E4B2}"/>
              </a:ext>
            </a:extLst>
          </p:cNvPr>
          <p:cNvSpPr/>
          <p:nvPr/>
        </p:nvSpPr>
        <p:spPr>
          <a:xfrm>
            <a:off x="1512888" y="22226"/>
            <a:ext cx="2100263" cy="372025"/>
          </a:xfrm>
          <a:prstGeom prst="rect">
            <a:avLst/>
          </a:prstGeom>
          <a:solidFill>
            <a:srgbClr val="CCECFF"/>
          </a:solidFill>
          <a:ln w="38100">
            <a:noFill/>
          </a:ln>
        </p:spPr>
        <p:txBody>
          <a:bodyPr>
            <a:spAutoFit/>
          </a:bodyPr>
          <a:lstStyle/>
          <a:p>
            <a:pPr>
              <a:lnSpc>
                <a:spcPct val="125000"/>
              </a:lnSpc>
              <a:defRPr/>
            </a:pPr>
            <a:r>
              <a:rPr lang="zh-CN" altLang="en-US" sz="16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sp>
        <p:nvSpPr>
          <p:cNvPr id="26627" name="圆角矩形 6">
            <a:extLst>
              <a:ext uri="{FF2B5EF4-FFF2-40B4-BE49-F238E27FC236}">
                <a16:creationId xmlns="" xmlns:a16="http://schemas.microsoft.com/office/drawing/2014/main" id="{9CDC0D58-9FAC-4833-95A9-25468F4F90F3}"/>
              </a:ext>
            </a:extLst>
          </p:cNvPr>
          <p:cNvSpPr/>
          <p:nvPr/>
        </p:nvSpPr>
        <p:spPr>
          <a:xfrm>
            <a:off x="1563538" y="690508"/>
            <a:ext cx="3748088" cy="4005263"/>
          </a:xfrm>
          <a:prstGeom prst="roundRect">
            <a:avLst>
              <a:gd name="adj" fmla="val 10428"/>
            </a:avLst>
          </a:prstGeom>
          <a:solidFill>
            <a:srgbClr val="FFFFCC"/>
          </a:solidFill>
          <a:ln w="28575" cap="flat" cmpd="sng">
            <a:solidFill>
              <a:srgbClr val="FF00FF"/>
            </a:solidFill>
            <a:prstDash val="solid"/>
            <a:round/>
            <a:headEnd type="none" w="med" len="med"/>
            <a:tailEnd type="none" w="med" len="med"/>
          </a:ln>
        </p:spPr>
        <p:txBody>
          <a:bodyPr/>
          <a:lstStyle/>
          <a:p>
            <a:pPr>
              <a:lnSpc>
                <a:spcPct val="125000"/>
              </a:lnSpc>
            </a:pPr>
            <a:r>
              <a:rPr lang="en-US" altLang="zh-CN" sz="1600" b="1" noProof="1">
                <a:solidFill>
                  <a:srgbClr val="FF0000"/>
                </a:solidFill>
                <a:latin typeface="幼圆" panose="02010509060101010101" pitchFamily="49" charset="-122"/>
                <a:ea typeface="幼圆" panose="02010509060101010101" pitchFamily="49" charset="-122"/>
              </a:rPr>
              <a:t> </a:t>
            </a:r>
            <a:r>
              <a:rPr lang="en-US" altLang="zh-CN" sz="1600" b="1" noProof="1">
                <a:solidFill>
                  <a:schemeClr val="accent2"/>
                </a:solidFill>
                <a:latin typeface="楷体" panose="02010609060101010101" pitchFamily="49" charset="-122"/>
                <a:ea typeface="楷体" panose="02010609060101010101" pitchFamily="49" charset="-122"/>
                <a:cs typeface="楷体" panose="02010609060101010101" pitchFamily="49" charset="-122"/>
              </a:rPr>
              <a:t> </a:t>
            </a:r>
            <a:r>
              <a:rPr lang="en-US" altLang="zh-CN" sz="1600" b="1" noProof="1">
                <a:solidFill>
                  <a:schemeClr val="accent2"/>
                </a:solidFill>
                <a:latin typeface="幼圆" panose="02010509060101010101" pitchFamily="49" charset="-122"/>
                <a:ea typeface="幼圆" panose="02010509060101010101" pitchFamily="49" charset="-122"/>
                <a:cs typeface="幼圆" panose="02010509060101010101" pitchFamily="49" charset="-122"/>
              </a:rPr>
              <a:t> </a:t>
            </a:r>
            <a:r>
              <a:rPr lang="zh-CN" altLang="en-US" sz="1600" b="1" noProof="1">
                <a:solidFill>
                  <a:schemeClr val="accent2"/>
                </a:solidFill>
                <a:latin typeface="幼圆" panose="02010509060101010101" pitchFamily="49" charset="-122"/>
                <a:ea typeface="幼圆" panose="02010509060101010101" pitchFamily="49" charset="-122"/>
                <a:cs typeface="幼圆" panose="02010509060101010101" pitchFamily="49" charset="-122"/>
              </a:rPr>
              <a:t>实现社会主义现代化和中华民族伟大复兴的中国梦，科学的发展理念和发展战略必不可缺。</a:t>
            </a:r>
          </a:p>
          <a:p>
            <a:pPr indent="328930" algn="just">
              <a:lnSpc>
                <a:spcPct val="125000"/>
              </a:lnSpc>
              <a:buClr>
                <a:schemeClr val="bg1"/>
              </a:buClr>
            </a:pPr>
            <a:r>
              <a:rPr lang="zh-CN" altLang="en-US" sz="1600" b="1" noProof="1">
                <a:solidFill>
                  <a:schemeClr val="accent2"/>
                </a:solidFill>
                <a:latin typeface="幼圆" panose="02010509060101010101" pitchFamily="49" charset="-122"/>
                <a:ea typeface="幼圆" panose="02010509060101010101" pitchFamily="49" charset="-122"/>
                <a:cs typeface="幼圆" panose="02010509060101010101" pitchFamily="49" charset="-122"/>
              </a:rPr>
              <a:t>面对全面建成小康社会决胜阶段复杂的国内外形势，面对经济社会发展的新趋势、新机遇和新矛盾、新挑战， </a:t>
            </a:r>
            <a:r>
              <a:rPr lang="en-US" altLang="zh-CN" sz="1600" b="1" noProof="1">
                <a:solidFill>
                  <a:schemeClr val="accent2"/>
                </a:solidFill>
                <a:latin typeface="幼圆" panose="02010509060101010101" pitchFamily="49" charset="-122"/>
                <a:ea typeface="幼圆" panose="02010509060101010101" pitchFamily="49" charset="-122"/>
                <a:cs typeface="幼圆" panose="02010509060101010101" pitchFamily="49" charset="-122"/>
              </a:rPr>
              <a:t>-</a:t>
            </a:r>
            <a:endParaRPr lang="zh-CN" altLang="en-US" sz="1600" b="1" noProof="1">
              <a:solidFill>
                <a:schemeClr val="accent2"/>
              </a:solidFill>
              <a:latin typeface="幼圆" panose="02010509060101010101" pitchFamily="49" charset="-122"/>
              <a:ea typeface="幼圆" panose="02010509060101010101" pitchFamily="49" charset="-122"/>
              <a:cs typeface="幼圆" panose="02010509060101010101" pitchFamily="49" charset="-122"/>
            </a:endParaRPr>
          </a:p>
          <a:p>
            <a:pPr indent="328930" algn="just">
              <a:lnSpc>
                <a:spcPct val="125000"/>
              </a:lnSpc>
              <a:buClr>
                <a:schemeClr val="bg1"/>
              </a:buClr>
            </a:pPr>
            <a:r>
              <a:rPr lang="zh-CN" altLang="en-US" sz="2000" b="1" noProof="1">
                <a:solidFill>
                  <a:srgbClr val="0000FF"/>
                </a:solidFill>
                <a:latin typeface="楷体" panose="02010609060101010101" pitchFamily="49" charset="-122"/>
                <a:ea typeface="楷体" panose="02010609060101010101" pitchFamily="49" charset="-122"/>
                <a:sym typeface="+mn-ea"/>
              </a:rPr>
              <a:t>党的十八届五中全会坚持</a:t>
            </a:r>
            <a:r>
              <a:rPr lang="zh-CN" altLang="en-US" sz="2000" b="1" noProof="1">
                <a:solidFill>
                  <a:srgbClr val="FF0000"/>
                </a:solidFill>
                <a:latin typeface="幼圆" panose="02010509060101010101" pitchFamily="49" charset="-122"/>
                <a:ea typeface="幼圆" panose="02010509060101010101" pitchFamily="49" charset="-122"/>
                <a:sym typeface="+mn-ea"/>
              </a:rPr>
              <a:t>以人民为中心</a:t>
            </a:r>
            <a:r>
              <a:rPr lang="zh-CN" altLang="en-US" sz="2000" b="1" noProof="1">
                <a:solidFill>
                  <a:srgbClr val="0000FF"/>
                </a:solidFill>
                <a:latin typeface="楷体" panose="02010609060101010101" pitchFamily="49" charset="-122"/>
                <a:ea typeface="楷体" panose="02010609060101010101" pitchFamily="49" charset="-122"/>
                <a:sym typeface="+mn-ea"/>
              </a:rPr>
              <a:t>的发展思想，鲜明提出了</a:t>
            </a:r>
            <a:r>
              <a:rPr lang="zh-CN" altLang="en-US" sz="2000" b="1" noProof="1">
                <a:solidFill>
                  <a:srgbClr val="FF0000"/>
                </a:solidFill>
                <a:latin typeface="幼圆" panose="02010509060101010101" pitchFamily="49" charset="-122"/>
                <a:ea typeface="幼圆" panose="02010509060101010101" pitchFamily="49" charset="-122"/>
                <a:sym typeface="+mn-ea"/>
              </a:rPr>
              <a:t>创新、协调、绿色、开放、共享</a:t>
            </a:r>
            <a:r>
              <a:rPr lang="zh-CN" altLang="en-US" sz="2000" b="1" noProof="1">
                <a:solidFill>
                  <a:srgbClr val="0000FF"/>
                </a:solidFill>
                <a:latin typeface="楷体" panose="02010609060101010101" pitchFamily="49" charset="-122"/>
                <a:ea typeface="楷体" panose="02010609060101010101" pitchFamily="49" charset="-122"/>
                <a:sym typeface="+mn-ea"/>
              </a:rPr>
              <a:t>的新发展理念。</a:t>
            </a:r>
          </a:p>
          <a:p>
            <a:pPr indent="328930" algn="just">
              <a:lnSpc>
                <a:spcPct val="125000"/>
              </a:lnSpc>
              <a:buClr>
                <a:schemeClr val="bg1"/>
              </a:buClr>
            </a:pPr>
            <a:endParaRPr lang="zh-CN" altLang="en-US" sz="1600" b="1" noProof="1">
              <a:solidFill>
                <a:schemeClr val="accent2"/>
              </a:solidFill>
              <a:latin typeface="幼圆" panose="02010509060101010101" pitchFamily="49" charset="-122"/>
              <a:ea typeface="幼圆" panose="02010509060101010101" pitchFamily="49" charset="-122"/>
              <a:cs typeface="楷体" panose="02010609060101010101" pitchFamily="49" charset="-122"/>
            </a:endParaRPr>
          </a:p>
        </p:txBody>
      </p:sp>
      <p:sp>
        <p:nvSpPr>
          <p:cNvPr id="47108" name="圆角矩形标注 9">
            <a:extLst>
              <a:ext uri="{FF2B5EF4-FFF2-40B4-BE49-F238E27FC236}">
                <a16:creationId xmlns="" xmlns:a16="http://schemas.microsoft.com/office/drawing/2014/main" id="{DBA0E002-557B-4EFD-9475-8D40DC638BAB}"/>
              </a:ext>
            </a:extLst>
          </p:cNvPr>
          <p:cNvSpPr>
            <a:spLocks noChangeArrowheads="1"/>
          </p:cNvSpPr>
          <p:nvPr/>
        </p:nvSpPr>
        <p:spPr bwMode="auto">
          <a:xfrm>
            <a:off x="6169025" y="606426"/>
            <a:ext cx="3886200" cy="1103313"/>
          </a:xfrm>
          <a:prstGeom prst="wedgeRoundRectCallout">
            <a:avLst>
              <a:gd name="adj1" fmla="val -73551"/>
              <a:gd name="adj2" fmla="val 247005"/>
              <a:gd name="adj3" fmla="val 16667"/>
            </a:avLst>
          </a:prstGeom>
          <a:solidFill>
            <a:srgbClr val="FFE7EE"/>
          </a:solidFill>
          <a:ln w="9525">
            <a:solidFill>
              <a:schemeClr val="tx1"/>
            </a:solidFill>
            <a:round/>
            <a:headEnd/>
            <a:tailEnd/>
          </a:ln>
        </p:spPr>
        <p:txBody>
          <a:bodyPr/>
          <a:lstStyle/>
          <a:p>
            <a:pPr>
              <a:lnSpc>
                <a:spcPct val="125000"/>
              </a:lnSpc>
            </a:pPr>
            <a:r>
              <a:rPr lang="en-US" altLang="zh-CN" sz="1600" b="1">
                <a:solidFill>
                  <a:schemeClr val="accent2"/>
                </a:solidFill>
                <a:latin typeface="幼圆" pitchFamily="49" charset="-122"/>
                <a:ea typeface="幼圆" pitchFamily="49" charset="-122"/>
              </a:rPr>
              <a:t>  </a:t>
            </a:r>
            <a:r>
              <a:rPr lang="zh-CN" altLang="en-US" sz="1600" b="1">
                <a:solidFill>
                  <a:schemeClr val="accent2"/>
                </a:solidFill>
                <a:latin typeface="幼圆" pitchFamily="49" charset="-122"/>
                <a:ea typeface="幼圆" pitchFamily="49" charset="-122"/>
              </a:rPr>
              <a:t>立足于当前我国的新发展环境、新发展条件，是符合我国国情、顺应时代潮流、厚植发展优势的重大抉择，具有</a:t>
            </a:r>
          </a:p>
        </p:txBody>
      </p:sp>
      <p:sp>
        <p:nvSpPr>
          <p:cNvPr id="47109" name="标题 764929">
            <a:extLst>
              <a:ext uri="{FF2B5EF4-FFF2-40B4-BE49-F238E27FC236}">
                <a16:creationId xmlns="" xmlns:a16="http://schemas.microsoft.com/office/drawing/2014/main" id="{705A1008-42C3-469C-B0FE-76D97515F2C5}"/>
              </a:ext>
            </a:extLst>
          </p:cNvPr>
          <p:cNvSpPr>
            <a:spLocks noGrp="1" noChangeArrowheads="1"/>
          </p:cNvSpPr>
          <p:nvPr>
            <p:ph type="title"/>
          </p:nvPr>
        </p:nvSpPr>
        <p:spPr>
          <a:xfrm>
            <a:off x="6169025" y="4298951"/>
            <a:ext cx="4173538" cy="1374775"/>
          </a:xfrm>
          <a:solidFill>
            <a:srgbClr val="CCFFCC"/>
          </a:solidFill>
          <a:ln w="28575">
            <a:solidFill>
              <a:srgbClr val="FF00FF"/>
            </a:solidFill>
            <a:miter lim="800000"/>
            <a:headEnd/>
            <a:tailEnd/>
          </a:ln>
        </p:spPr>
        <p:txBody>
          <a:bodyPr/>
          <a:lstStyle/>
          <a:p>
            <a:pPr algn="l">
              <a:lnSpc>
                <a:spcPct val="125000"/>
              </a:lnSpc>
            </a:pPr>
            <a:r>
              <a:rPr lang="en-US" altLang="zh-CN" sz="2000" b="1">
                <a:latin typeface="幼圆" pitchFamily="49" charset="-122"/>
                <a:ea typeface="幼圆" pitchFamily="49" charset="-122"/>
              </a:rPr>
              <a:t>  </a:t>
            </a:r>
            <a:r>
              <a:rPr lang="en-US" altLang="zh-CN" sz="1800" b="1">
                <a:latin typeface="幼圆" pitchFamily="49" charset="-122"/>
                <a:ea typeface="幼圆" pitchFamily="49" charset="-122"/>
              </a:rPr>
              <a:t> </a:t>
            </a:r>
            <a:r>
              <a:rPr lang="zh-CN" altLang="en-US" sz="1800" b="1">
                <a:solidFill>
                  <a:srgbClr val="0000FF"/>
                </a:solidFill>
                <a:latin typeface="幼圆" pitchFamily="49" charset="-122"/>
                <a:ea typeface="幼圆" pitchFamily="49" charset="-122"/>
                <a:sym typeface="宋体" panose="02010600030101010101" pitchFamily="2" charset="-122"/>
              </a:rPr>
              <a:t>新发展理念是中国共产党关于发展理论的重大升华，是习近平新时代中国特色社会主义</a:t>
            </a:r>
            <a:r>
              <a:rPr lang="zh-CN" altLang="en-US" sz="1800" b="1">
                <a:solidFill>
                  <a:srgbClr val="FF0000"/>
                </a:solidFill>
                <a:latin typeface="幼圆" pitchFamily="49" charset="-122"/>
                <a:ea typeface="幼圆" pitchFamily="49" charset="-122"/>
                <a:sym typeface="宋体" panose="02010600030101010101" pitchFamily="2" charset="-122"/>
              </a:rPr>
              <a:t>经济思想的主要内容</a:t>
            </a:r>
            <a:r>
              <a:rPr lang="zh-CN" altLang="en-US" sz="1800" b="1">
                <a:solidFill>
                  <a:srgbClr val="0000FF"/>
                </a:solidFill>
                <a:latin typeface="幼圆" pitchFamily="49" charset="-122"/>
                <a:ea typeface="幼圆" pitchFamily="49" charset="-122"/>
                <a:sym typeface="宋体" panose="02010600030101010101" pitchFamily="2" charset="-122"/>
              </a:rPr>
              <a:t>。</a:t>
            </a:r>
            <a:endParaRPr lang="zh-CN" altLang="zh-CN" sz="1800"/>
          </a:p>
        </p:txBody>
      </p:sp>
      <p:pic>
        <p:nvPicPr>
          <p:cNvPr id="47110" name="图片 1">
            <a:extLst>
              <a:ext uri="{FF2B5EF4-FFF2-40B4-BE49-F238E27FC236}">
                <a16:creationId xmlns="" xmlns:a16="http://schemas.microsoft.com/office/drawing/2014/main" id="{3FDC5CB2-151E-4098-836C-CF017208FBC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b="14523"/>
          <a:stretch>
            <a:fillRect/>
          </a:stretch>
        </p:blipFill>
        <p:spPr bwMode="auto">
          <a:xfrm>
            <a:off x="1208964" y="4769645"/>
            <a:ext cx="4227512" cy="180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11" name="图片 2">
            <a:extLst>
              <a:ext uri="{FF2B5EF4-FFF2-40B4-BE49-F238E27FC236}">
                <a16:creationId xmlns="" xmlns:a16="http://schemas.microsoft.com/office/drawing/2014/main" id="{A1B7CF84-D80D-4620-B547-DEE5A7ED52A9}"/>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169026" y="1890713"/>
            <a:ext cx="3165475" cy="2227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7112" name="组合 8">
            <a:extLst>
              <a:ext uri="{FF2B5EF4-FFF2-40B4-BE49-F238E27FC236}">
                <a16:creationId xmlns="" xmlns:a16="http://schemas.microsoft.com/office/drawing/2014/main" id="{144E9428-8C0A-4103-BE82-B10DF53BA7CB}"/>
              </a:ext>
            </a:extLst>
          </p:cNvPr>
          <p:cNvGrpSpPr>
            <a:grpSpLocks/>
          </p:cNvGrpSpPr>
          <p:nvPr/>
        </p:nvGrpSpPr>
        <p:grpSpPr bwMode="auto">
          <a:xfrm>
            <a:off x="7340601" y="2201863"/>
            <a:ext cx="2670175" cy="1211262"/>
            <a:chOff x="9178" y="240"/>
            <a:chExt cx="4205" cy="1908"/>
          </a:xfrm>
        </p:grpSpPr>
        <p:sp>
          <p:nvSpPr>
            <p:cNvPr id="47113" name="椭圆 2063">
              <a:extLst>
                <a:ext uri="{FF2B5EF4-FFF2-40B4-BE49-F238E27FC236}">
                  <a16:creationId xmlns="" xmlns:a16="http://schemas.microsoft.com/office/drawing/2014/main" id="{9E15FF8F-ABF8-484E-9154-DD6FA053F33B}"/>
                </a:ext>
              </a:extLst>
            </p:cNvPr>
            <p:cNvSpPr>
              <a:spLocks noChangeArrowheads="1"/>
            </p:cNvSpPr>
            <p:nvPr/>
          </p:nvSpPr>
          <p:spPr bwMode="auto">
            <a:xfrm rot="1020000">
              <a:off x="9178" y="240"/>
              <a:ext cx="955" cy="1888"/>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chemeClr val="bg1"/>
                  </a:solidFill>
                  <a:latin typeface="楷体" panose="02010609060101010101" pitchFamily="49" charset="-122"/>
                  <a:ea typeface="楷体" panose="02010609060101010101" pitchFamily="49" charset="-122"/>
                </a:rPr>
                <a:t>战略性</a:t>
              </a:r>
            </a:p>
          </p:txBody>
        </p:sp>
        <p:sp>
          <p:nvSpPr>
            <p:cNvPr id="47114" name="椭圆 2063">
              <a:extLst>
                <a:ext uri="{FF2B5EF4-FFF2-40B4-BE49-F238E27FC236}">
                  <a16:creationId xmlns="" xmlns:a16="http://schemas.microsoft.com/office/drawing/2014/main" id="{C1AA0C2A-86FA-402F-BB49-033644F75DFD}"/>
                </a:ext>
              </a:extLst>
            </p:cNvPr>
            <p:cNvSpPr>
              <a:spLocks noChangeArrowheads="1"/>
            </p:cNvSpPr>
            <p:nvPr/>
          </p:nvSpPr>
          <p:spPr bwMode="auto">
            <a:xfrm rot="1140000">
              <a:off x="12428" y="261"/>
              <a:ext cx="955" cy="1887"/>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chemeClr val="bg1"/>
                  </a:solidFill>
                  <a:latin typeface="楷体" panose="02010609060101010101" pitchFamily="49" charset="-122"/>
                  <a:ea typeface="楷体" panose="02010609060101010101" pitchFamily="49" charset="-122"/>
                </a:rPr>
                <a:t>引领性</a:t>
              </a:r>
            </a:p>
          </p:txBody>
        </p:sp>
        <p:sp>
          <p:nvSpPr>
            <p:cNvPr id="47115" name="椭圆 2063">
              <a:extLst>
                <a:ext uri="{FF2B5EF4-FFF2-40B4-BE49-F238E27FC236}">
                  <a16:creationId xmlns="" xmlns:a16="http://schemas.microsoft.com/office/drawing/2014/main" id="{25486654-7DFC-4704-B118-7E12A57EB941}"/>
                </a:ext>
              </a:extLst>
            </p:cNvPr>
            <p:cNvSpPr>
              <a:spLocks noChangeArrowheads="1"/>
            </p:cNvSpPr>
            <p:nvPr/>
          </p:nvSpPr>
          <p:spPr bwMode="auto">
            <a:xfrm rot="1320000">
              <a:off x="10873" y="252"/>
              <a:ext cx="955" cy="1890"/>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 xmlns:a14="http://schemas.microsoft.com/office/drawing/2010/main" w="9525">
                  <a:noFill/>
                  <a:round/>
                  <a:headEnd/>
                  <a:tailEnd/>
                </a14:hiddenLine>
              </a:ext>
            </a:extLst>
          </p:spPr>
          <p:txBody>
            <a:bodyPr vert="eaVert" wrap="none" anchor="ctr">
              <a:flatTx/>
            </a:bodyPr>
            <a:lstStyle/>
            <a:p>
              <a:pPr algn="ctr"/>
              <a:r>
                <a:rPr lang="zh-CN" altLang="en-US" sz="2000" b="1">
                  <a:solidFill>
                    <a:schemeClr val="bg1"/>
                  </a:solidFill>
                  <a:latin typeface="楷体" panose="02010609060101010101" pitchFamily="49" charset="-122"/>
                  <a:ea typeface="楷体" panose="02010609060101010101" pitchFamily="49" charset="-122"/>
                </a:rPr>
                <a:t>纲领性</a:t>
              </a:r>
            </a:p>
          </p:txBody>
        </p:sp>
      </p:grpSp>
      <p:sp>
        <p:nvSpPr>
          <p:cNvPr id="2" name="文本框 1">
            <a:extLst>
              <a:ext uri="{FF2B5EF4-FFF2-40B4-BE49-F238E27FC236}">
                <a16:creationId xmlns="" xmlns:a16="http://schemas.microsoft.com/office/drawing/2014/main" id="{4F3A9657-42FD-42BD-AE60-5999411A94AB}"/>
              </a:ext>
            </a:extLst>
          </p:cNvPr>
          <p:cNvSpPr txBox="1"/>
          <p:nvPr/>
        </p:nvSpPr>
        <p:spPr>
          <a:xfrm>
            <a:off x="7702551" y="3749675"/>
            <a:ext cx="1755775" cy="368300"/>
          </a:xfrm>
          <a:prstGeom prst="rect">
            <a:avLst/>
          </a:prstGeom>
          <a:solidFill>
            <a:schemeClr val="accent3">
              <a:lumMod val="95000"/>
            </a:schemeClr>
          </a:solidFill>
        </p:spPr>
        <p:txBody>
          <a:bodyPr>
            <a:spAutoFit/>
          </a:bodyPr>
          <a:lstStyle/>
          <a:p>
            <a:r>
              <a:rPr lang="zh-CN" altLang="en-US" b="1" noProof="1">
                <a:latin typeface="楷体" panose="02010609060101010101" pitchFamily="49" charset="-122"/>
                <a:ea typeface="楷体" panose="02010609060101010101" pitchFamily="49" charset="-122"/>
                <a:cs typeface="楷体" panose="02010609060101010101" pitchFamily="49" charset="-122"/>
              </a:rPr>
              <a:t>2015</a:t>
            </a:r>
            <a:r>
              <a:rPr lang="en-US" altLang="zh-CN" b="1" noProof="1">
                <a:latin typeface="楷体" panose="02010609060101010101" pitchFamily="49" charset="-122"/>
                <a:ea typeface="楷体" panose="02010609060101010101" pitchFamily="49" charset="-122"/>
                <a:cs typeface="楷体" panose="02010609060101010101" pitchFamily="49" charset="-122"/>
              </a:rPr>
              <a:t>.</a:t>
            </a:r>
            <a:r>
              <a:rPr lang="zh-CN" altLang="en-US" b="1" noProof="1">
                <a:latin typeface="楷体" panose="02010609060101010101" pitchFamily="49" charset="-122"/>
                <a:ea typeface="楷体" panose="02010609060101010101" pitchFamily="49" charset="-122"/>
                <a:cs typeface="楷体" panose="02010609060101010101" pitchFamily="49" charset="-122"/>
              </a:rPr>
              <a:t>10</a:t>
            </a:r>
            <a:r>
              <a:rPr lang="en-US" altLang="zh-CN" b="1" noProof="1">
                <a:latin typeface="楷体" panose="02010609060101010101" pitchFamily="49" charset="-122"/>
                <a:ea typeface="楷体" panose="02010609060101010101" pitchFamily="49" charset="-122"/>
                <a:cs typeface="楷体" panose="02010609060101010101" pitchFamily="49" charset="-122"/>
              </a:rPr>
              <a:t>.</a:t>
            </a:r>
            <a:r>
              <a:rPr lang="zh-CN" altLang="en-US" b="1" noProof="1">
                <a:latin typeface="楷体" panose="02010609060101010101" pitchFamily="49" charset="-122"/>
                <a:ea typeface="楷体" panose="02010609060101010101" pitchFamily="49" charset="-122"/>
                <a:cs typeface="楷体" panose="02010609060101010101" pitchFamily="49" charset="-122"/>
              </a:rPr>
              <a:t>26</a:t>
            </a:r>
            <a:r>
              <a:rPr lang="en-US" altLang="zh-CN" b="1" noProof="1">
                <a:latin typeface="楷体" panose="02010609060101010101" pitchFamily="49" charset="-122"/>
                <a:ea typeface="楷体" panose="02010609060101010101" pitchFamily="49" charset="-122"/>
                <a:cs typeface="楷体" panose="02010609060101010101" pitchFamily="49" charset="-122"/>
              </a:rPr>
              <a:t>-</a:t>
            </a:r>
            <a:r>
              <a:rPr lang="zh-CN" altLang="en-US" b="1" noProof="1">
                <a:latin typeface="楷体" panose="02010609060101010101" pitchFamily="49" charset="-122"/>
                <a:ea typeface="楷体" panose="02010609060101010101" pitchFamily="49" charset="-122"/>
                <a:cs typeface="楷体" panose="02010609060101010101" pitchFamily="49" charset="-122"/>
              </a:rPr>
              <a:t>29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BD8F3840-7744-4518-83E9-1A59B47E0530}"/>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52227" name="组合 2053">
            <a:extLst>
              <a:ext uri="{FF2B5EF4-FFF2-40B4-BE49-F238E27FC236}">
                <a16:creationId xmlns="" xmlns:a16="http://schemas.microsoft.com/office/drawing/2014/main" id="{FC087697-C178-4A4A-AE70-5482F9D9BBC5}"/>
              </a:ext>
            </a:extLst>
          </p:cNvPr>
          <p:cNvGrpSpPr>
            <a:grpSpLocks/>
          </p:cNvGrpSpPr>
          <p:nvPr/>
        </p:nvGrpSpPr>
        <p:grpSpPr bwMode="auto">
          <a:xfrm>
            <a:off x="1847851" y="571502"/>
            <a:ext cx="4454525" cy="541867"/>
            <a:chOff x="1338" y="1109"/>
            <a:chExt cx="3696" cy="384"/>
          </a:xfrm>
        </p:grpSpPr>
        <p:sp>
          <p:nvSpPr>
            <p:cNvPr id="52228" name="圆角矩形 2054">
              <a:extLst>
                <a:ext uri="{FF2B5EF4-FFF2-40B4-BE49-F238E27FC236}">
                  <a16:creationId xmlns="" xmlns:a16="http://schemas.microsoft.com/office/drawing/2014/main" id="{B4E46D58-B9F4-43D4-BC9F-F46F4F3D8CD3}"/>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52229" name="文本框 2055">
              <a:extLst>
                <a:ext uri="{FF2B5EF4-FFF2-40B4-BE49-F238E27FC236}">
                  <a16:creationId xmlns="" xmlns:a16="http://schemas.microsoft.com/office/drawing/2014/main" id="{D5FC0B3B-D848-4DE6-B275-4F373AE4BE74}"/>
                </a:ext>
              </a:extLst>
            </p:cNvPr>
            <p:cNvSpPr txBox="1">
              <a:spLocks noChangeArrowheads="1"/>
            </p:cNvSpPr>
            <p:nvPr/>
          </p:nvSpPr>
          <p:spPr bwMode="auto">
            <a:xfrm>
              <a:off x="1441" y="1122"/>
              <a:ext cx="3550"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创新是引领发展的第一动力</a:t>
              </a:r>
            </a:p>
          </p:txBody>
        </p:sp>
      </p:grpSp>
      <p:sp>
        <p:nvSpPr>
          <p:cNvPr id="52230" name="圆角矩形 6">
            <a:extLst>
              <a:ext uri="{FF2B5EF4-FFF2-40B4-BE49-F238E27FC236}">
                <a16:creationId xmlns="" xmlns:a16="http://schemas.microsoft.com/office/drawing/2014/main" id="{A28FBC0C-A771-4203-ABDF-B56429D6115D}"/>
              </a:ext>
            </a:extLst>
          </p:cNvPr>
          <p:cNvSpPr>
            <a:spLocks noChangeArrowheads="1"/>
          </p:cNvSpPr>
          <p:nvPr/>
        </p:nvSpPr>
        <p:spPr bwMode="auto">
          <a:xfrm>
            <a:off x="1847851" y="1314450"/>
            <a:ext cx="4003675" cy="21399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发展动力决定发展速度、效能、可持续性，坚持创新发展，是应对发展环境变化、增强发展动力、把握发展主动权，</a:t>
            </a:r>
            <a:r>
              <a:rPr lang="zh-CN" altLang="en-US" sz="2000" b="1">
                <a:solidFill>
                  <a:srgbClr val="FF0000"/>
                </a:solidFill>
                <a:latin typeface="幼圆" pitchFamily="49" charset="-122"/>
                <a:ea typeface="幼圆" pitchFamily="49" charset="-122"/>
              </a:rPr>
              <a:t>更好引领新常态的根本之策</a:t>
            </a:r>
            <a:r>
              <a:rPr lang="zh-CN" altLang="en-US" sz="2000" b="1">
                <a:solidFill>
                  <a:schemeClr val="accent2"/>
                </a:solidFill>
                <a:latin typeface="楷体" panose="02010609060101010101" pitchFamily="49" charset="-122"/>
                <a:ea typeface="楷体" panose="02010609060101010101" pitchFamily="49" charset="-122"/>
              </a:rPr>
              <a:t>。</a:t>
            </a:r>
          </a:p>
        </p:txBody>
      </p:sp>
      <p:sp>
        <p:nvSpPr>
          <p:cNvPr id="52231" name="圆角矩形 6">
            <a:extLst>
              <a:ext uri="{FF2B5EF4-FFF2-40B4-BE49-F238E27FC236}">
                <a16:creationId xmlns="" xmlns:a16="http://schemas.microsoft.com/office/drawing/2014/main" id="{33CFB999-8598-4E70-B361-0A3FB71BA0E8}"/>
              </a:ext>
            </a:extLst>
          </p:cNvPr>
          <p:cNvSpPr>
            <a:spLocks noChangeArrowheads="1"/>
          </p:cNvSpPr>
          <p:nvPr/>
        </p:nvSpPr>
        <p:spPr bwMode="auto">
          <a:xfrm>
            <a:off x="5883275" y="3997326"/>
            <a:ext cx="4002087" cy="2112962"/>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对我国这么大体量的经济体来说，如果动力问题解决不好，要实现经济持续健康发展是难以做到的，抓住了创新，就抓住了牵动经济社会发展全局的关键。</a:t>
            </a:r>
          </a:p>
        </p:txBody>
      </p:sp>
      <p:pic>
        <p:nvPicPr>
          <p:cNvPr id="52233" name="图片 2">
            <a:extLst>
              <a:ext uri="{FF2B5EF4-FFF2-40B4-BE49-F238E27FC236}">
                <a16:creationId xmlns="" xmlns:a16="http://schemas.microsoft.com/office/drawing/2014/main" id="{B00AF45E-A621-47FD-8417-94DB0621EA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 xmlns:a14="http://schemas.microsoft.com/office/drawing/2010/main" val="0"/>
              </a:ext>
            </a:extLst>
          </a:blip>
          <a:srcRect l="1579" t="5173" r="3954" b="7251"/>
          <a:stretch>
            <a:fillRect/>
          </a:stretch>
        </p:blipFill>
        <p:spPr bwMode="auto">
          <a:xfrm>
            <a:off x="1936751" y="3276601"/>
            <a:ext cx="391477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4" name="矩形 247819">
            <a:extLst>
              <a:ext uri="{FF2B5EF4-FFF2-40B4-BE49-F238E27FC236}">
                <a16:creationId xmlns="" xmlns:a16="http://schemas.microsoft.com/office/drawing/2014/main" id="{187FB658-0FBA-4AB2-8DDB-C268181EC6BF}"/>
              </a:ext>
            </a:extLst>
          </p:cNvPr>
          <p:cNvSpPr>
            <a:spLocks noChangeArrowheads="1"/>
          </p:cNvSpPr>
          <p:nvPr/>
        </p:nvSpPr>
        <p:spPr bwMode="auto">
          <a:xfrm>
            <a:off x="5683251" y="1143000"/>
            <a:ext cx="7841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P208</a:t>
            </a:r>
          </a:p>
        </p:txBody>
      </p:sp>
      <p:pic>
        <p:nvPicPr>
          <p:cNvPr id="52235" name="图片 1">
            <a:extLst>
              <a:ext uri="{FF2B5EF4-FFF2-40B4-BE49-F238E27FC236}">
                <a16:creationId xmlns="" xmlns:a16="http://schemas.microsoft.com/office/drawing/2014/main" id="{8275B181-ACEF-455E-A080-231723789D23}"/>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664325" y="138113"/>
            <a:ext cx="3492500" cy="2722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矩形 453637" descr="白色大理石">
            <a:extLst>
              <a:ext uri="{FF2B5EF4-FFF2-40B4-BE49-F238E27FC236}">
                <a16:creationId xmlns="" xmlns:a16="http://schemas.microsoft.com/office/drawing/2014/main" id="{0CE0B9FE-FB21-4345-BF11-18BA628B4D0E}"/>
              </a:ext>
            </a:extLst>
          </p:cNvPr>
          <p:cNvSpPr>
            <a:spLocks noChangeArrowheads="1" noChangeShapeType="1" noTextEdit="1"/>
          </p:cNvSpPr>
          <p:nvPr/>
        </p:nvSpPr>
        <p:spPr bwMode="auto">
          <a:xfrm>
            <a:off x="2306638" y="5346701"/>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rPr>
              <a:t>解决发展动力问题</a:t>
            </a:r>
          </a:p>
        </p:txBody>
      </p:sp>
      <p:sp>
        <p:nvSpPr>
          <p:cNvPr id="2" name="矩形 453637" descr="白色大理石">
            <a:extLst>
              <a:ext uri="{FF2B5EF4-FFF2-40B4-BE49-F238E27FC236}">
                <a16:creationId xmlns="" xmlns:a16="http://schemas.microsoft.com/office/drawing/2014/main" id="{14D3F528-5BA8-4289-8B2A-94C45DF25F78}"/>
              </a:ext>
            </a:extLst>
          </p:cNvPr>
          <p:cNvSpPr>
            <a:spLocks noChangeArrowheads="1" noChangeShapeType="1" noTextEdit="1"/>
          </p:cNvSpPr>
          <p:nvPr/>
        </p:nvSpPr>
        <p:spPr bwMode="auto">
          <a:xfrm rot="5400000">
            <a:off x="5480845" y="2204245"/>
            <a:ext cx="1230313" cy="358775"/>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重要性</a:t>
            </a:r>
          </a:p>
        </p:txBody>
      </p:sp>
      <p:sp>
        <p:nvSpPr>
          <p:cNvPr id="4" name="矩形 453637" descr="白色大理石">
            <a:extLst>
              <a:ext uri="{FF2B5EF4-FFF2-40B4-BE49-F238E27FC236}">
                <a16:creationId xmlns="" xmlns:a16="http://schemas.microsoft.com/office/drawing/2014/main" id="{F62B86D4-82AF-4E9B-808A-CF98041E467C}"/>
              </a:ext>
            </a:extLst>
          </p:cNvPr>
          <p:cNvSpPr>
            <a:spLocks noChangeArrowheads="1" noChangeShapeType="1" noTextEdit="1"/>
          </p:cNvSpPr>
          <p:nvPr/>
        </p:nvSpPr>
        <p:spPr bwMode="auto">
          <a:xfrm rot="5400000">
            <a:off x="9638507" y="3998120"/>
            <a:ext cx="1230313" cy="358775"/>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必要性</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组合 2053">
            <a:extLst>
              <a:ext uri="{FF2B5EF4-FFF2-40B4-BE49-F238E27FC236}">
                <a16:creationId xmlns="" xmlns:a16="http://schemas.microsoft.com/office/drawing/2014/main" id="{A4BE1501-368C-41E4-A8F3-C2C0C56494CB}"/>
              </a:ext>
            </a:extLst>
          </p:cNvPr>
          <p:cNvGrpSpPr>
            <a:grpSpLocks/>
          </p:cNvGrpSpPr>
          <p:nvPr/>
        </p:nvGrpSpPr>
        <p:grpSpPr bwMode="auto">
          <a:xfrm>
            <a:off x="1527176" y="-19050"/>
            <a:ext cx="2760663" cy="444500"/>
            <a:chOff x="1338" y="1109"/>
            <a:chExt cx="3696" cy="384"/>
          </a:xfrm>
        </p:grpSpPr>
        <p:sp>
          <p:nvSpPr>
            <p:cNvPr id="54275" name="圆角矩形 2054">
              <a:extLst>
                <a:ext uri="{FF2B5EF4-FFF2-40B4-BE49-F238E27FC236}">
                  <a16:creationId xmlns="" xmlns:a16="http://schemas.microsoft.com/office/drawing/2014/main" id="{0EBF202A-5C49-4D4A-A5B0-9A66ED34D02A}"/>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54276" name="文本框 2055">
              <a:extLst>
                <a:ext uri="{FF2B5EF4-FFF2-40B4-BE49-F238E27FC236}">
                  <a16:creationId xmlns="" xmlns:a16="http://schemas.microsoft.com/office/drawing/2014/main" id="{ABAEE798-8CCE-46CA-A2F0-364C24E2F0B0}"/>
                </a:ext>
              </a:extLst>
            </p:cNvPr>
            <p:cNvSpPr txBox="1">
              <a:spLocks noChangeArrowheads="1"/>
            </p:cNvSpPr>
            <p:nvPr/>
          </p:nvSpPr>
          <p:spPr bwMode="auto">
            <a:xfrm>
              <a:off x="1441" y="1122"/>
              <a:ext cx="3550"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1 </a:t>
              </a:r>
              <a:r>
                <a:rPr lang="zh-CN" altLang="en-US" sz="1400" b="1">
                  <a:solidFill>
                    <a:schemeClr val="bg1"/>
                  </a:solidFill>
                  <a:latin typeface="幼圆" pitchFamily="49" charset="-122"/>
                  <a:ea typeface="幼圆" pitchFamily="49" charset="-122"/>
                </a:rPr>
                <a:t>创新是引领发展的第一动力</a:t>
              </a:r>
            </a:p>
          </p:txBody>
        </p:sp>
      </p:grpSp>
      <p:sp>
        <p:nvSpPr>
          <p:cNvPr id="54277" name="圆角矩形 6">
            <a:extLst>
              <a:ext uri="{FF2B5EF4-FFF2-40B4-BE49-F238E27FC236}">
                <a16:creationId xmlns="" xmlns:a16="http://schemas.microsoft.com/office/drawing/2014/main" id="{5263FBD4-2693-482F-8676-9D5526D33CCD}"/>
              </a:ext>
            </a:extLst>
          </p:cNvPr>
          <p:cNvSpPr>
            <a:spLocks noChangeArrowheads="1"/>
          </p:cNvSpPr>
          <p:nvPr/>
        </p:nvSpPr>
        <p:spPr bwMode="auto">
          <a:xfrm>
            <a:off x="2078038" y="1663701"/>
            <a:ext cx="3300412" cy="3941763"/>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en-US" altLang="zh-CN" sz="2000" b="1">
                <a:solidFill>
                  <a:srgbClr val="FF0000"/>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坚持创新发展，就是把创新摆在国家发展全局的核心位置，不断推进</a:t>
            </a:r>
            <a:r>
              <a:rPr lang="zh-CN" altLang="en-US" sz="2000" b="1">
                <a:solidFill>
                  <a:srgbClr val="FF0000"/>
                </a:solidFill>
                <a:latin typeface="幼圆" pitchFamily="49" charset="-122"/>
                <a:ea typeface="幼圆" pitchFamily="49" charset="-122"/>
              </a:rPr>
              <a:t>理论创新、制度创新、科技创新、文化创新</a:t>
            </a:r>
            <a:r>
              <a:rPr lang="zh-CN" altLang="en-US" sz="2000" b="1">
                <a:solidFill>
                  <a:schemeClr val="accent2"/>
                </a:solidFill>
                <a:latin typeface="楷体" panose="02010609060101010101" pitchFamily="49" charset="-122"/>
                <a:ea typeface="楷体" panose="02010609060101010101" pitchFamily="49" charset="-122"/>
              </a:rPr>
              <a:t>等各方面创新，让创新贯穿党和国家一切工作，让创新在全社会蔚然成风。</a:t>
            </a:r>
          </a:p>
        </p:txBody>
      </p:sp>
      <p:pic>
        <p:nvPicPr>
          <p:cNvPr id="54278" name="图片 1">
            <a:extLst>
              <a:ext uri="{FF2B5EF4-FFF2-40B4-BE49-F238E27FC236}">
                <a16:creationId xmlns="" xmlns:a16="http://schemas.microsoft.com/office/drawing/2014/main" id="{BAFF0569-B99E-4657-92F6-B8A4E8E20671}"/>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699125" y="3521076"/>
            <a:ext cx="4419600" cy="2441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9" name="图片 1">
            <a:extLst>
              <a:ext uri="{FF2B5EF4-FFF2-40B4-BE49-F238E27FC236}">
                <a16:creationId xmlns="" xmlns:a16="http://schemas.microsoft.com/office/drawing/2014/main" id="{4957738A-548A-47EF-BC48-8F0FBC4AF88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5527675" y="330196"/>
            <a:ext cx="4762500" cy="317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453637" descr="白色大理石">
            <a:extLst>
              <a:ext uri="{FF2B5EF4-FFF2-40B4-BE49-F238E27FC236}">
                <a16:creationId xmlns="" xmlns:a16="http://schemas.microsoft.com/office/drawing/2014/main" id="{D61F2EE0-69FA-467B-A0D1-F03B375701C4}"/>
              </a:ext>
            </a:extLst>
          </p:cNvPr>
          <p:cNvSpPr>
            <a:spLocks noChangeArrowheads="1" noChangeShapeType="1" noTextEdit="1"/>
          </p:cNvSpPr>
          <p:nvPr/>
        </p:nvSpPr>
        <p:spPr bwMode="auto">
          <a:xfrm>
            <a:off x="2078038" y="1054101"/>
            <a:ext cx="1795462"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a:r>
              <a:rPr lang="zh-CN" altLang="en-US" sz="3600">
                <a:solidFill>
                  <a:srgbClr val="7030A0"/>
                </a:solidFill>
                <a:latin typeface="宋体" panose="02010600030101010101" pitchFamily="2" charset="-122"/>
              </a:rPr>
              <a:t>基本要求</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矩形 247819">
            <a:extLst>
              <a:ext uri="{FF2B5EF4-FFF2-40B4-BE49-F238E27FC236}">
                <a16:creationId xmlns="" xmlns:a16="http://schemas.microsoft.com/office/drawing/2014/main" id="{7FA666C9-65D1-48C5-81F2-67F30C169071}"/>
              </a:ext>
            </a:extLst>
          </p:cNvPr>
          <p:cNvSpPr>
            <a:spLocks noChangeArrowheads="1"/>
          </p:cNvSpPr>
          <p:nvPr/>
        </p:nvSpPr>
        <p:spPr bwMode="auto">
          <a:xfrm>
            <a:off x="6640514" y="587375"/>
            <a:ext cx="7841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P208</a:t>
            </a:r>
          </a:p>
        </p:txBody>
      </p:sp>
      <p:sp>
        <p:nvSpPr>
          <p:cNvPr id="2052" name="矩形 2051">
            <a:extLst>
              <a:ext uri="{FF2B5EF4-FFF2-40B4-BE49-F238E27FC236}">
                <a16:creationId xmlns="" xmlns:a16="http://schemas.microsoft.com/office/drawing/2014/main" id="{A3FBE293-900B-459F-9580-916742E3959A}"/>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56324" name="组合 2053">
            <a:extLst>
              <a:ext uri="{FF2B5EF4-FFF2-40B4-BE49-F238E27FC236}">
                <a16:creationId xmlns="" xmlns:a16="http://schemas.microsoft.com/office/drawing/2014/main" id="{181DDAF2-0621-4988-9306-10F367D7BA56}"/>
              </a:ext>
            </a:extLst>
          </p:cNvPr>
          <p:cNvGrpSpPr>
            <a:grpSpLocks/>
          </p:cNvGrpSpPr>
          <p:nvPr/>
        </p:nvGrpSpPr>
        <p:grpSpPr bwMode="auto">
          <a:xfrm>
            <a:off x="2073276" y="530224"/>
            <a:ext cx="4384675" cy="513948"/>
            <a:chOff x="1338" y="1109"/>
            <a:chExt cx="3696" cy="384"/>
          </a:xfrm>
        </p:grpSpPr>
        <p:sp>
          <p:nvSpPr>
            <p:cNvPr id="56325" name="圆角矩形 2054">
              <a:extLst>
                <a:ext uri="{FF2B5EF4-FFF2-40B4-BE49-F238E27FC236}">
                  <a16:creationId xmlns="" xmlns:a16="http://schemas.microsoft.com/office/drawing/2014/main" id="{36333DFF-E831-4B7E-8D6E-F5E5EEA1EA83}"/>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56326" name="文本框 2055">
              <a:extLst>
                <a:ext uri="{FF2B5EF4-FFF2-40B4-BE49-F238E27FC236}">
                  <a16:creationId xmlns="" xmlns:a16="http://schemas.microsoft.com/office/drawing/2014/main" id="{07B044AF-DC58-47D5-B7D9-D3A34B802EAC}"/>
                </a:ext>
              </a:extLst>
            </p:cNvPr>
            <p:cNvSpPr txBox="1">
              <a:spLocks noChangeArrowheads="1"/>
            </p:cNvSpPr>
            <p:nvPr/>
          </p:nvSpPr>
          <p:spPr bwMode="auto">
            <a:xfrm>
              <a:off x="1441" y="1122"/>
              <a:ext cx="3550"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协调是持续发展的内在要求</a:t>
              </a:r>
            </a:p>
          </p:txBody>
        </p:sp>
      </p:grpSp>
      <p:pic>
        <p:nvPicPr>
          <p:cNvPr id="56327" name="图片 1">
            <a:extLst>
              <a:ext uri="{FF2B5EF4-FFF2-40B4-BE49-F238E27FC236}">
                <a16:creationId xmlns="" xmlns:a16="http://schemas.microsoft.com/office/drawing/2014/main" id="{8DB3531F-97C0-4493-97BC-D197BBE9EA4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640514" y="1044576"/>
            <a:ext cx="3163887" cy="263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8" name="圆角矩形 6">
            <a:extLst>
              <a:ext uri="{FF2B5EF4-FFF2-40B4-BE49-F238E27FC236}">
                <a16:creationId xmlns="" xmlns:a16="http://schemas.microsoft.com/office/drawing/2014/main" id="{193CF492-9088-482B-862E-88099916AFF7}"/>
              </a:ext>
            </a:extLst>
          </p:cNvPr>
          <p:cNvSpPr>
            <a:spLocks noChangeArrowheads="1"/>
          </p:cNvSpPr>
          <p:nvPr/>
        </p:nvSpPr>
        <p:spPr bwMode="auto">
          <a:xfrm>
            <a:off x="2073276" y="1381126"/>
            <a:ext cx="3948113" cy="12731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协调既是发展</a:t>
            </a:r>
            <a:r>
              <a:rPr lang="zh-CN" altLang="en-US" sz="2000" b="1">
                <a:solidFill>
                  <a:srgbClr val="FF0000"/>
                </a:solidFill>
                <a:latin typeface="幼圆" pitchFamily="49" charset="-122"/>
                <a:ea typeface="幼圆" pitchFamily="49" charset="-122"/>
                <a:sym typeface="宋体" panose="02010600030101010101" pitchFamily="2" charset="-122"/>
              </a:rPr>
              <a:t>手段</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又是</a:t>
            </a:r>
            <a:r>
              <a:rPr lang="zh-CN" altLang="en-US" sz="2000" b="1">
                <a:solidFill>
                  <a:srgbClr val="FF0000"/>
                </a:solidFill>
                <a:latin typeface="幼圆" pitchFamily="49" charset="-122"/>
                <a:ea typeface="幼圆" pitchFamily="49" charset="-122"/>
                <a:sym typeface="宋体" panose="02010600030101010101" pitchFamily="2" charset="-122"/>
              </a:rPr>
              <a:t>发展目标</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，同时还是评价发展的</a:t>
            </a:r>
            <a:r>
              <a:rPr lang="zh-CN" altLang="en-US" sz="2000" b="1">
                <a:solidFill>
                  <a:srgbClr val="FF0000"/>
                </a:solidFill>
                <a:latin typeface="幼圆" pitchFamily="49" charset="-122"/>
                <a:ea typeface="幼圆" pitchFamily="49" charset="-122"/>
                <a:sym typeface="宋体" panose="02010600030101010101" pitchFamily="2" charset="-122"/>
              </a:rPr>
              <a:t>标准和尺度</a:t>
            </a:r>
          </a:p>
        </p:txBody>
      </p:sp>
      <p:sp>
        <p:nvSpPr>
          <p:cNvPr id="56329" name="圆角矩形 6">
            <a:extLst>
              <a:ext uri="{FF2B5EF4-FFF2-40B4-BE49-F238E27FC236}">
                <a16:creationId xmlns="" xmlns:a16="http://schemas.microsoft.com/office/drawing/2014/main" id="{5AC97B49-07BF-45D2-90F9-5B32684AFB74}"/>
              </a:ext>
            </a:extLst>
          </p:cNvPr>
          <p:cNvSpPr>
            <a:spLocks noChangeArrowheads="1"/>
          </p:cNvSpPr>
          <p:nvPr/>
        </p:nvSpPr>
        <p:spPr bwMode="auto">
          <a:xfrm>
            <a:off x="5857876" y="4346576"/>
            <a:ext cx="3946525" cy="1273175"/>
          </a:xfrm>
          <a:prstGeom prst="roundRect">
            <a:avLst>
              <a:gd name="adj" fmla="val 16667"/>
            </a:avLst>
          </a:prstGeom>
          <a:solidFill>
            <a:srgbClr val="FFFFCC"/>
          </a:solidFill>
          <a:ln w="28575">
            <a:solidFill>
              <a:srgbClr val="FF00FF"/>
            </a:solidFill>
            <a:round/>
            <a:headEnd/>
            <a:tailEnd/>
          </a:ln>
        </p:spPr>
        <p:txBody>
          <a:bodyPr/>
          <a:lstStyle/>
          <a:p>
            <a:pPr>
              <a:lnSpc>
                <a:spcPct val="110000"/>
              </a:lnSpc>
              <a:buClr>
                <a:schemeClr val="bg1"/>
              </a:buClr>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协调既要着力</a:t>
            </a:r>
            <a:r>
              <a:rPr lang="zh-CN" altLang="en-US" sz="2000" b="1">
                <a:solidFill>
                  <a:srgbClr val="FF0000"/>
                </a:solidFill>
                <a:latin typeface="幼圆" pitchFamily="49" charset="-122"/>
                <a:ea typeface="幼圆" pitchFamily="49" charset="-122"/>
                <a:sym typeface="宋体" panose="02010600030101010101" pitchFamily="2" charset="-122"/>
              </a:rPr>
              <a:t>破解难题、补齐短板</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，又要考虑</a:t>
            </a:r>
            <a:r>
              <a:rPr lang="zh-CN" altLang="en-US" sz="2000" b="1">
                <a:solidFill>
                  <a:srgbClr val="FF0000"/>
                </a:solidFill>
                <a:latin typeface="幼圆" pitchFamily="49" charset="-122"/>
                <a:ea typeface="幼圆" pitchFamily="49" charset="-122"/>
                <a:sym typeface="宋体" panose="02010600030101010101" pitchFamily="2" charset="-122"/>
              </a:rPr>
              <a:t>巩固和厚植原有优势</a:t>
            </a:r>
          </a:p>
        </p:txBody>
      </p:sp>
      <p:pic>
        <p:nvPicPr>
          <p:cNvPr id="56330" name="图片 2">
            <a:extLst>
              <a:ext uri="{FF2B5EF4-FFF2-40B4-BE49-F238E27FC236}">
                <a16:creationId xmlns="" xmlns:a16="http://schemas.microsoft.com/office/drawing/2014/main" id="{1D4B6B38-5D24-4EE4-A65D-F97345DFC89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l="6645" r="9167"/>
          <a:stretch>
            <a:fillRect/>
          </a:stretch>
        </p:blipFill>
        <p:spPr bwMode="auto">
          <a:xfrm>
            <a:off x="1100029" y="3073845"/>
            <a:ext cx="4175125" cy="220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3" name="矩形 453637" descr="白色大理石">
            <a:extLst>
              <a:ext uri="{FF2B5EF4-FFF2-40B4-BE49-F238E27FC236}">
                <a16:creationId xmlns="" xmlns:a16="http://schemas.microsoft.com/office/drawing/2014/main" id="{C48480A3-F957-4151-B0C1-AF958DA7CBD9}"/>
              </a:ext>
            </a:extLst>
          </p:cNvPr>
          <p:cNvSpPr>
            <a:spLocks noChangeArrowheads="1" noChangeShapeType="1" noTextEdit="1"/>
          </p:cNvSpPr>
          <p:nvPr/>
        </p:nvSpPr>
        <p:spPr bwMode="auto">
          <a:xfrm>
            <a:off x="1846264" y="5786493"/>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rPr>
              <a:t>解决发展不平衡问题</a:t>
            </a:r>
          </a:p>
        </p:txBody>
      </p:sp>
      <p:sp>
        <p:nvSpPr>
          <p:cNvPr id="2" name="矩形 453637" descr="白色大理石">
            <a:extLst>
              <a:ext uri="{FF2B5EF4-FFF2-40B4-BE49-F238E27FC236}">
                <a16:creationId xmlns="" xmlns:a16="http://schemas.microsoft.com/office/drawing/2014/main" id="{F6CA085F-B75E-4366-9AEF-743B8D220B2F}"/>
              </a:ext>
            </a:extLst>
          </p:cNvPr>
          <p:cNvSpPr>
            <a:spLocks noChangeArrowheads="1" noChangeShapeType="1" noTextEdit="1"/>
          </p:cNvSpPr>
          <p:nvPr/>
        </p:nvSpPr>
        <p:spPr bwMode="auto">
          <a:xfrm rot="5400000">
            <a:off x="5817395" y="1993107"/>
            <a:ext cx="1189037" cy="260350"/>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内涵</a:t>
            </a:r>
          </a:p>
        </p:txBody>
      </p:sp>
      <p:sp>
        <p:nvSpPr>
          <p:cNvPr id="3" name="矩形 453637" descr="白色大理石">
            <a:extLst>
              <a:ext uri="{FF2B5EF4-FFF2-40B4-BE49-F238E27FC236}">
                <a16:creationId xmlns="" xmlns:a16="http://schemas.microsoft.com/office/drawing/2014/main" id="{73FC2B4C-B2A9-45FC-80B0-7A5A99D1085A}"/>
              </a:ext>
            </a:extLst>
          </p:cNvPr>
          <p:cNvSpPr>
            <a:spLocks noChangeArrowheads="1" noChangeShapeType="1" noTextEdit="1"/>
          </p:cNvSpPr>
          <p:nvPr/>
        </p:nvSpPr>
        <p:spPr bwMode="auto">
          <a:xfrm rot="5400000">
            <a:off x="9652001" y="4852988"/>
            <a:ext cx="1190625" cy="260350"/>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原则</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2053">
            <a:extLst>
              <a:ext uri="{FF2B5EF4-FFF2-40B4-BE49-F238E27FC236}">
                <a16:creationId xmlns="" xmlns:a16="http://schemas.microsoft.com/office/drawing/2014/main" id="{D7018375-0DE5-49B2-A5D2-3940FB8844AD}"/>
              </a:ext>
            </a:extLst>
          </p:cNvPr>
          <p:cNvGrpSpPr>
            <a:grpSpLocks/>
          </p:cNvGrpSpPr>
          <p:nvPr/>
        </p:nvGrpSpPr>
        <p:grpSpPr bwMode="auto">
          <a:xfrm>
            <a:off x="1533526" y="20638"/>
            <a:ext cx="2773363" cy="363593"/>
            <a:chOff x="1338" y="1109"/>
            <a:chExt cx="3696" cy="384"/>
          </a:xfrm>
        </p:grpSpPr>
        <p:sp>
          <p:nvSpPr>
            <p:cNvPr id="58371" name="圆角矩形 2054">
              <a:extLst>
                <a:ext uri="{FF2B5EF4-FFF2-40B4-BE49-F238E27FC236}">
                  <a16:creationId xmlns="" xmlns:a16="http://schemas.microsoft.com/office/drawing/2014/main" id="{F5DFA59A-D988-415C-ACA0-E950581B1F92}"/>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58372" name="文本框 2055">
              <a:extLst>
                <a:ext uri="{FF2B5EF4-FFF2-40B4-BE49-F238E27FC236}">
                  <a16:creationId xmlns="" xmlns:a16="http://schemas.microsoft.com/office/drawing/2014/main" id="{B18846D9-1EDF-40F4-94BE-BAC26CA60C8F}"/>
                </a:ext>
              </a:extLst>
            </p:cNvPr>
            <p:cNvSpPr txBox="1">
              <a:spLocks noChangeArrowheads="1"/>
            </p:cNvSpPr>
            <p:nvPr/>
          </p:nvSpPr>
          <p:spPr bwMode="auto">
            <a:xfrm>
              <a:off x="1441" y="1122"/>
              <a:ext cx="3550" cy="3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2 </a:t>
              </a:r>
              <a:r>
                <a:rPr lang="zh-CN" altLang="en-US" sz="1400" b="1">
                  <a:solidFill>
                    <a:schemeClr val="bg1"/>
                  </a:solidFill>
                  <a:latin typeface="幼圆" pitchFamily="49" charset="-122"/>
                  <a:ea typeface="幼圆" pitchFamily="49" charset="-122"/>
                </a:rPr>
                <a:t>协调是持续发展的内在要求</a:t>
              </a:r>
            </a:p>
          </p:txBody>
        </p:sp>
      </p:grpSp>
      <p:sp>
        <p:nvSpPr>
          <p:cNvPr id="58373" name="圆角矩形 6">
            <a:extLst>
              <a:ext uri="{FF2B5EF4-FFF2-40B4-BE49-F238E27FC236}">
                <a16:creationId xmlns="" xmlns:a16="http://schemas.microsoft.com/office/drawing/2014/main" id="{8BC4C807-B7A0-436E-9D12-95D660D339FD}"/>
              </a:ext>
            </a:extLst>
          </p:cNvPr>
          <p:cNvSpPr>
            <a:spLocks noChangeArrowheads="1"/>
          </p:cNvSpPr>
          <p:nvPr/>
        </p:nvSpPr>
        <p:spPr bwMode="auto">
          <a:xfrm>
            <a:off x="2357437" y="5365532"/>
            <a:ext cx="7900988" cy="9683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坚持协调发展，要着力推动</a:t>
            </a:r>
            <a:r>
              <a:rPr lang="zh-CN" altLang="en-US" sz="2000" b="1">
                <a:solidFill>
                  <a:srgbClr val="FF0000"/>
                </a:solidFill>
                <a:latin typeface="幼圆" pitchFamily="49" charset="-122"/>
                <a:ea typeface="幼圆" pitchFamily="49" charset="-122"/>
              </a:rPr>
              <a:t>区域协调发展、城乡协调发展、物质文明和精神文明协调发展，</a:t>
            </a:r>
            <a:r>
              <a:rPr lang="zh-CN" altLang="en-US" sz="2000" b="1">
                <a:solidFill>
                  <a:schemeClr val="accent2"/>
                </a:solidFill>
                <a:latin typeface="楷体" panose="02010609060101010101" pitchFamily="49" charset="-122"/>
                <a:ea typeface="楷体" panose="02010609060101010101" pitchFamily="49" charset="-122"/>
              </a:rPr>
              <a:t>推动</a:t>
            </a:r>
            <a:r>
              <a:rPr lang="zh-CN" altLang="en-US" sz="2000" b="1">
                <a:solidFill>
                  <a:srgbClr val="FF0000"/>
                </a:solidFill>
                <a:latin typeface="幼圆" pitchFamily="49" charset="-122"/>
                <a:ea typeface="幼圆" pitchFamily="49" charset="-122"/>
              </a:rPr>
              <a:t>经济建设和国防建设融合发展。</a:t>
            </a:r>
          </a:p>
        </p:txBody>
      </p:sp>
      <p:sp>
        <p:nvSpPr>
          <p:cNvPr id="58374" name="圆角矩形 6">
            <a:extLst>
              <a:ext uri="{FF2B5EF4-FFF2-40B4-BE49-F238E27FC236}">
                <a16:creationId xmlns="" xmlns:a16="http://schemas.microsoft.com/office/drawing/2014/main" id="{E5779396-38CA-48D8-8C96-F59B50B0187F}"/>
              </a:ext>
            </a:extLst>
          </p:cNvPr>
          <p:cNvSpPr>
            <a:spLocks noChangeArrowheads="1"/>
          </p:cNvSpPr>
          <p:nvPr/>
        </p:nvSpPr>
        <p:spPr bwMode="auto">
          <a:xfrm>
            <a:off x="1990726" y="757239"/>
            <a:ext cx="3540125" cy="1271587"/>
          </a:xfrm>
          <a:prstGeom prst="roundRect">
            <a:avLst>
              <a:gd name="adj" fmla="val 16667"/>
            </a:avLst>
          </a:prstGeom>
          <a:solidFill>
            <a:srgbClr val="FFFFCC"/>
          </a:solidFill>
          <a:ln w="28575">
            <a:solidFill>
              <a:srgbClr val="FF00FF"/>
            </a:solidFill>
            <a:round/>
            <a:headEnd/>
            <a:tailEnd/>
          </a:ln>
        </p:spPr>
        <p:txBody>
          <a:bodyPr/>
          <a:lstStyle/>
          <a:p>
            <a:pPr>
              <a:lnSpc>
                <a:spcPct val="110000"/>
              </a:lnSpc>
              <a:buClr>
                <a:schemeClr val="bg1"/>
              </a:buClr>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协调发展不是搞平均主义，而是更注重</a:t>
            </a:r>
            <a:r>
              <a:rPr lang="zh-CN" altLang="en-US" sz="2000" b="1">
                <a:solidFill>
                  <a:srgbClr val="FF0000"/>
                </a:solidFill>
                <a:latin typeface="幼圆" pitchFamily="49" charset="-122"/>
                <a:ea typeface="幼圆" pitchFamily="49" charset="-122"/>
                <a:sym typeface="宋体" panose="02010600030101010101" pitchFamily="2" charset="-122"/>
              </a:rPr>
              <a:t>发展机会公平</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、更注重</a:t>
            </a:r>
            <a:r>
              <a:rPr lang="zh-CN" altLang="en-US" sz="2000" b="1">
                <a:solidFill>
                  <a:srgbClr val="FF0000"/>
                </a:solidFill>
                <a:latin typeface="幼圆" pitchFamily="49" charset="-122"/>
                <a:ea typeface="幼圆" pitchFamily="49" charset="-122"/>
                <a:sym typeface="宋体" panose="02010600030101010101" pitchFamily="2" charset="-122"/>
              </a:rPr>
              <a:t>资源配置均衡</a:t>
            </a:r>
          </a:p>
        </p:txBody>
      </p:sp>
      <p:sp>
        <p:nvSpPr>
          <p:cNvPr id="58375" name="圆角矩形 6">
            <a:extLst>
              <a:ext uri="{FF2B5EF4-FFF2-40B4-BE49-F238E27FC236}">
                <a16:creationId xmlns="" xmlns:a16="http://schemas.microsoft.com/office/drawing/2014/main" id="{37DCB387-FAB6-404A-86EC-B5915D6D1FE0}"/>
              </a:ext>
            </a:extLst>
          </p:cNvPr>
          <p:cNvSpPr>
            <a:spLocks noChangeArrowheads="1"/>
          </p:cNvSpPr>
          <p:nvPr/>
        </p:nvSpPr>
        <p:spPr bwMode="auto">
          <a:xfrm>
            <a:off x="5870574" y="3831431"/>
            <a:ext cx="4387850" cy="1271587"/>
          </a:xfrm>
          <a:prstGeom prst="roundRect">
            <a:avLst>
              <a:gd name="adj" fmla="val 16667"/>
            </a:avLst>
          </a:prstGeom>
          <a:solidFill>
            <a:srgbClr val="FFFFCC"/>
          </a:solidFill>
          <a:ln w="28575">
            <a:solidFill>
              <a:srgbClr val="FF00FF"/>
            </a:solidFill>
            <a:round/>
            <a:headEnd/>
            <a:tailEnd/>
          </a:ln>
        </p:spPr>
        <p:txBody>
          <a:bodyPr/>
          <a:lstStyle/>
          <a:p>
            <a:pPr>
              <a:lnSpc>
                <a:spcPct val="110000"/>
              </a:lnSpc>
              <a:buClr>
                <a:schemeClr val="bg1"/>
              </a:buClr>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协调发展就是要</a:t>
            </a:r>
            <a:r>
              <a:rPr lang="zh-CN" altLang="en-US" sz="2000" b="1">
                <a:solidFill>
                  <a:srgbClr val="FF0000"/>
                </a:solidFill>
                <a:latin typeface="幼圆" pitchFamily="49" charset="-122"/>
                <a:ea typeface="幼圆" pitchFamily="49" charset="-122"/>
                <a:sym typeface="宋体" panose="02010600030101010101" pitchFamily="2" charset="-122"/>
              </a:rPr>
              <a:t>找出短板</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，在补齐短板上多用力，通过补齐短板挖掘发展潜力、增强发展后劲</a:t>
            </a:r>
            <a:endParaRPr lang="zh-CN" altLang="en-US" sz="2000" b="1">
              <a:solidFill>
                <a:schemeClr val="accent2"/>
              </a:solidFill>
              <a:latin typeface="幼圆" pitchFamily="49" charset="-122"/>
              <a:ea typeface="幼圆" pitchFamily="49" charset="-122"/>
            </a:endParaRPr>
          </a:p>
        </p:txBody>
      </p:sp>
      <p:pic>
        <p:nvPicPr>
          <p:cNvPr id="58377" name="图片 4">
            <a:extLst>
              <a:ext uri="{FF2B5EF4-FFF2-40B4-BE49-F238E27FC236}">
                <a16:creationId xmlns="" xmlns:a16="http://schemas.microsoft.com/office/drawing/2014/main" id="{5B535B18-3080-465A-BAA8-B69EBE099C5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33576" y="2392363"/>
            <a:ext cx="3654425" cy="2074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矩形 453637" descr="白色大理石">
            <a:extLst>
              <a:ext uri="{FF2B5EF4-FFF2-40B4-BE49-F238E27FC236}">
                <a16:creationId xmlns="" xmlns:a16="http://schemas.microsoft.com/office/drawing/2014/main" id="{B47D58AA-267A-48C8-A0EB-29249131780C}"/>
              </a:ext>
            </a:extLst>
          </p:cNvPr>
          <p:cNvSpPr>
            <a:spLocks noChangeArrowheads="1" noChangeShapeType="1" noTextEdit="1"/>
          </p:cNvSpPr>
          <p:nvPr/>
        </p:nvSpPr>
        <p:spPr bwMode="auto">
          <a:xfrm rot="5400000">
            <a:off x="5439570" y="2302670"/>
            <a:ext cx="1190625" cy="258763"/>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原则</a:t>
            </a:r>
          </a:p>
        </p:txBody>
      </p:sp>
      <p:sp>
        <p:nvSpPr>
          <p:cNvPr id="2" name="矩形 453637" descr="白色大理石">
            <a:extLst>
              <a:ext uri="{FF2B5EF4-FFF2-40B4-BE49-F238E27FC236}">
                <a16:creationId xmlns="" xmlns:a16="http://schemas.microsoft.com/office/drawing/2014/main" id="{98A5C0EF-7A69-4E9D-8BAD-C047E4BABE3F}"/>
              </a:ext>
            </a:extLst>
          </p:cNvPr>
          <p:cNvSpPr>
            <a:spLocks noChangeArrowheads="1" noChangeShapeType="1" noTextEdit="1"/>
          </p:cNvSpPr>
          <p:nvPr/>
        </p:nvSpPr>
        <p:spPr bwMode="auto">
          <a:xfrm rot="5400000">
            <a:off x="1205952" y="5490069"/>
            <a:ext cx="1189038" cy="258763"/>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dirty="0">
                <a:solidFill>
                  <a:srgbClr val="7030A0"/>
                </a:solidFill>
                <a:latin typeface="宋体" panose="02010600030101010101" pitchFamily="2" charset="-122"/>
              </a:rPr>
              <a:t>举措</a:t>
            </a:r>
          </a:p>
        </p:txBody>
      </p:sp>
      <p:pic>
        <p:nvPicPr>
          <p:cNvPr id="13" name="Picture 4" descr="https://timgsa.baidu.com/timg?image&amp;quality=80&amp;size=b9999_10000&amp;sec=1523900709622&amp;di=de206461d2a83a02d1ed52ee4692fdba&amp;imgtype=0&amp;src=http%3A%2F%2Fwww.snxw.com%2Fzt%2FUploadFiles_7476%2F201601%2F2016011509193549.jpg">
            <a:extLst>
              <a:ext uri="{FF2B5EF4-FFF2-40B4-BE49-F238E27FC236}">
                <a16:creationId xmlns="" xmlns:a16="http://schemas.microsoft.com/office/drawing/2014/main" id="{FA082392-FE6D-4C31-9C08-DA70243F152D}"/>
              </a:ext>
            </a:extLst>
          </p:cNvPr>
          <p:cNvPicPr>
            <a:picLocks noChangeAspect="1" noChangeArrowheads="1"/>
          </p:cNvPicPr>
          <p:nvPr/>
        </p:nvPicPr>
        <p:blipFill>
          <a:blip r:embed="rId4"/>
          <a:srcRect/>
          <a:stretch>
            <a:fillRect/>
          </a:stretch>
        </p:blipFill>
        <p:spPr bwMode="auto">
          <a:xfrm>
            <a:off x="7743606" y="32947"/>
            <a:ext cx="3540125" cy="347932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B77ADEB7-B7C5-4128-A62D-4BBDF9C4510E}"/>
              </a:ext>
            </a:extLst>
          </p:cNvPr>
          <p:cNvSpPr/>
          <p:nvPr/>
        </p:nvSpPr>
        <p:spPr>
          <a:xfrm>
            <a:off x="1573901" y="2716212"/>
            <a:ext cx="1479550" cy="142557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000" b="1" dirty="0"/>
              <a:t>协调</a:t>
            </a:r>
          </a:p>
        </p:txBody>
      </p:sp>
      <p:sp>
        <p:nvSpPr>
          <p:cNvPr id="5" name="圆角矩形 3">
            <a:extLst>
              <a:ext uri="{FF2B5EF4-FFF2-40B4-BE49-F238E27FC236}">
                <a16:creationId xmlns="" xmlns:a16="http://schemas.microsoft.com/office/drawing/2014/main" id="{4C9EAAAC-CDE9-441D-9B62-3DDDD5183995}"/>
              </a:ext>
            </a:extLst>
          </p:cNvPr>
          <p:cNvSpPr/>
          <p:nvPr/>
        </p:nvSpPr>
        <p:spPr>
          <a:xfrm>
            <a:off x="3431276" y="1476375"/>
            <a:ext cx="1916113" cy="59531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发展手段</a:t>
            </a:r>
          </a:p>
        </p:txBody>
      </p:sp>
      <p:sp>
        <p:nvSpPr>
          <p:cNvPr id="6" name="圆角矩形 4">
            <a:extLst>
              <a:ext uri="{FF2B5EF4-FFF2-40B4-BE49-F238E27FC236}">
                <a16:creationId xmlns="" xmlns:a16="http://schemas.microsoft.com/office/drawing/2014/main" id="{9B6E5D7A-2025-4FE6-AAF9-884FAB7A2914}"/>
              </a:ext>
            </a:extLst>
          </p:cNvPr>
          <p:cNvSpPr/>
          <p:nvPr/>
        </p:nvSpPr>
        <p:spPr>
          <a:xfrm>
            <a:off x="5864914" y="1474787"/>
            <a:ext cx="1731962" cy="57467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发展目标</a:t>
            </a:r>
          </a:p>
        </p:txBody>
      </p:sp>
      <p:sp>
        <p:nvSpPr>
          <p:cNvPr id="7" name="圆角矩形 5">
            <a:extLst>
              <a:ext uri="{FF2B5EF4-FFF2-40B4-BE49-F238E27FC236}">
                <a16:creationId xmlns="" xmlns:a16="http://schemas.microsoft.com/office/drawing/2014/main" id="{8089AD57-E15D-4A4E-866C-29CCAF2EC783}"/>
              </a:ext>
            </a:extLst>
          </p:cNvPr>
          <p:cNvSpPr/>
          <p:nvPr/>
        </p:nvSpPr>
        <p:spPr>
          <a:xfrm>
            <a:off x="8214414" y="1352550"/>
            <a:ext cx="2063750" cy="82073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评价发展的</a:t>
            </a:r>
            <a:endParaRPr lang="en-US" altLang="zh-CN" sz="2200" dirty="0"/>
          </a:p>
          <a:p>
            <a:pPr algn="ctr">
              <a:defRPr/>
            </a:pPr>
            <a:r>
              <a:rPr lang="zh-CN" altLang="en-US" sz="2200" dirty="0"/>
              <a:t>标准和尺度</a:t>
            </a:r>
          </a:p>
        </p:txBody>
      </p:sp>
      <p:sp>
        <p:nvSpPr>
          <p:cNvPr id="8" name="圆角矩形 6">
            <a:extLst>
              <a:ext uri="{FF2B5EF4-FFF2-40B4-BE49-F238E27FC236}">
                <a16:creationId xmlns="" xmlns:a16="http://schemas.microsoft.com/office/drawing/2014/main" id="{2BCE4099-E254-44C2-BB97-96551A558FD9}"/>
              </a:ext>
            </a:extLst>
          </p:cNvPr>
          <p:cNvSpPr/>
          <p:nvPr/>
        </p:nvSpPr>
        <p:spPr>
          <a:xfrm>
            <a:off x="3431276" y="2887662"/>
            <a:ext cx="1817688" cy="59531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破解难题</a:t>
            </a:r>
          </a:p>
        </p:txBody>
      </p:sp>
      <p:sp>
        <p:nvSpPr>
          <p:cNvPr id="9" name="圆角矩形 7">
            <a:extLst>
              <a:ext uri="{FF2B5EF4-FFF2-40B4-BE49-F238E27FC236}">
                <a16:creationId xmlns="" xmlns:a16="http://schemas.microsoft.com/office/drawing/2014/main" id="{CF205F03-C577-4FA5-BFD1-E3C2FBC07E61}"/>
              </a:ext>
            </a:extLst>
          </p:cNvPr>
          <p:cNvSpPr/>
          <p:nvPr/>
        </p:nvSpPr>
        <p:spPr>
          <a:xfrm>
            <a:off x="5864914" y="2868612"/>
            <a:ext cx="1731962" cy="6318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补齐短板</a:t>
            </a:r>
          </a:p>
        </p:txBody>
      </p:sp>
      <p:sp>
        <p:nvSpPr>
          <p:cNvPr id="10" name="圆角矩形 8">
            <a:extLst>
              <a:ext uri="{FF2B5EF4-FFF2-40B4-BE49-F238E27FC236}">
                <a16:creationId xmlns="" xmlns:a16="http://schemas.microsoft.com/office/drawing/2014/main" id="{C371D5B6-FE8A-4A34-860C-6350566EF975}"/>
              </a:ext>
            </a:extLst>
          </p:cNvPr>
          <p:cNvSpPr/>
          <p:nvPr/>
        </p:nvSpPr>
        <p:spPr>
          <a:xfrm>
            <a:off x="8214414" y="2774950"/>
            <a:ext cx="2063750" cy="81915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巩固和厚植</a:t>
            </a:r>
            <a:endParaRPr lang="en-US" altLang="zh-CN" sz="2200" dirty="0"/>
          </a:p>
          <a:p>
            <a:pPr algn="ctr">
              <a:defRPr/>
            </a:pPr>
            <a:r>
              <a:rPr lang="zh-CN" altLang="en-US" sz="2200" dirty="0"/>
              <a:t>原有优势</a:t>
            </a:r>
          </a:p>
        </p:txBody>
      </p:sp>
      <p:sp>
        <p:nvSpPr>
          <p:cNvPr id="11" name="圆角矩形 9">
            <a:extLst>
              <a:ext uri="{FF2B5EF4-FFF2-40B4-BE49-F238E27FC236}">
                <a16:creationId xmlns="" xmlns:a16="http://schemas.microsoft.com/office/drawing/2014/main" id="{9C0B9524-F17B-404B-BA08-62921274DDF0}"/>
              </a:ext>
            </a:extLst>
          </p:cNvPr>
          <p:cNvSpPr/>
          <p:nvPr/>
        </p:nvSpPr>
        <p:spPr>
          <a:xfrm>
            <a:off x="5864914" y="4243387"/>
            <a:ext cx="1731962" cy="65881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注重发展机会公平</a:t>
            </a:r>
          </a:p>
        </p:txBody>
      </p:sp>
      <p:sp>
        <p:nvSpPr>
          <p:cNvPr id="12" name="圆角矩形 10">
            <a:extLst>
              <a:ext uri="{FF2B5EF4-FFF2-40B4-BE49-F238E27FC236}">
                <a16:creationId xmlns="" xmlns:a16="http://schemas.microsoft.com/office/drawing/2014/main" id="{E5B8132E-939E-4ED7-BEA8-9F1A4C3A2E7D}"/>
              </a:ext>
            </a:extLst>
          </p:cNvPr>
          <p:cNvSpPr/>
          <p:nvPr/>
        </p:nvSpPr>
        <p:spPr>
          <a:xfrm>
            <a:off x="3431276" y="4243387"/>
            <a:ext cx="1814513" cy="65881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不是搞平均主义</a:t>
            </a:r>
          </a:p>
        </p:txBody>
      </p:sp>
      <p:sp>
        <p:nvSpPr>
          <p:cNvPr id="13" name="圆角矩形 11">
            <a:extLst>
              <a:ext uri="{FF2B5EF4-FFF2-40B4-BE49-F238E27FC236}">
                <a16:creationId xmlns="" xmlns:a16="http://schemas.microsoft.com/office/drawing/2014/main" id="{9DD13695-DA10-46A0-B8E4-B634584A3855}"/>
              </a:ext>
            </a:extLst>
          </p:cNvPr>
          <p:cNvSpPr/>
          <p:nvPr/>
        </p:nvSpPr>
        <p:spPr>
          <a:xfrm>
            <a:off x="8214414" y="4141787"/>
            <a:ext cx="2063750" cy="81915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dirty="0"/>
              <a:t>注重资源</a:t>
            </a:r>
            <a:endParaRPr lang="en-US" altLang="zh-CN" sz="2200" dirty="0"/>
          </a:p>
          <a:p>
            <a:pPr algn="ctr">
              <a:defRPr/>
            </a:pPr>
            <a:r>
              <a:rPr lang="zh-CN" altLang="en-US" sz="2200" dirty="0"/>
              <a:t>配置均衡</a:t>
            </a:r>
          </a:p>
        </p:txBody>
      </p:sp>
      <p:sp>
        <p:nvSpPr>
          <p:cNvPr id="14" name="圆角矩形 12">
            <a:extLst>
              <a:ext uri="{FF2B5EF4-FFF2-40B4-BE49-F238E27FC236}">
                <a16:creationId xmlns="" xmlns:a16="http://schemas.microsoft.com/office/drawing/2014/main" id="{1262DAE5-10A1-44D8-9797-B1CC3DE704EC}"/>
              </a:ext>
            </a:extLst>
          </p:cNvPr>
          <p:cNvSpPr/>
          <p:nvPr/>
        </p:nvSpPr>
        <p:spPr>
          <a:xfrm>
            <a:off x="2737539" y="5461000"/>
            <a:ext cx="3017837" cy="61436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t>找出短板、补齐短板</a:t>
            </a:r>
          </a:p>
        </p:txBody>
      </p:sp>
      <p:sp>
        <p:nvSpPr>
          <p:cNvPr id="15" name="圆角矩形 14">
            <a:extLst>
              <a:ext uri="{FF2B5EF4-FFF2-40B4-BE49-F238E27FC236}">
                <a16:creationId xmlns="" xmlns:a16="http://schemas.microsoft.com/office/drawing/2014/main" id="{482BB45A-2405-4406-93AD-EABA788FAFAE}"/>
              </a:ext>
            </a:extLst>
          </p:cNvPr>
          <p:cNvSpPr/>
          <p:nvPr/>
        </p:nvSpPr>
        <p:spPr>
          <a:xfrm>
            <a:off x="6158601" y="5461000"/>
            <a:ext cx="4119563" cy="61436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200" b="1" dirty="0"/>
              <a:t>挖掘发展潜力、增强发展后劲</a:t>
            </a:r>
          </a:p>
        </p:txBody>
      </p:sp>
      <p:sp>
        <p:nvSpPr>
          <p:cNvPr id="16" name="TextBox 16">
            <a:extLst>
              <a:ext uri="{FF2B5EF4-FFF2-40B4-BE49-F238E27FC236}">
                <a16:creationId xmlns="" xmlns:a16="http://schemas.microsoft.com/office/drawing/2014/main" id="{3769BD38-7469-4F04-91F6-9001733C17CC}"/>
              </a:ext>
            </a:extLst>
          </p:cNvPr>
          <p:cNvSpPr txBox="1">
            <a:spLocks noChangeArrowheads="1"/>
          </p:cNvSpPr>
          <p:nvPr/>
        </p:nvSpPr>
        <p:spPr bwMode="auto">
          <a:xfrm>
            <a:off x="5390251" y="1508125"/>
            <a:ext cx="5175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17" name="TextBox 17">
            <a:extLst>
              <a:ext uri="{FF2B5EF4-FFF2-40B4-BE49-F238E27FC236}">
                <a16:creationId xmlns="" xmlns:a16="http://schemas.microsoft.com/office/drawing/2014/main" id="{790CF5A8-52E6-47C0-950A-664CE0A18300}"/>
              </a:ext>
            </a:extLst>
          </p:cNvPr>
          <p:cNvSpPr txBox="1">
            <a:spLocks noChangeArrowheads="1"/>
          </p:cNvSpPr>
          <p:nvPr/>
        </p:nvSpPr>
        <p:spPr bwMode="auto">
          <a:xfrm>
            <a:off x="7714351" y="1508125"/>
            <a:ext cx="519113"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18" name="TextBox 18">
            <a:extLst>
              <a:ext uri="{FF2B5EF4-FFF2-40B4-BE49-F238E27FC236}">
                <a16:creationId xmlns="" xmlns:a16="http://schemas.microsoft.com/office/drawing/2014/main" id="{EEF9B1BB-3CB8-46C2-92BD-5E6518B8408E}"/>
              </a:ext>
            </a:extLst>
          </p:cNvPr>
          <p:cNvSpPr txBox="1">
            <a:spLocks noChangeArrowheads="1"/>
          </p:cNvSpPr>
          <p:nvPr/>
        </p:nvSpPr>
        <p:spPr bwMode="auto">
          <a:xfrm>
            <a:off x="5390251" y="2960687"/>
            <a:ext cx="519113" cy="493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19" name="TextBox 19">
            <a:extLst>
              <a:ext uri="{FF2B5EF4-FFF2-40B4-BE49-F238E27FC236}">
                <a16:creationId xmlns="" xmlns:a16="http://schemas.microsoft.com/office/drawing/2014/main" id="{51EAA09E-729C-44E1-8D9C-B1FF74B116B6}"/>
              </a:ext>
            </a:extLst>
          </p:cNvPr>
          <p:cNvSpPr txBox="1">
            <a:spLocks noChangeArrowheads="1"/>
          </p:cNvSpPr>
          <p:nvPr/>
        </p:nvSpPr>
        <p:spPr bwMode="auto">
          <a:xfrm>
            <a:off x="7714351" y="2916237"/>
            <a:ext cx="519113"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20" name="TextBox 20">
            <a:extLst>
              <a:ext uri="{FF2B5EF4-FFF2-40B4-BE49-F238E27FC236}">
                <a16:creationId xmlns="" xmlns:a16="http://schemas.microsoft.com/office/drawing/2014/main" id="{36A63451-3AFB-4222-B901-A238C0500BEA}"/>
              </a:ext>
            </a:extLst>
          </p:cNvPr>
          <p:cNvSpPr txBox="1">
            <a:spLocks noChangeArrowheads="1"/>
          </p:cNvSpPr>
          <p:nvPr/>
        </p:nvSpPr>
        <p:spPr bwMode="auto">
          <a:xfrm>
            <a:off x="5390251" y="4262437"/>
            <a:ext cx="5175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21" name="TextBox 21">
            <a:extLst>
              <a:ext uri="{FF2B5EF4-FFF2-40B4-BE49-F238E27FC236}">
                <a16:creationId xmlns="" xmlns:a16="http://schemas.microsoft.com/office/drawing/2014/main" id="{E796F9CA-7F30-4C03-86F0-A976F0E3AF06}"/>
              </a:ext>
            </a:extLst>
          </p:cNvPr>
          <p:cNvSpPr txBox="1">
            <a:spLocks noChangeArrowheads="1"/>
          </p:cNvSpPr>
          <p:nvPr/>
        </p:nvSpPr>
        <p:spPr bwMode="auto">
          <a:xfrm>
            <a:off x="7714351" y="4273550"/>
            <a:ext cx="5175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
        <p:nvSpPr>
          <p:cNvPr id="22" name="TextBox 22">
            <a:extLst>
              <a:ext uri="{FF2B5EF4-FFF2-40B4-BE49-F238E27FC236}">
                <a16:creationId xmlns="" xmlns:a16="http://schemas.microsoft.com/office/drawing/2014/main" id="{541F51C0-225E-477B-9458-02F8C04A3C3D}"/>
              </a:ext>
            </a:extLst>
          </p:cNvPr>
          <p:cNvSpPr txBox="1">
            <a:spLocks noChangeArrowheads="1"/>
          </p:cNvSpPr>
          <p:nvPr/>
        </p:nvSpPr>
        <p:spPr bwMode="auto">
          <a:xfrm>
            <a:off x="5771251" y="5475287"/>
            <a:ext cx="517525" cy="493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a:t>+</a:t>
            </a:r>
            <a:endParaRPr lang="zh-CN" altLang="en-US" sz="2400"/>
          </a:p>
        </p:txBody>
      </p:sp>
    </p:spTree>
    <p:extLst>
      <p:ext uri="{BB962C8B-B14F-4D97-AF65-F5344CB8AC3E}">
        <p14:creationId xmlns="" xmlns:p14="http://schemas.microsoft.com/office/powerpoint/2010/main" val="3553592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C3BF00A1-4087-4CCA-A73A-8063E609FB86}"/>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60419" name="组合 2053">
            <a:extLst>
              <a:ext uri="{FF2B5EF4-FFF2-40B4-BE49-F238E27FC236}">
                <a16:creationId xmlns="" xmlns:a16="http://schemas.microsoft.com/office/drawing/2014/main" id="{2C168672-AE23-4D93-B13D-CDFCAAEAC3AB}"/>
              </a:ext>
            </a:extLst>
          </p:cNvPr>
          <p:cNvGrpSpPr>
            <a:grpSpLocks/>
          </p:cNvGrpSpPr>
          <p:nvPr/>
        </p:nvGrpSpPr>
        <p:grpSpPr bwMode="auto">
          <a:xfrm>
            <a:off x="1939926" y="579437"/>
            <a:ext cx="4475163" cy="513948"/>
            <a:chOff x="1338" y="1109"/>
            <a:chExt cx="3696" cy="384"/>
          </a:xfrm>
        </p:grpSpPr>
        <p:sp>
          <p:nvSpPr>
            <p:cNvPr id="60420" name="圆角矩形 2054">
              <a:extLst>
                <a:ext uri="{FF2B5EF4-FFF2-40B4-BE49-F238E27FC236}">
                  <a16:creationId xmlns="" xmlns:a16="http://schemas.microsoft.com/office/drawing/2014/main" id="{4F09154D-7FD0-4749-9ED6-7A118AEF58D1}"/>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0421" name="文本框 2055">
              <a:extLst>
                <a:ext uri="{FF2B5EF4-FFF2-40B4-BE49-F238E27FC236}">
                  <a16:creationId xmlns="" xmlns:a16="http://schemas.microsoft.com/office/drawing/2014/main" id="{F9D3BB4B-6A28-4DC5-A3FC-5F5AC965938B}"/>
                </a:ext>
              </a:extLst>
            </p:cNvPr>
            <p:cNvSpPr txBox="1">
              <a:spLocks noChangeArrowheads="1"/>
            </p:cNvSpPr>
            <p:nvPr/>
          </p:nvSpPr>
          <p:spPr bwMode="auto">
            <a:xfrm>
              <a:off x="1441" y="1122"/>
              <a:ext cx="3550" cy="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绿色是永续发展的必要条件</a:t>
              </a:r>
            </a:p>
          </p:txBody>
        </p:sp>
      </p:grpSp>
      <p:pic>
        <p:nvPicPr>
          <p:cNvPr id="60422" name="图片 1">
            <a:extLst>
              <a:ext uri="{FF2B5EF4-FFF2-40B4-BE49-F238E27FC236}">
                <a16:creationId xmlns="" xmlns:a16="http://schemas.microsoft.com/office/drawing/2014/main" id="{41134D5E-F8F0-4D01-9346-B96AB3ED390B}"/>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b="4747"/>
          <a:stretch>
            <a:fillRect/>
          </a:stretch>
        </p:blipFill>
        <p:spPr bwMode="auto">
          <a:xfrm>
            <a:off x="7813566" y="195650"/>
            <a:ext cx="2705100" cy="259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3" name="圆角矩形 6">
            <a:extLst>
              <a:ext uri="{FF2B5EF4-FFF2-40B4-BE49-F238E27FC236}">
                <a16:creationId xmlns="" xmlns:a16="http://schemas.microsoft.com/office/drawing/2014/main" id="{D8A8E079-E73F-4278-B54A-8194E6C077C7}"/>
              </a:ext>
            </a:extLst>
          </p:cNvPr>
          <p:cNvSpPr>
            <a:spLocks noChangeArrowheads="1"/>
          </p:cNvSpPr>
          <p:nvPr/>
        </p:nvSpPr>
        <p:spPr bwMode="auto">
          <a:xfrm>
            <a:off x="4929982" y="4064795"/>
            <a:ext cx="4935537" cy="2516187"/>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绿色发展，就是要解决好人与自然和谐共生问题，坚定走</a:t>
            </a:r>
            <a:r>
              <a:rPr lang="zh-CN" altLang="en-US" sz="2000" b="1">
                <a:solidFill>
                  <a:srgbClr val="FF0000"/>
                </a:solidFill>
                <a:latin typeface="幼圆" pitchFamily="49" charset="-122"/>
                <a:ea typeface="幼圆" pitchFamily="49" charset="-122"/>
              </a:rPr>
              <a:t>生产发展、生活富裕、生态良好</a:t>
            </a:r>
            <a:r>
              <a:rPr lang="zh-CN" altLang="en-US" sz="2000" b="1">
                <a:solidFill>
                  <a:schemeClr val="accent2"/>
                </a:solidFill>
                <a:latin typeface="楷体" panose="02010609060101010101" pitchFamily="49" charset="-122"/>
                <a:ea typeface="楷体" panose="02010609060101010101" pitchFamily="49" charset="-122"/>
              </a:rPr>
              <a:t>的文明发展之路，加快建设</a:t>
            </a:r>
            <a:r>
              <a:rPr lang="zh-CN" altLang="en-US" sz="2000" b="1">
                <a:solidFill>
                  <a:srgbClr val="FF0000"/>
                </a:solidFill>
                <a:latin typeface="幼圆" pitchFamily="49" charset="-122"/>
                <a:ea typeface="幼圆" pitchFamily="49" charset="-122"/>
              </a:rPr>
              <a:t>资源节约型、环境友好型社会</a:t>
            </a:r>
            <a:r>
              <a:rPr lang="zh-CN" altLang="en-US" sz="2000" b="1">
                <a:solidFill>
                  <a:schemeClr val="accent2"/>
                </a:solidFill>
                <a:latin typeface="楷体" panose="02010609060101010101" pitchFamily="49" charset="-122"/>
                <a:ea typeface="楷体" panose="02010609060101010101" pitchFamily="49" charset="-122"/>
              </a:rPr>
              <a:t>，形成人与自然和谐发展现代化建设新格局，推进美丽中国建设。</a:t>
            </a:r>
          </a:p>
        </p:txBody>
      </p:sp>
      <p:sp>
        <p:nvSpPr>
          <p:cNvPr id="60424" name="矩形 247819">
            <a:extLst>
              <a:ext uri="{FF2B5EF4-FFF2-40B4-BE49-F238E27FC236}">
                <a16:creationId xmlns="" xmlns:a16="http://schemas.microsoft.com/office/drawing/2014/main" id="{90CC10CC-1E3B-47CD-8E5A-601E566BB265}"/>
              </a:ext>
            </a:extLst>
          </p:cNvPr>
          <p:cNvSpPr>
            <a:spLocks noChangeArrowheads="1"/>
          </p:cNvSpPr>
          <p:nvPr/>
        </p:nvSpPr>
        <p:spPr bwMode="auto">
          <a:xfrm>
            <a:off x="6524626" y="754063"/>
            <a:ext cx="7841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P208</a:t>
            </a:r>
          </a:p>
        </p:txBody>
      </p:sp>
      <p:sp>
        <p:nvSpPr>
          <p:cNvPr id="60425" name="圆角矩形 6">
            <a:extLst>
              <a:ext uri="{FF2B5EF4-FFF2-40B4-BE49-F238E27FC236}">
                <a16:creationId xmlns="" xmlns:a16="http://schemas.microsoft.com/office/drawing/2014/main" id="{D37CA763-8C84-4D0D-9663-7334A6A4ACC4}"/>
              </a:ext>
            </a:extLst>
          </p:cNvPr>
          <p:cNvSpPr>
            <a:spLocks noChangeArrowheads="1"/>
          </p:cNvSpPr>
          <p:nvPr/>
        </p:nvSpPr>
        <p:spPr bwMode="auto">
          <a:xfrm>
            <a:off x="1801814" y="1333500"/>
            <a:ext cx="3773487" cy="17843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人类发展活动必须</a:t>
            </a:r>
            <a:r>
              <a:rPr lang="zh-CN" altLang="en-US" sz="2000" b="1">
                <a:solidFill>
                  <a:srgbClr val="FF0000"/>
                </a:solidFill>
                <a:latin typeface="幼圆" pitchFamily="49" charset="-122"/>
                <a:ea typeface="幼圆" pitchFamily="49" charset="-122"/>
              </a:rPr>
              <a:t>尊重自然、顺应自然、保护自然</a:t>
            </a:r>
            <a:r>
              <a:rPr lang="zh-CN" altLang="en-US" sz="2000" b="1">
                <a:solidFill>
                  <a:schemeClr val="accent2"/>
                </a:solidFill>
                <a:latin typeface="楷体" panose="02010609060101010101" pitchFamily="49" charset="-122"/>
                <a:ea typeface="楷体" panose="02010609060101010101" pitchFamily="49" charset="-122"/>
              </a:rPr>
              <a:t>，否则就会遭到大自然的报复，这个规律谁也无法抗拒。</a:t>
            </a:r>
          </a:p>
        </p:txBody>
      </p:sp>
      <p:pic>
        <p:nvPicPr>
          <p:cNvPr id="60426" name="图片 3">
            <a:extLst>
              <a:ext uri="{FF2B5EF4-FFF2-40B4-BE49-F238E27FC236}">
                <a16:creationId xmlns="" xmlns:a16="http://schemas.microsoft.com/office/drawing/2014/main" id="{3D882DB6-F4C7-4839-87F9-EF198605A8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801814" y="3027364"/>
            <a:ext cx="2992437" cy="200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9" name="矩形 453637" descr="白色大理石">
            <a:extLst>
              <a:ext uri="{FF2B5EF4-FFF2-40B4-BE49-F238E27FC236}">
                <a16:creationId xmlns="" xmlns:a16="http://schemas.microsoft.com/office/drawing/2014/main" id="{B83FB133-CA3F-4902-8AC7-B451A3664251}"/>
              </a:ext>
            </a:extLst>
          </p:cNvPr>
          <p:cNvSpPr>
            <a:spLocks noChangeArrowheads="1" noChangeShapeType="1" noTextEdit="1"/>
          </p:cNvSpPr>
          <p:nvPr/>
        </p:nvSpPr>
        <p:spPr bwMode="auto">
          <a:xfrm>
            <a:off x="1754188" y="5322889"/>
            <a:ext cx="28448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解决人与自然和谐问题</a:t>
            </a:r>
          </a:p>
        </p:txBody>
      </p:sp>
      <p:sp>
        <p:nvSpPr>
          <p:cNvPr id="60428" name="文本框 4">
            <a:extLst>
              <a:ext uri="{FF2B5EF4-FFF2-40B4-BE49-F238E27FC236}">
                <a16:creationId xmlns="" xmlns:a16="http://schemas.microsoft.com/office/drawing/2014/main" id="{6B0227EA-93DD-4D16-8F2B-CF22BF25FC5A}"/>
              </a:ext>
            </a:extLst>
          </p:cNvPr>
          <p:cNvSpPr txBox="1">
            <a:spLocks noChangeArrowheads="1"/>
          </p:cNvSpPr>
          <p:nvPr/>
        </p:nvSpPr>
        <p:spPr bwMode="auto">
          <a:xfrm>
            <a:off x="6096000" y="3305966"/>
            <a:ext cx="403187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FF0000"/>
                </a:solidFill>
                <a:latin typeface="华文彩云" panose="02010600030101010101" pitchFamily="2" charset="-122"/>
                <a:ea typeface="华文彩云" panose="02010600030101010101" pitchFamily="2" charset="-122"/>
              </a:rPr>
              <a:t>该问题在</a:t>
            </a:r>
            <a:r>
              <a:rPr lang="en-US" altLang="zh-CN" sz="2000">
                <a:solidFill>
                  <a:srgbClr val="FF0000"/>
                </a:solidFill>
                <a:latin typeface="华文彩云" panose="02010600030101010101" pitchFamily="2" charset="-122"/>
                <a:ea typeface="华文彩云" panose="02010600030101010101" pitchFamily="2" charset="-122"/>
              </a:rPr>
              <a:t>“</a:t>
            </a:r>
            <a:r>
              <a:rPr lang="zh-CN" altLang="en-US" sz="2000">
                <a:solidFill>
                  <a:srgbClr val="FF0000"/>
                </a:solidFill>
                <a:latin typeface="华文彩云" panose="02010600030101010101" pitchFamily="2" charset="-122"/>
                <a:ea typeface="华文彩云" panose="02010600030101010101" pitchFamily="2" charset="-122"/>
              </a:rPr>
              <a:t>总体布局</a:t>
            </a:r>
            <a:r>
              <a:rPr lang="en-US" altLang="zh-CN" sz="2000">
                <a:solidFill>
                  <a:srgbClr val="FF0000"/>
                </a:solidFill>
                <a:latin typeface="华文彩云" panose="02010600030101010101" pitchFamily="2" charset="-122"/>
                <a:ea typeface="华文彩云" panose="02010600030101010101" pitchFamily="2" charset="-122"/>
              </a:rPr>
              <a:t>”</a:t>
            </a:r>
            <a:r>
              <a:rPr lang="zh-CN" altLang="en-US" sz="2000">
                <a:solidFill>
                  <a:srgbClr val="FF0000"/>
                </a:solidFill>
                <a:latin typeface="华文彩云" panose="02010600030101010101" pitchFamily="2" charset="-122"/>
                <a:ea typeface="华文彩云" panose="02010600030101010101" pitchFamily="2" charset="-122"/>
              </a:rPr>
              <a:t>之五中详述</a:t>
            </a:r>
          </a:p>
        </p:txBody>
      </p:sp>
      <p:sp>
        <p:nvSpPr>
          <p:cNvPr id="2" name="矩形 453637" descr="白色大理石">
            <a:extLst>
              <a:ext uri="{FF2B5EF4-FFF2-40B4-BE49-F238E27FC236}">
                <a16:creationId xmlns="" xmlns:a16="http://schemas.microsoft.com/office/drawing/2014/main" id="{2CBAC790-3BEE-4708-815C-F66222C8414A}"/>
              </a:ext>
            </a:extLst>
          </p:cNvPr>
          <p:cNvSpPr>
            <a:spLocks noChangeArrowheads="1" noChangeShapeType="1" noTextEdit="1"/>
          </p:cNvSpPr>
          <p:nvPr/>
        </p:nvSpPr>
        <p:spPr bwMode="auto">
          <a:xfrm rot="5400000">
            <a:off x="5357020" y="2045495"/>
            <a:ext cx="1230313" cy="358775"/>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必要性</a:t>
            </a:r>
          </a:p>
        </p:txBody>
      </p:sp>
      <p:sp>
        <p:nvSpPr>
          <p:cNvPr id="3" name="矩形 453637" descr="白色大理石">
            <a:extLst>
              <a:ext uri="{FF2B5EF4-FFF2-40B4-BE49-F238E27FC236}">
                <a16:creationId xmlns="" xmlns:a16="http://schemas.microsoft.com/office/drawing/2014/main" id="{594BF11B-56B9-4DF4-97BD-889005461B45}"/>
              </a:ext>
            </a:extLst>
          </p:cNvPr>
          <p:cNvSpPr>
            <a:spLocks noChangeArrowheads="1" noChangeShapeType="1" noTextEdit="1"/>
          </p:cNvSpPr>
          <p:nvPr/>
        </p:nvSpPr>
        <p:spPr bwMode="auto">
          <a:xfrm rot="5400000">
            <a:off x="9560720" y="4528345"/>
            <a:ext cx="1230313" cy="358775"/>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基本要求</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矩形 247819">
            <a:extLst>
              <a:ext uri="{FF2B5EF4-FFF2-40B4-BE49-F238E27FC236}">
                <a16:creationId xmlns="" xmlns:a16="http://schemas.microsoft.com/office/drawing/2014/main" id="{E308EB7B-6476-41AC-8414-9EC694302ED2}"/>
              </a:ext>
            </a:extLst>
          </p:cNvPr>
          <p:cNvSpPr>
            <a:spLocks noChangeArrowheads="1"/>
          </p:cNvSpPr>
          <p:nvPr/>
        </p:nvSpPr>
        <p:spPr bwMode="auto">
          <a:xfrm>
            <a:off x="6985000" y="671513"/>
            <a:ext cx="129715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P208-209</a:t>
            </a:r>
          </a:p>
        </p:txBody>
      </p:sp>
      <p:sp>
        <p:nvSpPr>
          <p:cNvPr id="2052" name="矩形 2051">
            <a:extLst>
              <a:ext uri="{FF2B5EF4-FFF2-40B4-BE49-F238E27FC236}">
                <a16:creationId xmlns="" xmlns:a16="http://schemas.microsoft.com/office/drawing/2014/main" id="{0772C054-DEBA-4A08-BE3A-C2A6A5CBBB1C}"/>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62468" name="组合 2053">
            <a:extLst>
              <a:ext uri="{FF2B5EF4-FFF2-40B4-BE49-F238E27FC236}">
                <a16:creationId xmlns="" xmlns:a16="http://schemas.microsoft.com/office/drawing/2014/main" id="{2A154D8E-9779-4DB3-8E79-B9B0EA7052D7}"/>
              </a:ext>
            </a:extLst>
          </p:cNvPr>
          <p:cNvGrpSpPr>
            <a:grpSpLocks/>
          </p:cNvGrpSpPr>
          <p:nvPr/>
        </p:nvGrpSpPr>
        <p:grpSpPr bwMode="auto">
          <a:xfrm>
            <a:off x="1674814" y="576262"/>
            <a:ext cx="5165725" cy="558412"/>
            <a:chOff x="1338" y="1109"/>
            <a:chExt cx="3696" cy="384"/>
          </a:xfrm>
        </p:grpSpPr>
        <p:sp>
          <p:nvSpPr>
            <p:cNvPr id="62469" name="圆角矩形 2054">
              <a:extLst>
                <a:ext uri="{FF2B5EF4-FFF2-40B4-BE49-F238E27FC236}">
                  <a16:creationId xmlns="" xmlns:a16="http://schemas.microsoft.com/office/drawing/2014/main" id="{79948AB3-45CA-47DE-AB8E-23C2DA41DEA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2470" name="文本框 2055">
              <a:extLst>
                <a:ext uri="{FF2B5EF4-FFF2-40B4-BE49-F238E27FC236}">
                  <a16:creationId xmlns="" xmlns:a16="http://schemas.microsoft.com/office/drawing/2014/main" id="{39E219D1-444F-4A5B-A99E-E2FC53EB2AC0}"/>
                </a:ext>
              </a:extLst>
            </p:cNvPr>
            <p:cNvSpPr txBox="1">
              <a:spLocks noChangeArrowheads="1"/>
            </p:cNvSpPr>
            <p:nvPr/>
          </p:nvSpPr>
          <p:spPr bwMode="auto">
            <a:xfrm>
              <a:off x="1441" y="1122"/>
              <a:ext cx="3550" cy="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4 </a:t>
              </a:r>
              <a:r>
                <a:rPr lang="zh-CN" altLang="en-US" sz="2400" b="1">
                  <a:solidFill>
                    <a:schemeClr val="bg1"/>
                  </a:solidFill>
                  <a:latin typeface="楷体" panose="02010609060101010101" pitchFamily="49" charset="-122"/>
                  <a:ea typeface="楷体" panose="02010609060101010101" pitchFamily="49" charset="-122"/>
                </a:rPr>
                <a:t>开放是国家繁荣发展的必由之路</a:t>
              </a:r>
            </a:p>
          </p:txBody>
        </p:sp>
      </p:grpSp>
      <p:sp>
        <p:nvSpPr>
          <p:cNvPr id="62471" name="圆角矩形 6">
            <a:extLst>
              <a:ext uri="{FF2B5EF4-FFF2-40B4-BE49-F238E27FC236}">
                <a16:creationId xmlns="" xmlns:a16="http://schemas.microsoft.com/office/drawing/2014/main" id="{BB621950-99F6-4BB2-82E7-68F86578ADDC}"/>
              </a:ext>
            </a:extLst>
          </p:cNvPr>
          <p:cNvSpPr>
            <a:spLocks noChangeArrowheads="1"/>
          </p:cNvSpPr>
          <p:nvPr/>
        </p:nvSpPr>
        <p:spPr bwMode="auto">
          <a:xfrm>
            <a:off x="1597026" y="1565275"/>
            <a:ext cx="4386263" cy="13525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开放就是要顺应经济全球化潮流，充分运用人类社会创造的先进科学技术成果和有益管理经验。</a:t>
            </a:r>
          </a:p>
        </p:txBody>
      </p:sp>
      <p:sp>
        <p:nvSpPr>
          <p:cNvPr id="62472" name="圆角矩形 6">
            <a:extLst>
              <a:ext uri="{FF2B5EF4-FFF2-40B4-BE49-F238E27FC236}">
                <a16:creationId xmlns="" xmlns:a16="http://schemas.microsoft.com/office/drawing/2014/main" id="{34339614-2C9C-45C0-A600-99F62EBF0B95}"/>
              </a:ext>
            </a:extLst>
          </p:cNvPr>
          <p:cNvSpPr>
            <a:spLocks noChangeArrowheads="1"/>
          </p:cNvSpPr>
          <p:nvPr/>
        </p:nvSpPr>
        <p:spPr bwMode="auto">
          <a:xfrm>
            <a:off x="5920064" y="4063296"/>
            <a:ext cx="4002087" cy="17938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现在搞开放发展，面临的国际国内形势，同以往有很大不同，总体上有利因素更多，但也面临着更深层次的风险挑战。</a:t>
            </a:r>
          </a:p>
        </p:txBody>
      </p:sp>
      <p:pic>
        <p:nvPicPr>
          <p:cNvPr id="62473" name="图片 2">
            <a:extLst>
              <a:ext uri="{FF2B5EF4-FFF2-40B4-BE49-F238E27FC236}">
                <a16:creationId xmlns="" xmlns:a16="http://schemas.microsoft.com/office/drawing/2014/main" id="{58E87779-62C6-4873-864B-7BA24F7C3CF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t="14148"/>
          <a:stretch>
            <a:fillRect/>
          </a:stretch>
        </p:blipFill>
        <p:spPr bwMode="auto">
          <a:xfrm>
            <a:off x="6780213" y="1273175"/>
            <a:ext cx="3363912" cy="216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474" name="图片 3">
            <a:extLst>
              <a:ext uri="{FF2B5EF4-FFF2-40B4-BE49-F238E27FC236}">
                <a16:creationId xmlns="" xmlns:a16="http://schemas.microsoft.com/office/drawing/2014/main" id="{FAB88BB5-9C6B-45DD-99DF-318298D85ACA}"/>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t="16893"/>
          <a:stretch>
            <a:fillRect/>
          </a:stretch>
        </p:blipFill>
        <p:spPr bwMode="auto">
          <a:xfrm>
            <a:off x="1539877" y="3371747"/>
            <a:ext cx="4229100"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7" name="矩形 453637" descr="白色大理石">
            <a:extLst>
              <a:ext uri="{FF2B5EF4-FFF2-40B4-BE49-F238E27FC236}">
                <a16:creationId xmlns="" xmlns:a16="http://schemas.microsoft.com/office/drawing/2014/main" id="{1366E843-792E-4BB5-8740-C70B4203CC9C}"/>
              </a:ext>
            </a:extLst>
          </p:cNvPr>
          <p:cNvSpPr>
            <a:spLocks noChangeArrowheads="1" noChangeShapeType="1" noTextEdit="1"/>
          </p:cNvSpPr>
          <p:nvPr/>
        </p:nvSpPr>
        <p:spPr bwMode="auto">
          <a:xfrm>
            <a:off x="2246313" y="6102350"/>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rPr>
              <a:t>解决发展内外联动问题</a:t>
            </a:r>
          </a:p>
        </p:txBody>
      </p:sp>
      <p:sp>
        <p:nvSpPr>
          <p:cNvPr id="3" name="矩形 453637" descr="白色大理石">
            <a:extLst>
              <a:ext uri="{FF2B5EF4-FFF2-40B4-BE49-F238E27FC236}">
                <a16:creationId xmlns="" xmlns:a16="http://schemas.microsoft.com/office/drawing/2014/main" id="{BFF226DC-3991-447D-98C2-2B76D6A1E1A3}"/>
              </a:ext>
            </a:extLst>
          </p:cNvPr>
          <p:cNvSpPr>
            <a:spLocks noChangeArrowheads="1" noChangeShapeType="1" noTextEdit="1"/>
          </p:cNvSpPr>
          <p:nvPr/>
        </p:nvSpPr>
        <p:spPr bwMode="auto">
          <a:xfrm rot="5400000">
            <a:off x="5785645" y="2193132"/>
            <a:ext cx="1190625" cy="258763"/>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原则</a:t>
            </a:r>
          </a:p>
        </p:txBody>
      </p:sp>
      <p:sp>
        <p:nvSpPr>
          <p:cNvPr id="2" name="矩形 453637" descr="白色大理石">
            <a:extLst>
              <a:ext uri="{FF2B5EF4-FFF2-40B4-BE49-F238E27FC236}">
                <a16:creationId xmlns="" xmlns:a16="http://schemas.microsoft.com/office/drawing/2014/main" id="{BF14A194-F101-4B1E-8459-C0142E8356DC}"/>
              </a:ext>
            </a:extLst>
          </p:cNvPr>
          <p:cNvSpPr>
            <a:spLocks noChangeArrowheads="1" noChangeShapeType="1" noTextEdit="1"/>
          </p:cNvSpPr>
          <p:nvPr/>
        </p:nvSpPr>
        <p:spPr bwMode="auto">
          <a:xfrm rot="5400000">
            <a:off x="9568657" y="4333082"/>
            <a:ext cx="1190625" cy="258762"/>
          </a:xfrm>
          <a:prstGeom prst="rect">
            <a:avLst/>
          </a:prstGeom>
          <a:extLst>
            <a:ext uri="{91240B29-F687-4F45-9708-019B960494DF}">
              <a14:hiddenLine xmlns="" xmlns:a14="http://schemas.microsoft.com/office/drawing/2010/main"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7030A0"/>
              </a:contourClr>
            </a:sp3d>
          </a:bodyPr>
          <a:lstStyle/>
          <a:p>
            <a:pPr algn="ctr" fontAlgn="auto"/>
            <a:r>
              <a:rPr lang="zh-CN" altLang="en-US" sz="3600">
                <a:solidFill>
                  <a:srgbClr val="7030A0"/>
                </a:solidFill>
                <a:latin typeface="宋体" panose="02010600030101010101" pitchFamily="2" charset="-122"/>
              </a:rPr>
              <a:t>新形势</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algn="ctr" fontAlgn="auto">
              <a:spcAft>
                <a:spcPts val="0"/>
              </a:spcAft>
              <a:defRPr/>
            </a:pPr>
            <a:r>
              <a:rPr lang="zh-CN" altLang="en-US" sz="4000" b="1" dirty="0">
                <a:latin typeface="Arial" pitchFamily="34" charset="0"/>
                <a:ea typeface="楷体_GB2312" pitchFamily="49" charset="-122"/>
                <a:cs typeface="+mn-cs"/>
              </a:rPr>
              <a:t>教学重点、难点</a:t>
            </a:r>
          </a:p>
        </p:txBody>
      </p:sp>
      <p:sp>
        <p:nvSpPr>
          <p:cNvPr id="3" name="内容占位符 2"/>
          <p:cNvSpPr>
            <a:spLocks noGrp="1"/>
          </p:cNvSpPr>
          <p:nvPr>
            <p:ph idx="1"/>
          </p:nvPr>
        </p:nvSpPr>
        <p:spPr/>
        <p:txBody>
          <a:bodyPr rtlCol="0">
            <a:normAutofit/>
          </a:bodyPr>
          <a:lstStyle/>
          <a:p>
            <a:pPr marL="762000" indent="-762000" fontAlgn="auto">
              <a:spcBef>
                <a:spcPct val="20000"/>
              </a:spcBef>
              <a:spcAft>
                <a:spcPts val="0"/>
              </a:spcAft>
              <a:buFont typeface="Arial" panose="020B0604020202020204" pitchFamily="34" charset="0"/>
              <a:buChar char="•"/>
              <a:defRPr/>
            </a:pPr>
            <a:endParaRPr lang="en-US" altLang="zh-CN" sz="3200" b="1" dirty="0">
              <a:solidFill>
                <a:srgbClr val="0000FF"/>
              </a:solidFill>
              <a:latin typeface="Arial" pitchFamily="34" charset="0"/>
              <a:ea typeface="楷体_GB2312" pitchFamily="49" charset="-122"/>
              <a:cs typeface="+mn-cs"/>
            </a:endParaRPr>
          </a:p>
          <a:p>
            <a:pPr marL="762000" indent="-762000" fontAlgn="auto">
              <a:spcBef>
                <a:spcPct val="20000"/>
              </a:spcBef>
              <a:spcAft>
                <a:spcPts val="0"/>
              </a:spcAft>
              <a:buFont typeface="Arial" panose="020B0604020202020204" pitchFamily="34" charset="0"/>
              <a:buChar char="•"/>
              <a:defRPr/>
            </a:pPr>
            <a:r>
              <a:rPr lang="zh-CN" altLang="en-US" sz="4000" b="1" dirty="0">
                <a:solidFill>
                  <a:srgbClr val="0000FF"/>
                </a:solidFill>
                <a:latin typeface="Arial" pitchFamily="34" charset="0"/>
                <a:ea typeface="楷体_GB2312" pitchFamily="49" charset="-122"/>
                <a:cs typeface="+mn-cs"/>
              </a:rPr>
              <a:t>重点：</a:t>
            </a:r>
            <a:r>
              <a:rPr lang="zh-CN" altLang="en-US" sz="4000" b="1" dirty="0">
                <a:latin typeface="Arial" pitchFamily="34" charset="0"/>
                <a:ea typeface="楷体_GB2312" pitchFamily="49" charset="-122"/>
                <a:cs typeface="+mn-cs"/>
              </a:rPr>
              <a:t>建设现代化经济体系、坚持在发展中保障和改善民生</a:t>
            </a:r>
            <a:endParaRPr lang="en-US" altLang="zh-CN" sz="4000" b="1" dirty="0">
              <a:latin typeface="Arial" pitchFamily="34" charset="0"/>
              <a:ea typeface="楷体_GB2312" pitchFamily="49" charset="-122"/>
              <a:cs typeface="+mn-cs"/>
            </a:endParaRPr>
          </a:p>
          <a:p>
            <a:pPr marL="762000" indent="-762000" fontAlgn="auto">
              <a:spcBef>
                <a:spcPct val="20000"/>
              </a:spcBef>
              <a:spcAft>
                <a:spcPts val="0"/>
              </a:spcAft>
              <a:buFont typeface="Arial" panose="020B0604020202020204" pitchFamily="34" charset="0"/>
              <a:buChar char="•"/>
              <a:defRPr/>
            </a:pPr>
            <a:endParaRPr lang="en-US" altLang="zh-CN" sz="4000" b="1" dirty="0">
              <a:latin typeface="Arial" pitchFamily="34" charset="0"/>
              <a:ea typeface="楷体_GB2312" pitchFamily="49" charset="-122"/>
              <a:cs typeface="+mn-cs"/>
            </a:endParaRPr>
          </a:p>
          <a:p>
            <a:pPr marL="762000" indent="-762000" fontAlgn="auto">
              <a:spcBef>
                <a:spcPct val="20000"/>
              </a:spcBef>
              <a:spcAft>
                <a:spcPts val="0"/>
              </a:spcAft>
              <a:buFont typeface="Arial" panose="020B0604020202020204" pitchFamily="34" charset="0"/>
              <a:buChar char="•"/>
              <a:defRPr/>
            </a:pPr>
            <a:r>
              <a:rPr lang="zh-CN" altLang="en-US" sz="4000" b="1" dirty="0">
                <a:solidFill>
                  <a:srgbClr val="0000FF"/>
                </a:solidFill>
                <a:latin typeface="Arial" pitchFamily="34" charset="0"/>
                <a:ea typeface="楷体_GB2312" pitchFamily="49" charset="-122"/>
                <a:cs typeface="+mn-cs"/>
              </a:rPr>
              <a:t>难点：</a:t>
            </a:r>
            <a:r>
              <a:rPr lang="zh-CN" altLang="en-US" sz="4000" b="1" dirty="0">
                <a:latin typeface="Arial" pitchFamily="34" charset="0"/>
                <a:ea typeface="楷体_GB2312" pitchFamily="49" charset="-122"/>
                <a:cs typeface="+mn-cs"/>
              </a:rPr>
              <a:t>发展社会主义民主政治、推动社会主义文化繁荣兴盛</a:t>
            </a:r>
            <a:endParaRPr kumimoji="1" lang="zh-CN" altLang="en-US" sz="4000" dirty="0">
              <a:latin typeface="黑体" pitchFamily="49" charset="-122"/>
              <a:ea typeface="黑体" pitchFamily="49" charset="-122"/>
              <a:cs typeface="+mn-cs"/>
            </a:endParaRPr>
          </a:p>
          <a:p>
            <a:pPr fontAlgn="auto">
              <a:spcAft>
                <a:spcPts val="0"/>
              </a:spcAft>
              <a:buFont typeface="Arial" panose="020B0604020202020204" pitchFamily="34" charset="0"/>
              <a:buChar char="•"/>
              <a:defRPr/>
            </a:pPr>
            <a:endParaRPr lang="zh-CN" altLang="en-US" dirty="0">
              <a:cs typeface="+mn-cs"/>
            </a:endParaRPr>
          </a:p>
        </p:txBody>
      </p:sp>
    </p:spTree>
    <p:extLst>
      <p:ext uri="{BB962C8B-B14F-4D97-AF65-F5344CB8AC3E}">
        <p14:creationId xmlns="" xmlns:p14="http://schemas.microsoft.com/office/powerpoint/2010/main" val="990395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9">
            <a:hlinkClick r:id="" action="ppaction://hlinkshowjump?jump=nextslide"/>
          </p:cNvPr>
          <p:cNvSpPr txBox="1">
            <a:spLocks noChangeArrowheads="1"/>
          </p:cNvSpPr>
          <p:nvPr/>
        </p:nvSpPr>
        <p:spPr bwMode="auto">
          <a:xfrm>
            <a:off x="3935413" y="1125538"/>
            <a:ext cx="4321175" cy="560387"/>
          </a:xfrm>
          <a:prstGeom prst="rect">
            <a:avLst/>
          </a:prstGeom>
          <a:solidFill>
            <a:schemeClr val="accent1"/>
          </a:solidFill>
          <a:ln w="9525">
            <a:noFill/>
            <a:miter lim="800000"/>
            <a:headEnd/>
            <a:tailEnd/>
          </a:ln>
        </p:spPr>
        <p:txBody>
          <a:bodyPr lIns="98466" tIns="49233" rIns="98466" bIns="49233">
            <a:spAutoFit/>
          </a:bodyPr>
          <a:lstStyle/>
          <a:p>
            <a:pPr algn="dist"/>
            <a:r>
              <a:rPr lang="en-US" altLang="zh-CN" sz="3000" b="1">
                <a:solidFill>
                  <a:schemeClr val="bg1"/>
                </a:solidFill>
                <a:latin typeface="微软雅黑" pitchFamily="34" charset="-122"/>
                <a:ea typeface="微软雅黑" pitchFamily="34" charset="-122"/>
              </a:rPr>
              <a:t>4.</a:t>
            </a:r>
            <a:r>
              <a:rPr lang="zh-CN" altLang="en-US" sz="3000" b="1">
                <a:solidFill>
                  <a:schemeClr val="bg1"/>
                </a:solidFill>
                <a:latin typeface="微软雅黑" pitchFamily="34" charset="-122"/>
                <a:ea typeface="微软雅黑" pitchFamily="34" charset="-122"/>
              </a:rPr>
              <a:t>贯彻开放发展理念</a:t>
            </a:r>
          </a:p>
        </p:txBody>
      </p:sp>
      <p:sp>
        <p:nvSpPr>
          <p:cNvPr id="5" name="圆角矩形 4"/>
          <p:cNvSpPr/>
          <p:nvPr/>
        </p:nvSpPr>
        <p:spPr>
          <a:xfrm>
            <a:off x="676275" y="1728788"/>
            <a:ext cx="4733925" cy="480377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a:p>
        </p:txBody>
      </p:sp>
      <p:sp>
        <p:nvSpPr>
          <p:cNvPr id="6" name="矩形 5"/>
          <p:cNvSpPr/>
          <p:nvPr/>
        </p:nvSpPr>
        <p:spPr>
          <a:xfrm>
            <a:off x="676275" y="1728788"/>
            <a:ext cx="4733925" cy="4613484"/>
          </a:xfrm>
          <a:prstGeom prst="rect">
            <a:avLst/>
          </a:prstGeom>
        </p:spPr>
        <p:txBody>
          <a:bodyPr lIns="98466" tIns="49233" rIns="98466" bIns="49233">
            <a:spAutoFit/>
          </a:bodyPr>
          <a:lstStyle/>
          <a:p>
            <a:pPr fontAlgn="auto">
              <a:lnSpc>
                <a:spcPts val="3230"/>
              </a:lnSpc>
              <a:spcBef>
                <a:spcPts val="0"/>
              </a:spcBef>
              <a:spcAft>
                <a:spcPts val="0"/>
              </a:spcAft>
              <a:buFont typeface="Wingdings" panose="05000000000000000000" pitchFamily="2" charset="2"/>
              <a:buChar char="Ø"/>
              <a:defRPr/>
            </a:pPr>
            <a:r>
              <a:rPr lang="zh-CN" altLang="en-US" sz="2000" b="1"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开放</a:t>
            </a:r>
            <a:r>
              <a:rPr lang="zh-CN" altLang="zh-CN" sz="2000" b="1"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rPr>
              <a:t>是国家繁荣发展的必由之路。</a:t>
            </a:r>
            <a:endParaRPr lang="en-US" altLang="zh-CN" sz="2000" b="1" kern="100" dirty="0">
              <a:solidFill>
                <a:srgbClr val="0000FF"/>
              </a:solidFill>
              <a:latin typeface="楷体" panose="02010609060101010101" pitchFamily="49" charset="-122"/>
              <a:ea typeface="楷体" panose="02010609060101010101" pitchFamily="49" charset="-122"/>
              <a:cs typeface="Times New Roman" panose="02020603050405020304" pitchFamily="18" charset="0"/>
            </a:endParaRPr>
          </a:p>
          <a:p>
            <a:pPr fontAlgn="auto">
              <a:lnSpc>
                <a:spcPts val="3230"/>
              </a:lnSpc>
              <a:spcBef>
                <a:spcPts val="0"/>
              </a:spcBef>
              <a:spcAft>
                <a:spcPts val="0"/>
              </a:spcAft>
              <a:buFont typeface="Wingdings" panose="05000000000000000000" pitchFamily="2" charset="2"/>
              <a:buChar char="Ø"/>
              <a:defRPr/>
            </a:pPr>
            <a:r>
              <a:rPr lang="zh-CN" altLang="zh-CN" sz="2000" b="1" kern="100" dirty="0">
                <a:latin typeface="楷体" panose="02010609060101010101" pitchFamily="49" charset="-122"/>
                <a:ea typeface="楷体" panose="02010609060101010101" pitchFamily="49" charset="-122"/>
                <a:cs typeface="Times New Roman" panose="02020603050405020304" pitchFamily="18" charset="0"/>
              </a:rPr>
              <a:t>开放</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发展</a:t>
            </a:r>
            <a:r>
              <a:rPr lang="zh-CN" altLang="zh-CN" sz="2000" b="1" kern="100" dirty="0">
                <a:latin typeface="楷体" panose="02010609060101010101" pitchFamily="49" charset="-122"/>
                <a:ea typeface="楷体" panose="02010609060101010101" pitchFamily="49" charset="-122"/>
                <a:cs typeface="Times New Roman" panose="02020603050405020304" pitchFamily="18" charset="0"/>
              </a:rPr>
              <a:t>就是要顺应经济全球化潮流，充分运用人类社会创造的</a:t>
            </a:r>
            <a:r>
              <a:rPr lang="zh-CN"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先进科学技术成果和有益管理经验</a:t>
            </a:r>
            <a:r>
              <a:rPr lang="zh-CN" altLang="zh-CN" sz="2000" b="1"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000" b="1" kern="100" dirty="0">
              <a:latin typeface="楷体" panose="02010609060101010101" pitchFamily="49" charset="-122"/>
              <a:ea typeface="楷体" panose="02010609060101010101" pitchFamily="49" charset="-122"/>
              <a:cs typeface="Times New Roman" panose="02020603050405020304" pitchFamily="18" charset="0"/>
            </a:endParaRPr>
          </a:p>
          <a:p>
            <a:pPr fontAlgn="auto">
              <a:lnSpc>
                <a:spcPts val="3230"/>
              </a:lnSpc>
              <a:spcBef>
                <a:spcPts val="0"/>
              </a:spcBef>
              <a:spcAft>
                <a:spcPts val="0"/>
              </a:spcAft>
              <a:buFont typeface="Wingdings" panose="05000000000000000000" pitchFamily="2" charset="2"/>
              <a:buChar char="Ø"/>
              <a:defRPr/>
            </a:pP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坚持开放发展，就要奉行</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互利共赢</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的开放战略，坚持</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内外需协调</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进出口平衡</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引进来和走出去并重</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引资和引技引智并举</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，发展更高层次的开放型经济，积极参与全球经济治理和公共产品供给，提高我国在全球经济治理中的</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制度性话语权</a:t>
            </a:r>
            <a:r>
              <a:rPr lang="zh-CN" altLang="en-US" sz="2000" b="1" kern="100" dirty="0">
                <a:latin typeface="楷体" panose="02010609060101010101" pitchFamily="49" charset="-122"/>
                <a:ea typeface="楷体" panose="02010609060101010101" pitchFamily="49" charset="-122"/>
                <a:cs typeface="Times New Roman" panose="02020603050405020304" pitchFamily="18" charset="0"/>
              </a:rPr>
              <a:t>，构建广泛的利益共同体。</a:t>
            </a:r>
            <a:endParaRPr lang="en-US" altLang="zh-CN" sz="2000" b="1" dirty="0">
              <a:solidFill>
                <a:srgbClr val="FF0000"/>
              </a:solidFill>
              <a:latin typeface="楷体" panose="02010609060101010101" pitchFamily="49" charset="-122"/>
              <a:ea typeface="楷体" panose="02010609060101010101" pitchFamily="49" charset="-122"/>
              <a:cs typeface="+mn-cs"/>
            </a:endParaRPr>
          </a:p>
        </p:txBody>
      </p:sp>
      <p:pic>
        <p:nvPicPr>
          <p:cNvPr id="64514" name="Picture 2" descr="https://timgsa.baidu.com/timg?image&amp;quality=80&amp;size=b9999_10000&amp;sec=1523970708727&amp;di=c055bc8215fb419cdb3f4fda213a7ecb&amp;imgtype=0&amp;src=http%3A%2F%2Fwww.chinatradenews.com.cn%2Fpic%2F201710%2F31%2Fe9e4a44d-ca28-4f65-b608-06ec55772f7d.png"/>
          <p:cNvPicPr>
            <a:picLocks noChangeAspect="1" noChangeArrowheads="1"/>
          </p:cNvPicPr>
          <p:nvPr/>
        </p:nvPicPr>
        <p:blipFill>
          <a:blip r:embed="rId2" cstate="print"/>
          <a:srcRect/>
          <a:stretch>
            <a:fillRect/>
          </a:stretch>
        </p:blipFill>
        <p:spPr bwMode="auto">
          <a:xfrm>
            <a:off x="5757772" y="2132857"/>
            <a:ext cx="4968552" cy="3911601"/>
          </a:xfrm>
          <a:prstGeom prst="rect">
            <a:avLst/>
          </a:prstGeom>
          <a:ln>
            <a:noFill/>
          </a:ln>
          <a:effectLst>
            <a:softEdge rad="112500"/>
          </a:effectLst>
        </p:spPr>
      </p:pic>
      <p:pic>
        <p:nvPicPr>
          <p:cNvPr id="64518" name="Picture 6" descr="https://timgsa.baidu.com/timg?image&amp;quality=80&amp;size=b9999_10000&amp;sec=1523970979275&amp;di=15cd06b85f5bacee5527772dd3d63651&amp;imgtype=0&amp;src=http%3A%2F%2Fimages.china.cn%2Fattachement%2Fjpg%2Fsite1000%2F20140314%2Fd43d7e14de37148d032b3d.jpg"/>
          <p:cNvPicPr>
            <a:picLocks noChangeAspect="1" noChangeArrowheads="1"/>
          </p:cNvPicPr>
          <p:nvPr/>
        </p:nvPicPr>
        <p:blipFill>
          <a:blip r:embed="rId3" cstate="print"/>
          <a:srcRect/>
          <a:stretch>
            <a:fillRect/>
          </a:stretch>
        </p:blipFill>
        <p:spPr bwMode="auto">
          <a:xfrm>
            <a:off x="6113728" y="2228230"/>
            <a:ext cx="5040560" cy="4032448"/>
          </a:xfrm>
          <a:prstGeom prst="rect">
            <a:avLst/>
          </a:prstGeom>
          <a:ln>
            <a:noFill/>
          </a:ln>
          <a:effectLst>
            <a:softEdge rad="112500"/>
          </a:effectLst>
        </p:spPr>
      </p:pic>
      <p:pic>
        <p:nvPicPr>
          <p:cNvPr id="29702" name="图片 8"/>
          <p:cNvPicPr>
            <a:picLocks noChangeAspect="1"/>
          </p:cNvPicPr>
          <p:nvPr/>
        </p:nvPicPr>
        <p:blipFill>
          <a:blip r:embed="rId4"/>
          <a:srcRect/>
          <a:stretch>
            <a:fillRect/>
          </a:stretch>
        </p:blipFill>
        <p:spPr bwMode="auto">
          <a:xfrm>
            <a:off x="1524000" y="6129338"/>
            <a:ext cx="9144000" cy="728662"/>
          </a:xfrm>
          <a:prstGeom prst="rect">
            <a:avLst/>
          </a:prstGeom>
          <a:noFill/>
          <a:ln w="9525">
            <a:noFill/>
            <a:miter lim="800000"/>
            <a:headEnd/>
            <a:tailEnd/>
          </a:ln>
        </p:spPr>
      </p:pic>
    </p:spTree>
    <p:extLst>
      <p:ext uri="{BB962C8B-B14F-4D97-AF65-F5344CB8AC3E}">
        <p14:creationId xmlns="" xmlns:p14="http://schemas.microsoft.com/office/powerpoint/2010/main" val="21216702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par>
                          <p:cTn id="17" fill="hold">
                            <p:stCondLst>
                              <p:cond delay="1800"/>
                            </p:stCondLst>
                            <p:childTnLst>
                              <p:par>
                                <p:cTn id="18" presetID="47" presetClass="entr" presetSubtype="0" fill="hold" nodeType="afterEffect">
                                  <p:stCondLst>
                                    <p:cond delay="0"/>
                                  </p:stCondLst>
                                  <p:childTnLst>
                                    <p:set>
                                      <p:cBhvr>
                                        <p:cTn id="19" dur="1" fill="hold">
                                          <p:stCondLst>
                                            <p:cond delay="0"/>
                                          </p:stCondLst>
                                        </p:cTn>
                                        <p:tgtEl>
                                          <p:spTgt spid="64514"/>
                                        </p:tgtEl>
                                        <p:attrNameLst>
                                          <p:attrName>style.visibility</p:attrName>
                                        </p:attrNameLst>
                                      </p:cBhvr>
                                      <p:to>
                                        <p:strVal val="visible"/>
                                      </p:to>
                                    </p:set>
                                    <p:animEffect transition="in" filter="fade">
                                      <p:cBhvr>
                                        <p:cTn id="20" dur="1000"/>
                                        <p:tgtEl>
                                          <p:spTgt spid="64514"/>
                                        </p:tgtEl>
                                      </p:cBhvr>
                                    </p:animEffect>
                                    <p:anim calcmode="lin" valueType="num">
                                      <p:cBhvr>
                                        <p:cTn id="21" dur="1000" fill="hold"/>
                                        <p:tgtEl>
                                          <p:spTgt spid="64514"/>
                                        </p:tgtEl>
                                        <p:attrNameLst>
                                          <p:attrName>ppt_x</p:attrName>
                                        </p:attrNameLst>
                                      </p:cBhvr>
                                      <p:tavLst>
                                        <p:tav tm="0">
                                          <p:val>
                                            <p:strVal val="#ppt_x"/>
                                          </p:val>
                                        </p:tav>
                                        <p:tav tm="100000">
                                          <p:val>
                                            <p:strVal val="#ppt_x"/>
                                          </p:val>
                                        </p:tav>
                                      </p:tavLst>
                                    </p:anim>
                                    <p:anim calcmode="lin" valueType="num">
                                      <p:cBhvr>
                                        <p:cTn id="22" dur="1000" fill="hold"/>
                                        <p:tgtEl>
                                          <p:spTgt spid="64514"/>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64514"/>
                                        </p:tgtEl>
                                        <p:attrNameLst>
                                          <p:attrName>style.visibility</p:attrName>
                                        </p:attrNameLst>
                                      </p:cBhvr>
                                      <p:to>
                                        <p:strVal val="hidden"/>
                                      </p:to>
                                    </p:set>
                                  </p:subTnLst>
                                </p:cTn>
                              </p:par>
                            </p:childTnLst>
                          </p:cTn>
                        </p:par>
                        <p:par>
                          <p:cTn id="23" fill="hold">
                            <p:stCondLst>
                              <p:cond delay="2800"/>
                            </p:stCondLst>
                            <p:childTnLst>
                              <p:par>
                                <p:cTn id="24" presetID="47" presetClass="entr" presetSubtype="0" fill="hold" nodeType="afterEffect">
                                  <p:stCondLst>
                                    <p:cond delay="0"/>
                                  </p:stCondLst>
                                  <p:childTnLst>
                                    <p:set>
                                      <p:cBhvr>
                                        <p:cTn id="25" dur="1" fill="hold">
                                          <p:stCondLst>
                                            <p:cond delay="0"/>
                                          </p:stCondLst>
                                        </p:cTn>
                                        <p:tgtEl>
                                          <p:spTgt spid="64518"/>
                                        </p:tgtEl>
                                        <p:attrNameLst>
                                          <p:attrName>style.visibility</p:attrName>
                                        </p:attrNameLst>
                                      </p:cBhvr>
                                      <p:to>
                                        <p:strVal val="visible"/>
                                      </p:to>
                                    </p:set>
                                    <p:animEffect transition="in" filter="fade">
                                      <p:cBhvr>
                                        <p:cTn id="26" dur="1000"/>
                                        <p:tgtEl>
                                          <p:spTgt spid="64518"/>
                                        </p:tgtEl>
                                      </p:cBhvr>
                                    </p:animEffect>
                                    <p:anim calcmode="lin" valueType="num">
                                      <p:cBhvr>
                                        <p:cTn id="27" dur="1000" fill="hold"/>
                                        <p:tgtEl>
                                          <p:spTgt spid="64518"/>
                                        </p:tgtEl>
                                        <p:attrNameLst>
                                          <p:attrName>ppt_x</p:attrName>
                                        </p:attrNameLst>
                                      </p:cBhvr>
                                      <p:tavLst>
                                        <p:tav tm="0">
                                          <p:val>
                                            <p:strVal val="#ppt_x"/>
                                          </p:val>
                                        </p:tav>
                                        <p:tav tm="100000">
                                          <p:val>
                                            <p:strVal val="#ppt_x"/>
                                          </p:val>
                                        </p:tav>
                                      </p:tavLst>
                                    </p:anim>
                                    <p:anim calcmode="lin" valueType="num">
                                      <p:cBhvr>
                                        <p:cTn id="28" dur="1000" fill="hold"/>
                                        <p:tgtEl>
                                          <p:spTgt spid="645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8">
            <a:extLst>
              <a:ext uri="{FF2B5EF4-FFF2-40B4-BE49-F238E27FC236}">
                <a16:creationId xmlns="" xmlns:a16="http://schemas.microsoft.com/office/drawing/2014/main" id="{7FE90F57-427D-4816-B5F7-394790A5C9CF}"/>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 xmlns:a14="http://schemas.microsoft.com/office/drawing/2010/main" val="0"/>
              </a:ext>
            </a:extLst>
          </a:blip>
          <a:srcRect/>
          <a:stretch>
            <a:fillRect/>
          </a:stretch>
        </p:blipFill>
        <p:spPr bwMode="auto">
          <a:xfrm>
            <a:off x="1135303" y="4826433"/>
            <a:ext cx="2057400" cy="164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 xmlns:a16="http://schemas.microsoft.com/office/drawing/2014/main" id="{7061B532-3DDD-4054-8A19-69C696D19024}"/>
              </a:ext>
            </a:extLst>
          </p:cNvPr>
          <p:cNvPicPr>
            <a:picLocks noChangeAspect="1" noChangeArrowheads="1"/>
          </p:cNvPicPr>
          <p:nvPr/>
        </p:nvPicPr>
        <p:blipFill>
          <a:blip r:embed="rId3"/>
          <a:srcRect/>
          <a:stretch>
            <a:fillRect/>
          </a:stretch>
        </p:blipFill>
        <p:spPr bwMode="auto">
          <a:xfrm>
            <a:off x="6529929" y="804928"/>
            <a:ext cx="3616176" cy="3730715"/>
          </a:xfrm>
          <a:prstGeom prst="ellipse">
            <a:avLst/>
          </a:prstGeom>
          <a:noFill/>
          <a:ln>
            <a:noFill/>
          </a:ln>
        </p:spPr>
      </p:pic>
      <p:grpSp>
        <p:nvGrpSpPr>
          <p:cNvPr id="2" name="组合 2">
            <a:extLst>
              <a:ext uri="{FF2B5EF4-FFF2-40B4-BE49-F238E27FC236}">
                <a16:creationId xmlns="" xmlns:a16="http://schemas.microsoft.com/office/drawing/2014/main" id="{BC7E33A3-7788-4994-B372-C7FD010740A6}"/>
              </a:ext>
            </a:extLst>
          </p:cNvPr>
          <p:cNvGrpSpPr>
            <a:grpSpLocks/>
          </p:cNvGrpSpPr>
          <p:nvPr/>
        </p:nvGrpSpPr>
        <p:grpSpPr bwMode="auto">
          <a:xfrm>
            <a:off x="3662513" y="4826433"/>
            <a:ext cx="8064500" cy="1882775"/>
            <a:chOff x="528842" y="1170046"/>
            <a:chExt cx="8064296" cy="1882419"/>
          </a:xfrm>
        </p:grpSpPr>
        <p:sp>
          <p:nvSpPr>
            <p:cNvPr id="7" name="文本框 1">
              <a:extLst>
                <a:ext uri="{FF2B5EF4-FFF2-40B4-BE49-F238E27FC236}">
                  <a16:creationId xmlns="" xmlns:a16="http://schemas.microsoft.com/office/drawing/2014/main" id="{1D632A84-698A-4CAA-95CD-FFA0D8E6DE03}"/>
                </a:ext>
              </a:extLst>
            </p:cNvPr>
            <p:cNvSpPr txBox="1">
              <a:spLocks noChangeArrowheads="1"/>
            </p:cNvSpPr>
            <p:nvPr/>
          </p:nvSpPr>
          <p:spPr bwMode="auto">
            <a:xfrm>
              <a:off x="998640" y="1329631"/>
              <a:ext cx="7124700" cy="1563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“中国开放的大门不会关闭，只会越开越大！”</a:t>
              </a:r>
            </a:p>
            <a:p>
              <a:pPr algn="just">
                <a:lnSpc>
                  <a:spcPct val="120000"/>
                </a:lnSpc>
                <a:spcBef>
                  <a:spcPts val="1400"/>
                </a:spcBef>
              </a:pPr>
              <a:r>
                <a:rPr lang="en-US" altLang="zh-CN" sz="2400" dirty="0"/>
                <a:t>——</a:t>
              </a:r>
              <a:r>
                <a:rPr lang="zh-CN" altLang="en-US" sz="2400" dirty="0"/>
                <a:t>习近平（</a:t>
              </a:r>
              <a:r>
                <a:rPr lang="en-US" altLang="zh-CN" sz="2400" dirty="0"/>
                <a:t>《</a:t>
              </a:r>
              <a:r>
                <a:rPr lang="zh-CN" altLang="en-US" sz="2400" dirty="0"/>
                <a:t>开放共创繁荣 创新引领未来</a:t>
              </a:r>
              <a:r>
                <a:rPr lang="en-US" altLang="zh-CN" sz="2400" dirty="0"/>
                <a:t>》</a:t>
              </a:r>
              <a:r>
                <a:rPr lang="zh-CN" altLang="en-US" sz="2400" dirty="0"/>
                <a:t>，</a:t>
              </a:r>
              <a:r>
                <a:rPr lang="en-US" altLang="zh-CN" sz="2400" dirty="0"/>
                <a:t>2018</a:t>
              </a:r>
              <a:r>
                <a:rPr lang="zh-CN" altLang="en-US" sz="2400" dirty="0"/>
                <a:t>年博鳌亚洲论坛 ）</a:t>
              </a:r>
            </a:p>
          </p:txBody>
        </p:sp>
        <p:sp>
          <p:nvSpPr>
            <p:cNvPr id="8" name="矩形: 圆角 7">
              <a:extLst>
                <a:ext uri="{FF2B5EF4-FFF2-40B4-BE49-F238E27FC236}">
                  <a16:creationId xmlns="" xmlns:a16="http://schemas.microsoft.com/office/drawing/2014/main" id="{3D76BCA2-FF27-454B-91D2-511EBB454A02}"/>
                </a:ext>
              </a:extLst>
            </p:cNvPr>
            <p:cNvSpPr/>
            <p:nvPr/>
          </p:nvSpPr>
          <p:spPr>
            <a:xfrm>
              <a:off x="528842" y="1170046"/>
              <a:ext cx="8064296" cy="1882419"/>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9" name="Picture 6" descr="https://timgsa.baidu.com/timg?image&amp;quality=80&amp;size=b9999_10000&amp;sec=1523970979275&amp;di=15cd06b85f5bacee5527772dd3d63651&amp;imgtype=0&amp;src=http%3A%2F%2Fimages.china.cn%2Fattachement%2Fjpg%2Fsite1000%2F20140314%2Fd43d7e14de37148d032b3d.jpg">
            <a:extLst>
              <a:ext uri="{FF2B5EF4-FFF2-40B4-BE49-F238E27FC236}">
                <a16:creationId xmlns="" xmlns:a16="http://schemas.microsoft.com/office/drawing/2014/main" id="{F8BFE35D-779E-4531-994D-8A9DE2018DFA}"/>
              </a:ext>
            </a:extLst>
          </p:cNvPr>
          <p:cNvPicPr>
            <a:picLocks noChangeAspect="1" noChangeArrowheads="1"/>
          </p:cNvPicPr>
          <p:nvPr/>
        </p:nvPicPr>
        <p:blipFill>
          <a:blip r:embed="rId4" cstate="print"/>
          <a:srcRect/>
          <a:stretch>
            <a:fillRect/>
          </a:stretch>
        </p:blipFill>
        <p:spPr bwMode="auto">
          <a:xfrm>
            <a:off x="60655" y="-121860"/>
            <a:ext cx="5044377" cy="4035502"/>
          </a:xfrm>
          <a:prstGeom prst="rect">
            <a:avLst/>
          </a:prstGeom>
          <a:ln>
            <a:noFill/>
          </a:ln>
          <a:effectLst>
            <a:softEdge rad="112500"/>
          </a:effectLst>
        </p:spPr>
      </p:pic>
    </p:spTree>
    <p:extLst>
      <p:ext uri="{BB962C8B-B14F-4D97-AF65-F5344CB8AC3E}">
        <p14:creationId xmlns="" xmlns:p14="http://schemas.microsoft.com/office/powerpoint/2010/main" val="1913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7"/>
          <p:cNvSpPr txBox="1">
            <a:spLocks noChangeArrowheads="1"/>
          </p:cNvSpPr>
          <p:nvPr/>
        </p:nvSpPr>
        <p:spPr bwMode="auto">
          <a:xfrm>
            <a:off x="60457" y="5655301"/>
            <a:ext cx="11900043" cy="666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917" tIns="60959" rIns="121917" bIns="60959">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575719" algn="ctr">
              <a:lnSpc>
                <a:spcPct val="150000"/>
              </a:lnSpc>
              <a:spcBef>
                <a:spcPts val="0"/>
              </a:spcBef>
              <a:buClr>
                <a:srgbClr val="FF0000"/>
              </a:buClr>
              <a:buNone/>
              <a:defRPr/>
            </a:pPr>
            <a:r>
              <a:rPr lang="en-US" altLang="zh-CN" sz="2667" b="1" dirty="0">
                <a:solidFill>
                  <a:schemeClr val="accent1">
                    <a:lumMod val="75000"/>
                  </a:schemeClr>
                </a:solidFill>
                <a:latin typeface="微软雅黑" panose="020B0503020204020204" pitchFamily="34" charset="-122"/>
                <a:ea typeface="微软雅黑" panose="020B0503020204020204" pitchFamily="34" charset="-122"/>
              </a:rPr>
              <a:t>“</a:t>
            </a:r>
            <a:r>
              <a:rPr lang="zh-CN" altLang="zh-CN" sz="2667" b="1" dirty="0">
                <a:solidFill>
                  <a:schemeClr val="accent1">
                    <a:lumMod val="75000"/>
                  </a:schemeClr>
                </a:solidFill>
                <a:latin typeface="微软雅黑" panose="020B0503020204020204" pitchFamily="34" charset="-122"/>
                <a:ea typeface="微软雅黑" panose="020B0503020204020204" pitchFamily="34" charset="-122"/>
              </a:rPr>
              <a:t>一带一路</a:t>
            </a:r>
            <a:r>
              <a:rPr lang="en-US" altLang="zh-CN" sz="2667" b="1" dirty="0">
                <a:solidFill>
                  <a:schemeClr val="accent1">
                    <a:lumMod val="75000"/>
                  </a:schemeClr>
                </a:solidFill>
                <a:latin typeface="微软雅黑" panose="020B0503020204020204" pitchFamily="34" charset="-122"/>
                <a:ea typeface="微软雅黑" panose="020B0503020204020204" pitchFamily="34" charset="-122"/>
              </a:rPr>
              <a:t>”</a:t>
            </a:r>
            <a:r>
              <a:rPr lang="zh-CN" altLang="zh-CN" sz="2667" b="1" dirty="0">
                <a:solidFill>
                  <a:schemeClr val="accent1">
                    <a:lumMod val="75000"/>
                  </a:schemeClr>
                </a:solidFill>
                <a:latin typeface="微软雅黑" panose="020B0503020204020204" pitchFamily="34" charset="-122"/>
                <a:ea typeface="微软雅黑" panose="020B0503020204020204" pitchFamily="34" charset="-122"/>
              </a:rPr>
              <a:t>建设不是中国一家的独奏，而是沿线国家的合唱</a:t>
            </a:r>
          </a:p>
        </p:txBody>
      </p:sp>
      <p:pic>
        <p:nvPicPr>
          <p:cNvPr id="2" name="图片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 y="864243"/>
            <a:ext cx="12192000" cy="4666379"/>
          </a:xfrm>
          <a:prstGeom prst="rect">
            <a:avLst/>
          </a:prstGeom>
        </p:spPr>
      </p:pic>
    </p:spTree>
    <p:extLst>
      <p:ext uri="{BB962C8B-B14F-4D97-AF65-F5344CB8AC3E}">
        <p14:creationId xmlns="" xmlns:p14="http://schemas.microsoft.com/office/powerpoint/2010/main" val="1766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A5663ECE-9D7D-4756-9B6D-3B22F9EBE758}"/>
              </a:ext>
            </a:extLst>
          </p:cNvPr>
          <p:cNvPicPr>
            <a:picLocks noChangeAspect="1"/>
          </p:cNvPicPr>
          <p:nvPr/>
        </p:nvPicPr>
        <p:blipFill>
          <a:blip r:embed="rId2" cstate="print"/>
          <a:stretch>
            <a:fillRect/>
          </a:stretch>
        </p:blipFill>
        <p:spPr>
          <a:xfrm>
            <a:off x="4831581" y="4490113"/>
            <a:ext cx="2448723" cy="2122226"/>
          </a:xfrm>
          <a:prstGeom prst="rect">
            <a:avLst/>
          </a:prstGeom>
        </p:spPr>
      </p:pic>
      <p:grpSp>
        <p:nvGrpSpPr>
          <p:cNvPr id="30" name="组合 29"/>
          <p:cNvGrpSpPr/>
          <p:nvPr/>
        </p:nvGrpSpPr>
        <p:grpSpPr>
          <a:xfrm>
            <a:off x="6909037" y="3916896"/>
            <a:ext cx="5310259" cy="1936317"/>
            <a:chOff x="6909037" y="3916896"/>
            <a:chExt cx="5310259" cy="1936317"/>
          </a:xfrm>
        </p:grpSpPr>
        <p:pic>
          <p:nvPicPr>
            <p:cNvPr id="29" name="图片 28" descr="timg2.gif"/>
            <p:cNvPicPr>
              <a:picLocks noChangeAspect="1"/>
            </p:cNvPicPr>
            <p:nvPr/>
          </p:nvPicPr>
          <p:blipFill>
            <a:blip r:embed="rId3" cstate="print"/>
            <a:stretch>
              <a:fillRect/>
            </a:stretch>
          </p:blipFill>
          <p:spPr>
            <a:xfrm>
              <a:off x="6909037" y="3916896"/>
              <a:ext cx="5310259" cy="1936317"/>
            </a:xfrm>
            <a:prstGeom prst="rect">
              <a:avLst/>
            </a:prstGeom>
          </p:spPr>
        </p:pic>
        <p:sp>
          <p:nvSpPr>
            <p:cNvPr id="5" name="TextBox 32">
              <a:extLst>
                <a:ext uri="{FF2B5EF4-FFF2-40B4-BE49-F238E27FC236}">
                  <a16:creationId xmlns="" xmlns:a16="http://schemas.microsoft.com/office/drawing/2014/main" id="{AE3183AD-5B59-4A56-99AA-3ADD4EF70362}"/>
                </a:ext>
              </a:extLst>
            </p:cNvPr>
            <p:cNvSpPr txBox="1"/>
            <p:nvPr/>
          </p:nvSpPr>
          <p:spPr>
            <a:xfrm>
              <a:off x="7287904" y="4303487"/>
              <a:ext cx="4462818" cy="978729"/>
            </a:xfrm>
            <a:prstGeom prst="rect">
              <a:avLst/>
            </a:prstGeom>
            <a:noFill/>
            <a:ln>
              <a:noFill/>
            </a:ln>
          </p:spPr>
          <p:txBody>
            <a:bodyPr wrap="square" rtlCol="0">
              <a:spAutoFit/>
            </a:bodyPr>
            <a:lstStyle/>
            <a:p>
              <a:pPr lvl="0" algn="just">
                <a:lnSpc>
                  <a:spcPct val="120000"/>
                </a:lnSpc>
                <a:defRPr/>
              </a:pPr>
              <a:r>
                <a:rPr lang="zh-CN" altLang="en-US" sz="2400" b="1" kern="0" dirty="0">
                  <a:latin typeface="微软雅黑" panose="020B0503020204020204" pitchFamily="34" charset="-122"/>
                  <a:ea typeface="微软雅黑" panose="020B0503020204020204" pitchFamily="34" charset="-122"/>
                  <a:cs typeface="+mn-ea"/>
                  <a:sym typeface="+mn-lt"/>
                </a:rPr>
                <a:t>全球化带给美国千千万万工人的只有贫穷和悲伤</a:t>
              </a:r>
              <a:endPar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3" name="组合 22"/>
          <p:cNvGrpSpPr/>
          <p:nvPr/>
        </p:nvGrpSpPr>
        <p:grpSpPr>
          <a:xfrm>
            <a:off x="150125" y="3911284"/>
            <a:ext cx="5076967" cy="1954833"/>
            <a:chOff x="150125" y="3911284"/>
            <a:chExt cx="5076967" cy="1954833"/>
          </a:xfrm>
        </p:grpSpPr>
        <p:pic>
          <p:nvPicPr>
            <p:cNvPr id="25" name="图片 24" descr="timg.gif"/>
            <p:cNvPicPr>
              <a:picLocks noChangeAspect="1"/>
            </p:cNvPicPr>
            <p:nvPr/>
          </p:nvPicPr>
          <p:blipFill>
            <a:blip r:embed="rId4" cstate="print"/>
            <a:stretch>
              <a:fillRect/>
            </a:stretch>
          </p:blipFill>
          <p:spPr>
            <a:xfrm>
              <a:off x="150125" y="3911284"/>
              <a:ext cx="5076967" cy="1954833"/>
            </a:xfrm>
            <a:prstGeom prst="rect">
              <a:avLst/>
            </a:prstGeom>
          </p:spPr>
        </p:pic>
        <p:sp>
          <p:nvSpPr>
            <p:cNvPr id="9" name="TextBox 36">
              <a:extLst>
                <a:ext uri="{FF2B5EF4-FFF2-40B4-BE49-F238E27FC236}">
                  <a16:creationId xmlns="" xmlns:a16="http://schemas.microsoft.com/office/drawing/2014/main" id="{EB24C021-8B11-428D-BE7B-DD4E55775CE1}"/>
                </a:ext>
              </a:extLst>
            </p:cNvPr>
            <p:cNvSpPr txBox="1"/>
            <p:nvPr/>
          </p:nvSpPr>
          <p:spPr>
            <a:xfrm>
              <a:off x="682387" y="4541880"/>
              <a:ext cx="4148920" cy="535531"/>
            </a:xfrm>
            <a:prstGeom prst="rect">
              <a:avLst/>
            </a:prstGeom>
            <a:noFill/>
          </p:spPr>
          <p:txBody>
            <a:bodyPr wrap="square" rtlCol="0">
              <a:spAutoFit/>
            </a:bodyPr>
            <a:lstStyle/>
            <a:p>
              <a:pPr lvl="0" algn="just">
                <a:lnSpc>
                  <a:spcPct val="120000"/>
                </a:lnSpc>
                <a:defRPr/>
              </a:pPr>
              <a:r>
                <a:rPr lang="zh-CN" altLang="en-US" sz="2400" b="1" kern="0" dirty="0">
                  <a:latin typeface="微软雅黑" panose="020B0503020204020204" pitchFamily="34" charset="-122"/>
                  <a:ea typeface="微软雅黑" panose="020B0503020204020204" pitchFamily="34" charset="-122"/>
                  <a:cs typeface="+mn-ea"/>
                  <a:sym typeface="+mn-lt"/>
                </a:rPr>
                <a:t>拒绝全球化就是拒绝太阳升起</a:t>
              </a:r>
            </a:p>
          </p:txBody>
        </p:sp>
      </p:grpSp>
      <p:grpSp>
        <p:nvGrpSpPr>
          <p:cNvPr id="14" name="组合 13">
            <a:extLst>
              <a:ext uri="{FF2B5EF4-FFF2-40B4-BE49-F238E27FC236}">
                <a16:creationId xmlns="" xmlns:a16="http://schemas.microsoft.com/office/drawing/2014/main" id="{032E733C-1158-4354-BAA1-4E938D6FF843}"/>
              </a:ext>
            </a:extLst>
          </p:cNvPr>
          <p:cNvGrpSpPr/>
          <p:nvPr/>
        </p:nvGrpSpPr>
        <p:grpSpPr>
          <a:xfrm>
            <a:off x="200026" y="287059"/>
            <a:ext cx="5464479" cy="523220"/>
            <a:chOff x="1" y="378896"/>
            <a:chExt cx="5464479" cy="523220"/>
          </a:xfrm>
        </p:grpSpPr>
        <p:sp>
          <p:nvSpPr>
            <p:cNvPr id="15" name="文本框 14">
              <a:extLst>
                <a:ext uri="{FF2B5EF4-FFF2-40B4-BE49-F238E27FC236}">
                  <a16:creationId xmlns="" xmlns:a16="http://schemas.microsoft.com/office/drawing/2014/main" id="{228FC55D-196B-4A2C-BE3D-6F733AB1F21D}"/>
                </a:ext>
              </a:extLst>
            </p:cNvPr>
            <p:cNvSpPr txBox="1"/>
            <p:nvPr/>
          </p:nvSpPr>
          <p:spPr>
            <a:xfrm>
              <a:off x="611870" y="378896"/>
              <a:ext cx="4852610" cy="523220"/>
            </a:xfrm>
            <a:prstGeom prst="rect">
              <a:avLst/>
            </a:prstGeom>
            <a:noFill/>
          </p:spPr>
          <p:txBody>
            <a:bodyPr wrap="none" rtlCol="0">
              <a:spAutoFit/>
              <a:scene3d>
                <a:camera prst="orthographicFront"/>
                <a:lightRig rig="threePt" dir="t"/>
              </a:scene3d>
              <a:sp3d contourW="12700"/>
            </a:bodyPr>
            <a:lstStyle/>
            <a:p>
              <a:pPr lvl="0"/>
              <a:r>
                <a:rPr lang="zh-CN" altLang="en-US" sz="2800" b="1" dirty="0">
                  <a:solidFill>
                    <a:prstClr val="black">
                      <a:lumMod val="75000"/>
                      <a:lumOff val="25000"/>
                    </a:prstClr>
                  </a:solidFill>
                  <a:latin typeface="Century Gothic" panose="020B0502020202020204" pitchFamily="34" charset="0"/>
                  <a:ea typeface="微软雅黑" panose="020B0503020204020204" pitchFamily="34" charset="-122"/>
                  <a:sym typeface="Century Gothic" panose="020B0502020202020204" pitchFamily="34" charset="0"/>
                </a:rPr>
                <a:t>当前经济全球化的困境及挑战</a:t>
              </a:r>
            </a:p>
          </p:txBody>
        </p:sp>
        <p:grpSp>
          <p:nvGrpSpPr>
            <p:cNvPr id="16" name="组合 15">
              <a:extLst>
                <a:ext uri="{FF2B5EF4-FFF2-40B4-BE49-F238E27FC236}">
                  <a16:creationId xmlns="" xmlns:a16="http://schemas.microsoft.com/office/drawing/2014/main" id="{F1329687-BF56-49FA-84F7-732BE4C9C094}"/>
                </a:ext>
              </a:extLst>
            </p:cNvPr>
            <p:cNvGrpSpPr/>
            <p:nvPr/>
          </p:nvGrpSpPr>
          <p:grpSpPr>
            <a:xfrm>
              <a:off x="1" y="425063"/>
              <a:ext cx="529962" cy="430887"/>
              <a:chOff x="1" y="363398"/>
              <a:chExt cx="529962" cy="430887"/>
            </a:xfrm>
          </p:grpSpPr>
          <p:sp>
            <p:nvSpPr>
              <p:cNvPr id="17" name="矩形 16">
                <a:extLst>
                  <a:ext uri="{FF2B5EF4-FFF2-40B4-BE49-F238E27FC236}">
                    <a16:creationId xmlns="" xmlns:a16="http://schemas.microsoft.com/office/drawing/2014/main" id="{2FF63A24-CDE8-46D7-8E19-CA3588693959}"/>
                  </a:ext>
                </a:extLst>
              </p:cNvPr>
              <p:cNvSpPr/>
              <p:nvPr/>
            </p:nvSpPr>
            <p:spPr>
              <a:xfrm>
                <a:off x="1" y="363398"/>
                <a:ext cx="313142" cy="430887"/>
              </a:xfrm>
              <a:prstGeom prst="rect">
                <a:avLst/>
              </a:prstGeom>
              <a:solidFill>
                <a:srgbClr val="115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sp>
            <p:nvSpPr>
              <p:cNvPr id="18" name="矩形 17">
                <a:extLst>
                  <a:ext uri="{FF2B5EF4-FFF2-40B4-BE49-F238E27FC236}">
                    <a16:creationId xmlns="" xmlns:a16="http://schemas.microsoft.com/office/drawing/2014/main" id="{E2D6604E-B660-4A14-B964-2FBF70A2122E}"/>
                  </a:ext>
                </a:extLst>
              </p:cNvPr>
              <p:cNvSpPr/>
              <p:nvPr/>
            </p:nvSpPr>
            <p:spPr>
              <a:xfrm>
                <a:off x="395050" y="363398"/>
                <a:ext cx="134913" cy="43088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grpSp>
      </p:grpSp>
      <p:grpSp>
        <p:nvGrpSpPr>
          <p:cNvPr id="28" name="组合 27">
            <a:extLst>
              <a:ext uri="{FF2B5EF4-FFF2-40B4-BE49-F238E27FC236}">
                <a16:creationId xmlns="" xmlns:a16="http://schemas.microsoft.com/office/drawing/2014/main" id="{F6B18EA4-C2A6-41E2-BB09-677F94B8ADE4}"/>
              </a:ext>
            </a:extLst>
          </p:cNvPr>
          <p:cNvGrpSpPr/>
          <p:nvPr/>
        </p:nvGrpSpPr>
        <p:grpSpPr>
          <a:xfrm>
            <a:off x="513168" y="586854"/>
            <a:ext cx="11165664" cy="3227592"/>
            <a:chOff x="513168" y="586854"/>
            <a:chExt cx="11165664" cy="3227592"/>
          </a:xfrm>
        </p:grpSpPr>
        <p:sp>
          <p:nvSpPr>
            <p:cNvPr id="21" name="矩形 20">
              <a:extLst>
                <a:ext uri="{FF2B5EF4-FFF2-40B4-BE49-F238E27FC236}">
                  <a16:creationId xmlns="" xmlns:a16="http://schemas.microsoft.com/office/drawing/2014/main" id="{D71CDA3D-699B-4149-B05C-0B9CA8FB4D87}"/>
                </a:ext>
              </a:extLst>
            </p:cNvPr>
            <p:cNvSpPr/>
            <p:nvPr/>
          </p:nvSpPr>
          <p:spPr>
            <a:xfrm>
              <a:off x="623113" y="2637503"/>
              <a:ext cx="10919706" cy="1015663"/>
            </a:xfrm>
            <a:prstGeom prst="rect">
              <a:avLst/>
            </a:prstGeom>
          </p:spPr>
          <p:txBody>
            <a:bodyPr wrap="square">
              <a:spAutoFit/>
            </a:bodyPr>
            <a:lstStyle/>
            <a:p>
              <a:pPr>
                <a:lnSpc>
                  <a:spcPct val="150000"/>
                </a:lnSpc>
                <a:spcAft>
                  <a:spcPts val="0"/>
                </a:spcAft>
              </a:pPr>
              <a:r>
                <a:rPr lang="zh-CN" altLang="en-US" sz="2000" b="1" kern="100" dirty="0">
                  <a:effectLst/>
                  <a:latin typeface="宋体" panose="02010600030101010101" pitchFamily="2" charset="-122"/>
                  <a:ea typeface="宋体" panose="02010600030101010101" pitchFamily="2" charset="-122"/>
                  <a:cs typeface="Times New Roman" panose="02020603050405020304" pitchFamily="18" charset="0"/>
                </a:rPr>
                <a:t>在快速发展中积累了一些矛盾和问题：增长和分配、资本和劳动、效率和公平的矛盾更加尖锐，结构失衡、贫富分化严重等问题更加突出</a:t>
              </a:r>
              <a:endParaRPr lang="zh-CN"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2" name="圆角矩形 15">
              <a:extLst>
                <a:ext uri="{FF2B5EF4-FFF2-40B4-BE49-F238E27FC236}">
                  <a16:creationId xmlns="" xmlns:a16="http://schemas.microsoft.com/office/drawing/2014/main" id="{D9571EB6-C652-417C-B000-F5D95C98A883}"/>
                </a:ext>
              </a:extLst>
            </p:cNvPr>
            <p:cNvSpPr/>
            <p:nvPr/>
          </p:nvSpPr>
          <p:spPr>
            <a:xfrm>
              <a:off x="513168" y="1520041"/>
              <a:ext cx="11165664" cy="2294405"/>
            </a:xfrm>
            <a:prstGeom prst="roundRect">
              <a:avLst>
                <a:gd name="adj" fmla="val 4259"/>
              </a:avLst>
            </a:prstGeom>
            <a:noFill/>
            <a:ln w="28575">
              <a:solidFill>
                <a:srgbClr val="00B0F0"/>
              </a:soli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6985" tIns="53492" rIns="106985" bIns="53492" rtlCol="0" anchor="ctr"/>
            <a:lstStyle/>
            <a:p>
              <a:pPr algn="ctr" defTabSz="1251722"/>
              <a:endParaRPr lang="zh-CN" altLang="en-US" sz="3700">
                <a:solidFill>
                  <a:schemeClr val="bg1"/>
                </a:solidFill>
                <a:cs typeface="+mn-ea"/>
                <a:sym typeface="+mn-lt"/>
              </a:endParaRPr>
            </a:p>
          </p:txBody>
        </p:sp>
        <p:pic>
          <p:nvPicPr>
            <p:cNvPr id="24" name="图片 23">
              <a:extLst>
                <a:ext uri="{FF2B5EF4-FFF2-40B4-BE49-F238E27FC236}">
                  <a16:creationId xmlns="" xmlns:a16="http://schemas.microsoft.com/office/drawing/2014/main" id="{F91AE547-0001-43E4-9382-12D3C9E12BD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187277" y="614744"/>
              <a:ext cx="2395508" cy="1784072"/>
            </a:xfrm>
            <a:prstGeom prst="rect">
              <a:avLst/>
            </a:prstGeom>
            <a:ln>
              <a:noFill/>
            </a:ln>
            <a:effectLst>
              <a:outerShdw blurRad="190500" algn="tl" rotWithShape="0">
                <a:srgbClr val="000000">
                  <a:alpha val="70000"/>
                </a:srgbClr>
              </a:outerShdw>
            </a:effectLst>
          </p:spPr>
        </p:pic>
        <p:pic>
          <p:nvPicPr>
            <p:cNvPr id="26" name="图片 25">
              <a:extLst>
                <a:ext uri="{FF2B5EF4-FFF2-40B4-BE49-F238E27FC236}">
                  <a16:creationId xmlns="" xmlns:a16="http://schemas.microsoft.com/office/drawing/2014/main" id="{FCA6C5D4-628C-4F4E-9D9D-F933645EE5DC}"/>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852080" y="586854"/>
              <a:ext cx="1616412" cy="1790768"/>
            </a:xfrm>
            <a:prstGeom prst="rect">
              <a:avLst/>
            </a:prstGeom>
            <a:ln>
              <a:noFill/>
            </a:ln>
            <a:effectLst>
              <a:outerShdw blurRad="190500" algn="tl" rotWithShape="0">
                <a:srgbClr val="000000">
                  <a:alpha val="70000"/>
                </a:srgbClr>
              </a:outerShdw>
            </a:effectLst>
          </p:spPr>
        </p:pic>
        <p:sp>
          <p:nvSpPr>
            <p:cNvPr id="27" name="矩形 26">
              <a:extLst>
                <a:ext uri="{FF2B5EF4-FFF2-40B4-BE49-F238E27FC236}">
                  <a16:creationId xmlns="" xmlns:a16="http://schemas.microsoft.com/office/drawing/2014/main" id="{429E8490-B823-493D-A533-3D993EEE4370}"/>
                </a:ext>
              </a:extLst>
            </p:cNvPr>
            <p:cNvSpPr/>
            <p:nvPr/>
          </p:nvSpPr>
          <p:spPr>
            <a:xfrm>
              <a:off x="595075" y="1590612"/>
              <a:ext cx="6507474" cy="623237"/>
            </a:xfrm>
            <a:prstGeom prst="rect">
              <a:avLst/>
            </a:prstGeom>
          </p:spPr>
          <p:txBody>
            <a:bodyPr wrap="square" lIns="68571" tIns="34285" rIns="68571" bIns="34285">
              <a:spAutoFit/>
            </a:bodyPr>
            <a:lstStyle/>
            <a:p>
              <a:r>
                <a:rPr lang="zh-CN" altLang="en-US" sz="3600" dirty="0">
                  <a:ln w="0"/>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cs typeface="+mn-ea"/>
                  <a:sym typeface="+mn-lt"/>
                </a:rPr>
                <a:t>经济全球化是一把“双刃剑”</a:t>
              </a:r>
              <a:endParaRPr lang="en-US" altLang="zh-CN" sz="3600" dirty="0">
                <a:ln w="0"/>
                <a:solidFill>
                  <a:schemeClr val="accent1"/>
                </a:solidFill>
                <a:effectLst>
                  <a:outerShdw blurRad="38100" dist="25400" dir="5400000" algn="ctr" rotWithShape="0">
                    <a:srgbClr val="6E747A">
                      <a:alpha val="43000"/>
                    </a:srgbClr>
                  </a:outerShdw>
                </a:effectLst>
                <a:latin typeface="楷体" panose="02010609060101010101" pitchFamily="49" charset="-122"/>
                <a:ea typeface="楷体" panose="02010609060101010101" pitchFamily="49" charset="-122"/>
                <a:cs typeface="+mn-ea"/>
                <a:sym typeface="+mn-lt"/>
              </a:endParaRPr>
            </a:p>
          </p:txBody>
        </p:sp>
      </p:grpSp>
      <p:sp>
        <p:nvSpPr>
          <p:cNvPr id="31" name="TextBox 30"/>
          <p:cNvSpPr txBox="1"/>
          <p:nvPr/>
        </p:nvSpPr>
        <p:spPr>
          <a:xfrm>
            <a:off x="2183642" y="5773003"/>
            <a:ext cx="1091821" cy="4001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sz="2000" dirty="0">
                <a:latin typeface="宋体" pitchFamily="2" charset="-122"/>
                <a:ea typeface="宋体" pitchFamily="2" charset="-122"/>
              </a:rPr>
              <a:t>20</a:t>
            </a:r>
            <a:r>
              <a:rPr lang="zh-CN" altLang="en-US" sz="2000" dirty="0">
                <a:latin typeface="宋体" pitchFamily="2" charset="-122"/>
                <a:ea typeface="宋体" pitchFamily="2" charset="-122"/>
              </a:rPr>
              <a:t>世纪</a:t>
            </a:r>
          </a:p>
        </p:txBody>
      </p:sp>
      <p:sp>
        <p:nvSpPr>
          <p:cNvPr id="32" name="TextBox 31"/>
          <p:cNvSpPr txBox="1"/>
          <p:nvPr/>
        </p:nvSpPr>
        <p:spPr>
          <a:xfrm>
            <a:off x="9514764" y="5747982"/>
            <a:ext cx="1145522"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000" dirty="0">
                <a:latin typeface="宋体" pitchFamily="2" charset="-122"/>
                <a:ea typeface="宋体" pitchFamily="2" charset="-122"/>
              </a:rPr>
              <a:t>21</a:t>
            </a:r>
            <a:r>
              <a:rPr lang="zh-CN" altLang="en-US" sz="2000" dirty="0">
                <a:latin typeface="宋体" pitchFamily="2" charset="-122"/>
                <a:ea typeface="宋体" pitchFamily="2" charset="-122"/>
              </a:rPr>
              <a:t>世纪</a:t>
            </a:r>
          </a:p>
        </p:txBody>
      </p:sp>
    </p:spTree>
    <p:extLst>
      <p:ext uri="{BB962C8B-B14F-4D97-AF65-F5344CB8AC3E}">
        <p14:creationId xmlns="" xmlns:p14="http://schemas.microsoft.com/office/powerpoint/2010/main" val="40299729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circle(in)">
                                      <p:cBhvr>
                                        <p:cTn id="11" dur="2000"/>
                                        <p:tgtEl>
                                          <p:spTgt spid="28"/>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12" presetClass="entr" presetSubtype="2" fill="hold" nodeType="afterEffect">
                                  <p:stCondLst>
                                    <p:cond delay="500"/>
                                  </p:stCondLst>
                                  <p:childTnLst>
                                    <p:set>
                                      <p:cBhvr>
                                        <p:cTn id="20" dur="1" fill="hold">
                                          <p:stCondLst>
                                            <p:cond delay="0"/>
                                          </p:stCondLst>
                                        </p:cTn>
                                        <p:tgtEl>
                                          <p:spTgt spid="23"/>
                                        </p:tgtEl>
                                        <p:attrNameLst>
                                          <p:attrName>style.visibility</p:attrName>
                                        </p:attrNameLst>
                                      </p:cBhvr>
                                      <p:to>
                                        <p:strVal val="visible"/>
                                      </p:to>
                                    </p:set>
                                    <p:animEffect transition="in" filter="slide(fromRight)">
                                      <p:cBhvr>
                                        <p:cTn id="21" dur="1000"/>
                                        <p:tgtEl>
                                          <p:spTgt spid="23"/>
                                        </p:tgtEl>
                                      </p:cBhvr>
                                    </p:animEffect>
                                  </p:childTnLst>
                                </p:cTn>
                              </p:par>
                            </p:childTnLst>
                          </p:cTn>
                        </p:par>
                        <p:par>
                          <p:cTn id="22" fill="hold">
                            <p:stCondLst>
                              <p:cond delay="5500"/>
                            </p:stCondLst>
                            <p:childTnLst>
                              <p:par>
                                <p:cTn id="23" presetID="12" presetClass="entr" presetSubtype="4"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slide(fromBottom)">
                                      <p:cBhvr>
                                        <p:cTn id="25" dur="500"/>
                                        <p:tgtEl>
                                          <p:spTgt spid="31"/>
                                        </p:tgtEl>
                                      </p:cBhvr>
                                    </p:animEffect>
                                  </p:childTnLst>
                                </p:cTn>
                              </p:par>
                            </p:childTnLst>
                          </p:cTn>
                        </p:par>
                        <p:par>
                          <p:cTn id="26" fill="hold">
                            <p:stCondLst>
                              <p:cond delay="6000"/>
                            </p:stCondLst>
                            <p:childTnLst>
                              <p:par>
                                <p:cTn id="27" presetID="12" presetClass="entr" presetSubtype="8"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slide(fromLeft)">
                                      <p:cBhvr>
                                        <p:cTn id="29" dur="1000"/>
                                        <p:tgtEl>
                                          <p:spTgt spid="30"/>
                                        </p:tgtEl>
                                      </p:cBhvr>
                                    </p:animEffect>
                                  </p:childTnLst>
                                </p:cTn>
                              </p:par>
                            </p:childTnLst>
                          </p:cTn>
                        </p:par>
                        <p:par>
                          <p:cTn id="30" fill="hold">
                            <p:stCondLst>
                              <p:cond delay="7500"/>
                            </p:stCondLst>
                            <p:childTnLst>
                              <p:par>
                                <p:cTn id="31" presetID="1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lide(fromBottom)">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6"/>
          <p:cNvSpPr>
            <a:spLocks noChangeArrowheads="1"/>
          </p:cNvSpPr>
          <p:nvPr/>
        </p:nvSpPr>
        <p:spPr bwMode="auto">
          <a:xfrm>
            <a:off x="3373755" y="3429001"/>
            <a:ext cx="5802300" cy="1889740"/>
          </a:xfrm>
          <a:prstGeom prst="ellipse">
            <a:avLst/>
          </a:prstGeom>
          <a:noFill/>
          <a:ln w="12700" cap="flat">
            <a:solidFill>
              <a:srgbClr val="595959"/>
            </a:solidFill>
            <a:prstDash val="dash"/>
            <a:miter lim="800000"/>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9" name="Oval 24"/>
          <p:cNvSpPr>
            <a:spLocks noChangeArrowheads="1"/>
          </p:cNvSpPr>
          <p:nvPr/>
        </p:nvSpPr>
        <p:spPr bwMode="auto">
          <a:xfrm>
            <a:off x="4321697" y="3738155"/>
            <a:ext cx="3906417" cy="1271428"/>
          </a:xfrm>
          <a:prstGeom prst="ellipse">
            <a:avLst/>
          </a:prstGeom>
          <a:solidFill>
            <a:schemeClr val="bg1">
              <a:lumMod val="75000"/>
              <a:alpha val="30000"/>
            </a:schemeClr>
          </a:solidFill>
          <a:ln w="7938"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0" name="Oval 25"/>
          <p:cNvSpPr>
            <a:spLocks noChangeArrowheads="1"/>
          </p:cNvSpPr>
          <p:nvPr/>
        </p:nvSpPr>
        <p:spPr bwMode="auto">
          <a:xfrm>
            <a:off x="5701637" y="4186536"/>
            <a:ext cx="1146537" cy="374673"/>
          </a:xfrm>
          <a:prstGeom prst="ellipse">
            <a:avLst/>
          </a:prstGeom>
          <a:solidFill>
            <a:schemeClr val="bg1">
              <a:lumMod val="50000"/>
              <a:alpha val="30000"/>
            </a:schemeClr>
          </a:solidFill>
          <a:ln w="7938"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1" name="Oval 20"/>
          <p:cNvSpPr>
            <a:spLocks noChangeArrowheads="1"/>
          </p:cNvSpPr>
          <p:nvPr/>
        </p:nvSpPr>
        <p:spPr bwMode="auto">
          <a:xfrm>
            <a:off x="7294504" y="3443331"/>
            <a:ext cx="798481" cy="231356"/>
          </a:xfrm>
          <a:prstGeom prst="ellipse">
            <a:avLst/>
          </a:prstGeom>
          <a:solidFill>
            <a:srgbClr val="595959">
              <a:alpha val="70000"/>
            </a:srgbClr>
          </a:solidFill>
          <a:ln w="7938"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2" name="Oval 22"/>
          <p:cNvSpPr>
            <a:spLocks noChangeArrowheads="1"/>
          </p:cNvSpPr>
          <p:nvPr/>
        </p:nvSpPr>
        <p:spPr bwMode="auto">
          <a:xfrm>
            <a:off x="3046173" y="4178345"/>
            <a:ext cx="798481" cy="229308"/>
          </a:xfrm>
          <a:prstGeom prst="ellipse">
            <a:avLst/>
          </a:prstGeom>
          <a:solidFill>
            <a:srgbClr val="595959">
              <a:alpha val="70000"/>
            </a:srgbClr>
          </a:solidFill>
          <a:ln w="7938"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zh-CN" altLang="en-US" sz="2400">
              <a:solidFill>
                <a:srgbClr val="FFE084"/>
              </a:solidFill>
              <a:cs typeface="+mn-ea"/>
              <a:sym typeface="+mn-lt"/>
            </a:endParaRPr>
          </a:p>
        </p:txBody>
      </p:sp>
      <p:sp>
        <p:nvSpPr>
          <p:cNvPr id="23" name="Oval 17"/>
          <p:cNvSpPr>
            <a:spLocks noChangeArrowheads="1"/>
          </p:cNvSpPr>
          <p:nvPr/>
        </p:nvSpPr>
        <p:spPr bwMode="auto">
          <a:xfrm>
            <a:off x="7503662" y="5051229"/>
            <a:ext cx="798481" cy="229308"/>
          </a:xfrm>
          <a:prstGeom prst="ellipse">
            <a:avLst/>
          </a:prstGeom>
          <a:solidFill>
            <a:srgbClr val="595959">
              <a:alpha val="70000"/>
            </a:srgbClr>
          </a:solidFill>
          <a:ln w="7938"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zh-CN" altLang="en-US" sz="2400">
              <a:solidFill>
                <a:srgbClr val="FFE084"/>
              </a:solidFill>
              <a:cs typeface="+mn-ea"/>
              <a:sym typeface="+mn-lt"/>
            </a:endParaRPr>
          </a:p>
        </p:txBody>
      </p:sp>
      <p:grpSp>
        <p:nvGrpSpPr>
          <p:cNvPr id="27" name="组合 26"/>
          <p:cNvGrpSpPr/>
          <p:nvPr/>
        </p:nvGrpSpPr>
        <p:grpSpPr>
          <a:xfrm>
            <a:off x="5535796" y="2049061"/>
            <a:ext cx="1560376" cy="2377017"/>
            <a:chOff x="4140512" y="1563638"/>
            <a:chExt cx="1170282" cy="1782763"/>
          </a:xfrm>
          <a:solidFill>
            <a:srgbClr val="BD0000"/>
          </a:solidFill>
        </p:grpSpPr>
        <p:sp>
          <p:nvSpPr>
            <p:cNvPr id="28" name="Freeform 19"/>
            <p:cNvSpPr>
              <a:spLocks/>
            </p:cNvSpPr>
            <p:nvPr/>
          </p:nvSpPr>
          <p:spPr bwMode="auto">
            <a:xfrm>
              <a:off x="4140512" y="1563638"/>
              <a:ext cx="1170083" cy="1782763"/>
            </a:xfrm>
            <a:custGeom>
              <a:avLst/>
              <a:gdLst>
                <a:gd name="T0" fmla="*/ 0 w 3367"/>
                <a:gd name="T1" fmla="*/ 1492 h 5123"/>
                <a:gd name="T2" fmla="*/ 1683 w 3367"/>
                <a:gd name="T3" fmla="*/ 0 h 5123"/>
                <a:gd name="T4" fmla="*/ 3367 w 3367"/>
                <a:gd name="T5" fmla="*/ 1492 h 5123"/>
                <a:gd name="T6" fmla="*/ 3276 w 3367"/>
                <a:gd name="T7" fmla="*/ 1976 h 5123"/>
                <a:gd name="T8" fmla="*/ 3151 w 3367"/>
                <a:gd name="T9" fmla="*/ 2223 h 5123"/>
                <a:gd name="T10" fmla="*/ 1683 w 3367"/>
                <a:gd name="T11" fmla="*/ 5123 h 5123"/>
                <a:gd name="T12" fmla="*/ 215 w 3367"/>
                <a:gd name="T13" fmla="*/ 2223 h 5123"/>
                <a:gd name="T14" fmla="*/ 90 w 3367"/>
                <a:gd name="T15" fmla="*/ 1976 h 5123"/>
                <a:gd name="T16" fmla="*/ 0 w 3367"/>
                <a:gd name="T17" fmla="*/ 1492 h 5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7" h="5123">
                  <a:moveTo>
                    <a:pt x="0" y="1492"/>
                  </a:moveTo>
                  <a:cubicBezTo>
                    <a:pt x="0" y="668"/>
                    <a:pt x="753" y="0"/>
                    <a:pt x="1683" y="0"/>
                  </a:cubicBezTo>
                  <a:cubicBezTo>
                    <a:pt x="2613" y="0"/>
                    <a:pt x="3367" y="668"/>
                    <a:pt x="3367" y="1492"/>
                  </a:cubicBezTo>
                  <a:cubicBezTo>
                    <a:pt x="3367" y="1664"/>
                    <a:pt x="3349" y="1832"/>
                    <a:pt x="3276" y="1976"/>
                  </a:cubicBezTo>
                  <a:cubicBezTo>
                    <a:pt x="3243" y="2062"/>
                    <a:pt x="3201" y="2144"/>
                    <a:pt x="3151" y="2223"/>
                  </a:cubicBezTo>
                  <a:lnTo>
                    <a:pt x="1683" y="5123"/>
                  </a:lnTo>
                  <a:lnTo>
                    <a:pt x="215" y="2223"/>
                  </a:lnTo>
                  <a:cubicBezTo>
                    <a:pt x="166" y="2144"/>
                    <a:pt x="124" y="2062"/>
                    <a:pt x="90" y="1976"/>
                  </a:cubicBezTo>
                  <a:cubicBezTo>
                    <a:pt x="17" y="1832"/>
                    <a:pt x="0" y="1664"/>
                    <a:pt x="0" y="1492"/>
                  </a:cubicBezTo>
                  <a:close/>
                </a:path>
              </a:pathLst>
            </a:custGeom>
            <a:solidFill>
              <a:srgbClr val="00B0F0"/>
            </a:solidFill>
            <a:ln w="19050" cap="flat">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29" name="TextBox 37"/>
            <p:cNvSpPr txBox="1"/>
            <p:nvPr/>
          </p:nvSpPr>
          <p:spPr>
            <a:xfrm>
              <a:off x="4140512" y="1708213"/>
              <a:ext cx="1170282" cy="990944"/>
            </a:xfrm>
            <a:prstGeom prst="rect">
              <a:avLst/>
            </a:prstGeom>
            <a:noFill/>
          </p:spPr>
          <p:txBody>
            <a:bodyPr wrap="square" rtlCol="0">
              <a:spAutoFit/>
            </a:bodyPr>
            <a:lstStyle/>
            <a:p>
              <a:pPr algn="ctr">
                <a:lnSpc>
                  <a:spcPct val="120000"/>
                </a:lnSpc>
              </a:pPr>
              <a:r>
                <a:rPr lang="zh-CN" altLang="en-US" sz="2267" b="1" dirty="0">
                  <a:solidFill>
                    <a:schemeClr val="bg1"/>
                  </a:solidFill>
                  <a:cs typeface="+mn-ea"/>
                  <a:sym typeface="+mn-lt"/>
                </a:rPr>
                <a:t>三大突出矛盾未得到解决</a:t>
              </a:r>
            </a:p>
          </p:txBody>
        </p:sp>
      </p:grpSp>
      <p:grpSp>
        <p:nvGrpSpPr>
          <p:cNvPr id="30" name="组合 29"/>
          <p:cNvGrpSpPr/>
          <p:nvPr/>
        </p:nvGrpSpPr>
        <p:grpSpPr>
          <a:xfrm>
            <a:off x="3125313" y="3283637"/>
            <a:ext cx="573270" cy="986841"/>
            <a:chOff x="2332651" y="2489570"/>
            <a:chExt cx="429953" cy="740131"/>
          </a:xfrm>
        </p:grpSpPr>
        <p:sp>
          <p:nvSpPr>
            <p:cNvPr id="31" name="Freeform 23"/>
            <p:cNvSpPr>
              <a:spLocks/>
            </p:cNvSpPr>
            <p:nvPr/>
          </p:nvSpPr>
          <p:spPr bwMode="auto">
            <a:xfrm>
              <a:off x="2332651" y="2489570"/>
              <a:ext cx="429953" cy="740131"/>
            </a:xfrm>
            <a:custGeom>
              <a:avLst/>
              <a:gdLst>
                <a:gd name="T0" fmla="*/ 0 w 1240"/>
                <a:gd name="T1" fmla="*/ 620 h 2128"/>
                <a:gd name="T2" fmla="*/ 620 w 1240"/>
                <a:gd name="T3" fmla="*/ 0 h 2128"/>
                <a:gd name="T4" fmla="*/ 1240 w 1240"/>
                <a:gd name="T5" fmla="*/ 620 h 2128"/>
                <a:gd name="T6" fmla="*/ 1207 w 1240"/>
                <a:gd name="T7" fmla="*/ 821 h 2128"/>
                <a:gd name="T8" fmla="*/ 1161 w 1240"/>
                <a:gd name="T9" fmla="*/ 923 h 2128"/>
                <a:gd name="T10" fmla="*/ 620 w 1240"/>
                <a:gd name="T11" fmla="*/ 2128 h 2128"/>
                <a:gd name="T12" fmla="*/ 80 w 1240"/>
                <a:gd name="T13" fmla="*/ 923 h 2128"/>
                <a:gd name="T14" fmla="*/ 34 w 1240"/>
                <a:gd name="T15" fmla="*/ 821 h 2128"/>
                <a:gd name="T16" fmla="*/ 0 w 1240"/>
                <a:gd name="T17" fmla="*/ 620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0" h="2128">
                  <a:moveTo>
                    <a:pt x="0" y="620"/>
                  </a:moveTo>
                  <a:cubicBezTo>
                    <a:pt x="0" y="277"/>
                    <a:pt x="278" y="0"/>
                    <a:pt x="620" y="0"/>
                  </a:cubicBezTo>
                  <a:cubicBezTo>
                    <a:pt x="962" y="0"/>
                    <a:pt x="1240" y="277"/>
                    <a:pt x="1240" y="620"/>
                  </a:cubicBezTo>
                  <a:cubicBezTo>
                    <a:pt x="1240" y="691"/>
                    <a:pt x="1233" y="761"/>
                    <a:pt x="1207" y="821"/>
                  </a:cubicBezTo>
                  <a:cubicBezTo>
                    <a:pt x="1194" y="856"/>
                    <a:pt x="1179" y="891"/>
                    <a:pt x="1161" y="923"/>
                  </a:cubicBezTo>
                  <a:lnTo>
                    <a:pt x="620" y="2128"/>
                  </a:lnTo>
                  <a:lnTo>
                    <a:pt x="80" y="923"/>
                  </a:lnTo>
                  <a:cubicBezTo>
                    <a:pt x="61" y="891"/>
                    <a:pt x="46" y="856"/>
                    <a:pt x="34" y="821"/>
                  </a:cubicBezTo>
                  <a:cubicBezTo>
                    <a:pt x="7" y="761"/>
                    <a:pt x="0" y="691"/>
                    <a:pt x="0" y="620"/>
                  </a:cubicBezTo>
                  <a:close/>
                </a:path>
              </a:pathLst>
            </a:custGeom>
            <a:solidFill>
              <a:schemeClr val="bg1"/>
            </a:solidFill>
            <a:ln w="19050" cap="flat">
              <a:solidFill>
                <a:srgbClr val="FFE084"/>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srgbClr val="FFE084"/>
                </a:solidFill>
                <a:cs typeface="+mn-ea"/>
                <a:sym typeface="+mn-lt"/>
              </a:endParaRPr>
            </a:p>
          </p:txBody>
        </p:sp>
        <p:sp>
          <p:nvSpPr>
            <p:cNvPr id="37" name="TextBox 38"/>
            <p:cNvSpPr txBox="1"/>
            <p:nvPr/>
          </p:nvSpPr>
          <p:spPr>
            <a:xfrm>
              <a:off x="2343725" y="2496044"/>
              <a:ext cx="407804" cy="377075"/>
            </a:xfrm>
            <a:prstGeom prst="rect">
              <a:avLst/>
            </a:prstGeom>
            <a:noFill/>
          </p:spPr>
          <p:txBody>
            <a:bodyPr wrap="none" rtlCol="0">
              <a:spAutoFit/>
            </a:bodyPr>
            <a:lstStyle/>
            <a:p>
              <a:pPr algn="ctr"/>
              <a:r>
                <a:rPr lang="en-US" altLang="zh-CN" sz="2667" dirty="0">
                  <a:solidFill>
                    <a:srgbClr val="FFE084"/>
                  </a:solidFill>
                  <a:cs typeface="+mn-ea"/>
                  <a:sym typeface="+mn-lt"/>
                </a:rPr>
                <a:t>01</a:t>
              </a:r>
              <a:endParaRPr lang="zh-CN" altLang="en-US" sz="2667" dirty="0">
                <a:solidFill>
                  <a:srgbClr val="FFE084"/>
                </a:solidFill>
                <a:cs typeface="+mn-ea"/>
                <a:sym typeface="+mn-lt"/>
              </a:endParaRPr>
            </a:p>
          </p:txBody>
        </p:sp>
      </p:grpSp>
      <p:grpSp>
        <p:nvGrpSpPr>
          <p:cNvPr id="38" name="组合 37"/>
          <p:cNvGrpSpPr/>
          <p:nvPr/>
        </p:nvGrpSpPr>
        <p:grpSpPr>
          <a:xfrm>
            <a:off x="7427589" y="2550672"/>
            <a:ext cx="575316" cy="986841"/>
            <a:chOff x="5559353" y="1939846"/>
            <a:chExt cx="431487" cy="740131"/>
          </a:xfrm>
        </p:grpSpPr>
        <p:sp>
          <p:nvSpPr>
            <p:cNvPr id="39" name="Freeform 21"/>
            <p:cNvSpPr>
              <a:spLocks/>
            </p:cNvSpPr>
            <p:nvPr/>
          </p:nvSpPr>
          <p:spPr bwMode="auto">
            <a:xfrm>
              <a:off x="5559353" y="1939846"/>
              <a:ext cx="431487" cy="740131"/>
            </a:xfrm>
            <a:custGeom>
              <a:avLst/>
              <a:gdLst>
                <a:gd name="T0" fmla="*/ 0 w 1240"/>
                <a:gd name="T1" fmla="*/ 620 h 2128"/>
                <a:gd name="T2" fmla="*/ 620 w 1240"/>
                <a:gd name="T3" fmla="*/ 0 h 2128"/>
                <a:gd name="T4" fmla="*/ 1240 w 1240"/>
                <a:gd name="T5" fmla="*/ 620 h 2128"/>
                <a:gd name="T6" fmla="*/ 1206 w 1240"/>
                <a:gd name="T7" fmla="*/ 821 h 2128"/>
                <a:gd name="T8" fmla="*/ 1160 w 1240"/>
                <a:gd name="T9" fmla="*/ 923 h 2128"/>
                <a:gd name="T10" fmla="*/ 620 w 1240"/>
                <a:gd name="T11" fmla="*/ 2128 h 2128"/>
                <a:gd name="T12" fmla="*/ 79 w 1240"/>
                <a:gd name="T13" fmla="*/ 923 h 2128"/>
                <a:gd name="T14" fmla="*/ 33 w 1240"/>
                <a:gd name="T15" fmla="*/ 821 h 2128"/>
                <a:gd name="T16" fmla="*/ 0 w 1240"/>
                <a:gd name="T17" fmla="*/ 620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0" h="2128">
                  <a:moveTo>
                    <a:pt x="0" y="620"/>
                  </a:moveTo>
                  <a:cubicBezTo>
                    <a:pt x="0" y="277"/>
                    <a:pt x="278" y="0"/>
                    <a:pt x="620" y="0"/>
                  </a:cubicBezTo>
                  <a:cubicBezTo>
                    <a:pt x="962" y="0"/>
                    <a:pt x="1240" y="277"/>
                    <a:pt x="1240" y="620"/>
                  </a:cubicBezTo>
                  <a:cubicBezTo>
                    <a:pt x="1240" y="691"/>
                    <a:pt x="1233" y="761"/>
                    <a:pt x="1206" y="821"/>
                  </a:cubicBezTo>
                  <a:cubicBezTo>
                    <a:pt x="1194" y="857"/>
                    <a:pt x="1179" y="891"/>
                    <a:pt x="1160" y="923"/>
                  </a:cubicBezTo>
                  <a:lnTo>
                    <a:pt x="620" y="2128"/>
                  </a:lnTo>
                  <a:lnTo>
                    <a:pt x="79" y="923"/>
                  </a:lnTo>
                  <a:cubicBezTo>
                    <a:pt x="61" y="891"/>
                    <a:pt x="46" y="857"/>
                    <a:pt x="33" y="821"/>
                  </a:cubicBezTo>
                  <a:cubicBezTo>
                    <a:pt x="7" y="761"/>
                    <a:pt x="0" y="691"/>
                    <a:pt x="0" y="620"/>
                  </a:cubicBezTo>
                  <a:close/>
                </a:path>
              </a:pathLst>
            </a:custGeom>
            <a:solidFill>
              <a:schemeClr val="bg1"/>
            </a:solidFill>
            <a:ln w="19050" cap="flat">
              <a:solidFill>
                <a:srgbClr val="FFE084"/>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srgbClr val="BD0000"/>
                </a:solidFill>
                <a:cs typeface="+mn-ea"/>
                <a:sym typeface="+mn-lt"/>
              </a:endParaRPr>
            </a:p>
          </p:txBody>
        </p:sp>
        <p:sp>
          <p:nvSpPr>
            <p:cNvPr id="49" name="TextBox 39"/>
            <p:cNvSpPr txBox="1"/>
            <p:nvPr/>
          </p:nvSpPr>
          <p:spPr>
            <a:xfrm>
              <a:off x="5576784" y="2003782"/>
              <a:ext cx="407804" cy="377075"/>
            </a:xfrm>
            <a:prstGeom prst="rect">
              <a:avLst/>
            </a:prstGeom>
            <a:noFill/>
          </p:spPr>
          <p:txBody>
            <a:bodyPr wrap="none" rtlCol="0">
              <a:spAutoFit/>
            </a:bodyPr>
            <a:lstStyle/>
            <a:p>
              <a:pPr algn="ctr"/>
              <a:r>
                <a:rPr lang="en-US" altLang="zh-CN" sz="2667" dirty="0">
                  <a:solidFill>
                    <a:srgbClr val="FFE084"/>
                  </a:solidFill>
                  <a:cs typeface="+mn-ea"/>
                  <a:sym typeface="+mn-lt"/>
                </a:rPr>
                <a:t>02</a:t>
              </a:r>
              <a:endParaRPr lang="zh-CN" altLang="en-US" sz="2667" dirty="0">
                <a:solidFill>
                  <a:srgbClr val="FFE084"/>
                </a:solidFill>
                <a:cs typeface="+mn-ea"/>
                <a:sym typeface="+mn-lt"/>
              </a:endParaRPr>
            </a:p>
          </p:txBody>
        </p:sp>
      </p:grpSp>
      <p:grpSp>
        <p:nvGrpSpPr>
          <p:cNvPr id="50" name="组合 49"/>
          <p:cNvGrpSpPr/>
          <p:nvPr/>
        </p:nvGrpSpPr>
        <p:grpSpPr>
          <a:xfrm>
            <a:off x="7613791" y="4224759"/>
            <a:ext cx="575316" cy="986841"/>
            <a:chOff x="3815615" y="3246591"/>
            <a:chExt cx="431487" cy="740131"/>
          </a:xfrm>
        </p:grpSpPr>
        <p:sp>
          <p:nvSpPr>
            <p:cNvPr id="51" name="Freeform 18"/>
            <p:cNvSpPr>
              <a:spLocks/>
            </p:cNvSpPr>
            <p:nvPr/>
          </p:nvSpPr>
          <p:spPr bwMode="auto">
            <a:xfrm>
              <a:off x="3815615" y="3246591"/>
              <a:ext cx="431487" cy="740131"/>
            </a:xfrm>
            <a:custGeom>
              <a:avLst/>
              <a:gdLst>
                <a:gd name="T0" fmla="*/ 0 w 1239"/>
                <a:gd name="T1" fmla="*/ 620 h 2128"/>
                <a:gd name="T2" fmla="*/ 619 w 1239"/>
                <a:gd name="T3" fmla="*/ 0 h 2128"/>
                <a:gd name="T4" fmla="*/ 1239 w 1239"/>
                <a:gd name="T5" fmla="*/ 620 h 2128"/>
                <a:gd name="T6" fmla="*/ 1206 w 1239"/>
                <a:gd name="T7" fmla="*/ 821 h 2128"/>
                <a:gd name="T8" fmla="*/ 1160 w 1239"/>
                <a:gd name="T9" fmla="*/ 923 h 2128"/>
                <a:gd name="T10" fmla="*/ 619 w 1239"/>
                <a:gd name="T11" fmla="*/ 2128 h 2128"/>
                <a:gd name="T12" fmla="*/ 79 w 1239"/>
                <a:gd name="T13" fmla="*/ 923 h 2128"/>
                <a:gd name="T14" fmla="*/ 33 w 1239"/>
                <a:gd name="T15" fmla="*/ 821 h 2128"/>
                <a:gd name="T16" fmla="*/ 0 w 1239"/>
                <a:gd name="T17" fmla="*/ 620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 h="2128">
                  <a:moveTo>
                    <a:pt x="0" y="620"/>
                  </a:moveTo>
                  <a:cubicBezTo>
                    <a:pt x="0" y="278"/>
                    <a:pt x="277" y="0"/>
                    <a:pt x="619" y="0"/>
                  </a:cubicBezTo>
                  <a:cubicBezTo>
                    <a:pt x="962" y="0"/>
                    <a:pt x="1239" y="278"/>
                    <a:pt x="1239" y="620"/>
                  </a:cubicBezTo>
                  <a:cubicBezTo>
                    <a:pt x="1239" y="692"/>
                    <a:pt x="1233" y="761"/>
                    <a:pt x="1206" y="821"/>
                  </a:cubicBezTo>
                  <a:cubicBezTo>
                    <a:pt x="1194" y="857"/>
                    <a:pt x="1178" y="891"/>
                    <a:pt x="1160" y="923"/>
                  </a:cubicBezTo>
                  <a:lnTo>
                    <a:pt x="619" y="2128"/>
                  </a:lnTo>
                  <a:lnTo>
                    <a:pt x="79" y="923"/>
                  </a:lnTo>
                  <a:cubicBezTo>
                    <a:pt x="61" y="891"/>
                    <a:pt x="45" y="857"/>
                    <a:pt x="33" y="821"/>
                  </a:cubicBezTo>
                  <a:cubicBezTo>
                    <a:pt x="6" y="761"/>
                    <a:pt x="0" y="692"/>
                    <a:pt x="0" y="620"/>
                  </a:cubicBezTo>
                  <a:close/>
                </a:path>
              </a:pathLst>
            </a:custGeom>
            <a:solidFill>
              <a:schemeClr val="bg1"/>
            </a:solidFill>
            <a:ln w="19050" cap="flat">
              <a:solidFill>
                <a:srgbClr val="FFE084"/>
              </a:solid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sz="2400">
                <a:solidFill>
                  <a:srgbClr val="FFE084"/>
                </a:solidFill>
                <a:cs typeface="+mn-ea"/>
                <a:sym typeface="+mn-lt"/>
              </a:endParaRPr>
            </a:p>
          </p:txBody>
        </p:sp>
        <p:sp>
          <p:nvSpPr>
            <p:cNvPr id="52" name="TextBox 40"/>
            <p:cNvSpPr txBox="1"/>
            <p:nvPr/>
          </p:nvSpPr>
          <p:spPr>
            <a:xfrm>
              <a:off x="3827455" y="3298622"/>
              <a:ext cx="407804" cy="377075"/>
            </a:xfrm>
            <a:prstGeom prst="rect">
              <a:avLst/>
            </a:prstGeom>
            <a:noFill/>
          </p:spPr>
          <p:txBody>
            <a:bodyPr wrap="none" rtlCol="0">
              <a:spAutoFit/>
            </a:bodyPr>
            <a:lstStyle/>
            <a:p>
              <a:pPr algn="ctr"/>
              <a:r>
                <a:rPr lang="en-US" altLang="zh-CN" sz="2667" dirty="0">
                  <a:solidFill>
                    <a:srgbClr val="FFE084"/>
                  </a:solidFill>
                  <a:cs typeface="+mn-ea"/>
                  <a:sym typeface="+mn-lt"/>
                </a:rPr>
                <a:t>03</a:t>
              </a:r>
              <a:endParaRPr lang="zh-CN" altLang="en-US" sz="2667" dirty="0">
                <a:solidFill>
                  <a:srgbClr val="FFE084"/>
                </a:solidFill>
                <a:cs typeface="+mn-ea"/>
                <a:sym typeface="+mn-lt"/>
              </a:endParaRPr>
            </a:p>
          </p:txBody>
        </p:sp>
      </p:grpSp>
      <p:sp>
        <p:nvSpPr>
          <p:cNvPr id="33" name="文本框 32">
            <a:extLst>
              <a:ext uri="{FF2B5EF4-FFF2-40B4-BE49-F238E27FC236}">
                <a16:creationId xmlns="" xmlns:a16="http://schemas.microsoft.com/office/drawing/2014/main" id="{58FB4081-754A-41E0-9C9D-8967AD9DF02C}"/>
              </a:ext>
            </a:extLst>
          </p:cNvPr>
          <p:cNvSpPr txBox="1"/>
          <p:nvPr/>
        </p:nvSpPr>
        <p:spPr>
          <a:xfrm>
            <a:off x="883017" y="392186"/>
            <a:ext cx="4493538" cy="523220"/>
          </a:xfrm>
          <a:prstGeom prst="rect">
            <a:avLst/>
          </a:prstGeom>
          <a:noFill/>
        </p:spPr>
        <p:txBody>
          <a:bodyPr wrap="none" rtlCol="0">
            <a:spAutoFit/>
            <a:scene3d>
              <a:camera prst="orthographicFront"/>
              <a:lightRig rig="threePt" dir="t"/>
            </a:scene3d>
            <a:sp3d contourW="12700"/>
          </a:bodyPr>
          <a:lstStyle/>
          <a:p>
            <a:pPr lvl="0"/>
            <a:r>
              <a:rPr lang="zh-CN" altLang="en-US" sz="2800" b="1" dirty="0">
                <a:solidFill>
                  <a:prstClr val="black">
                    <a:lumMod val="75000"/>
                    <a:lumOff val="25000"/>
                  </a:prstClr>
                </a:solidFill>
                <a:latin typeface="Century Gothic" panose="020B0502020202020204" pitchFamily="34" charset="0"/>
                <a:ea typeface="微软雅黑" panose="020B0503020204020204" pitchFamily="34" charset="-122"/>
                <a:sym typeface="Century Gothic" panose="020B0502020202020204" pitchFamily="34" charset="0"/>
              </a:rPr>
              <a:t>经济全球化的负面效应显现</a:t>
            </a:r>
          </a:p>
        </p:txBody>
      </p:sp>
      <p:grpSp>
        <p:nvGrpSpPr>
          <p:cNvPr id="14" name="组合 13">
            <a:extLst>
              <a:ext uri="{FF2B5EF4-FFF2-40B4-BE49-F238E27FC236}">
                <a16:creationId xmlns="" xmlns:a16="http://schemas.microsoft.com/office/drawing/2014/main" id="{73F379F5-0326-4B57-A474-83C50AA746B1}"/>
              </a:ext>
            </a:extLst>
          </p:cNvPr>
          <p:cNvGrpSpPr/>
          <p:nvPr/>
        </p:nvGrpSpPr>
        <p:grpSpPr>
          <a:xfrm>
            <a:off x="8611023" y="4955350"/>
            <a:ext cx="2951235" cy="1540455"/>
            <a:chOff x="8877258" y="4851535"/>
            <a:chExt cx="2951235" cy="1540455"/>
          </a:xfrm>
        </p:grpSpPr>
        <p:sp>
          <p:nvSpPr>
            <p:cNvPr id="26" name="TextBox 36"/>
            <p:cNvSpPr txBox="1"/>
            <p:nvPr/>
          </p:nvSpPr>
          <p:spPr>
            <a:xfrm>
              <a:off x="8877258" y="4906089"/>
              <a:ext cx="517065" cy="1485901"/>
            </a:xfrm>
            <a:prstGeom prst="rect">
              <a:avLst/>
            </a:prstGeom>
            <a:noFill/>
          </p:spPr>
          <p:txBody>
            <a:bodyPr vert="eaVert" wrap="square" rtlCol="0">
              <a:spAutoFit/>
            </a:bodyPr>
            <a:lstStyle/>
            <a:p>
              <a:pPr>
                <a:lnSpc>
                  <a:spcPct val="120000"/>
                </a:lnSpc>
              </a:pPr>
              <a:r>
                <a:rPr lang="zh-CN" altLang="zh-CN" b="1" kern="100" dirty="0">
                  <a:solidFill>
                    <a:srgbClr val="000000"/>
                  </a:solidFill>
                  <a:latin typeface="微软雅黑" panose="020B0503020204020204" pitchFamily="34" charset="-122"/>
                  <a:ea typeface="微软雅黑" panose="020B0503020204020204" pitchFamily="34" charset="-122"/>
                  <a:cs typeface="华文宋体" panose="02010600040101010101" pitchFamily="2" charset="-122"/>
                </a:rPr>
                <a:t>全球发展失衡</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 xmlns:a16="http://schemas.microsoft.com/office/drawing/2014/main" id="{F820DE65-9228-4E99-B229-D9DF11482611}"/>
                </a:ext>
              </a:extLst>
            </p:cNvPr>
            <p:cNvPicPr>
              <a:picLocks noChangeAspect="1"/>
            </p:cNvPicPr>
            <p:nvPr/>
          </p:nvPicPr>
          <p:blipFill>
            <a:blip r:embed="rId3" cstate="print"/>
            <a:stretch>
              <a:fillRect/>
            </a:stretch>
          </p:blipFill>
          <p:spPr>
            <a:xfrm>
              <a:off x="9505929" y="4851535"/>
              <a:ext cx="2322564" cy="1507085"/>
            </a:xfrm>
            <a:prstGeom prst="rect">
              <a:avLst/>
            </a:prstGeom>
          </p:spPr>
        </p:pic>
      </p:grpSp>
      <p:grpSp>
        <p:nvGrpSpPr>
          <p:cNvPr id="11" name="组合 10">
            <a:extLst>
              <a:ext uri="{FF2B5EF4-FFF2-40B4-BE49-F238E27FC236}">
                <a16:creationId xmlns="" xmlns:a16="http://schemas.microsoft.com/office/drawing/2014/main" id="{A2E8285F-19BD-41C5-95FA-22757007FB6D}"/>
              </a:ext>
            </a:extLst>
          </p:cNvPr>
          <p:cNvGrpSpPr/>
          <p:nvPr/>
        </p:nvGrpSpPr>
        <p:grpSpPr>
          <a:xfrm>
            <a:off x="371893" y="2848458"/>
            <a:ext cx="2616869" cy="2277885"/>
            <a:chOff x="350019" y="3126360"/>
            <a:chExt cx="2616869" cy="2277885"/>
          </a:xfrm>
        </p:grpSpPr>
        <p:sp>
          <p:nvSpPr>
            <p:cNvPr id="53" name="TextBox 41"/>
            <p:cNvSpPr txBox="1"/>
            <p:nvPr/>
          </p:nvSpPr>
          <p:spPr>
            <a:xfrm>
              <a:off x="350019" y="3126360"/>
              <a:ext cx="2448645" cy="396583"/>
            </a:xfrm>
            <a:prstGeom prst="rect">
              <a:avLst/>
            </a:prstGeom>
            <a:noFill/>
          </p:spPr>
          <p:txBody>
            <a:bodyPr wrap="square" rtlCol="0">
              <a:spAutoFit/>
            </a:bodyPr>
            <a:lstStyle/>
            <a:p>
              <a:pPr algn="r">
                <a:lnSpc>
                  <a:spcPct val="120000"/>
                </a:lnSpc>
              </a:pPr>
              <a:r>
                <a:rPr lang="zh-CN" altLang="en-US" b="1" dirty="0">
                  <a:latin typeface="微软雅黑" panose="020B0503020204020204" pitchFamily="34" charset="-122"/>
                  <a:ea typeface="微软雅黑" panose="020B0503020204020204" pitchFamily="34" charset="-122"/>
                  <a:cs typeface="+mn-ea"/>
                  <a:sym typeface="+mn-lt"/>
                </a:rPr>
                <a:t>全球增长动能不足</a:t>
              </a:r>
            </a:p>
          </p:txBody>
        </p:sp>
        <p:pic>
          <p:nvPicPr>
            <p:cNvPr id="10" name="图片 9">
              <a:extLst>
                <a:ext uri="{FF2B5EF4-FFF2-40B4-BE49-F238E27FC236}">
                  <a16:creationId xmlns="" xmlns:a16="http://schemas.microsoft.com/office/drawing/2014/main" id="{6589D367-3BD6-4E8B-A594-3B0FF4E13882}"/>
                </a:ext>
              </a:extLst>
            </p:cNvPr>
            <p:cNvPicPr>
              <a:picLocks noChangeAspect="1"/>
            </p:cNvPicPr>
            <p:nvPr/>
          </p:nvPicPr>
          <p:blipFill>
            <a:blip r:embed="rId4" cstate="print"/>
            <a:stretch>
              <a:fillRect/>
            </a:stretch>
          </p:blipFill>
          <p:spPr>
            <a:xfrm>
              <a:off x="365577" y="3852129"/>
              <a:ext cx="2601311" cy="1552116"/>
            </a:xfrm>
            <a:prstGeom prst="rect">
              <a:avLst/>
            </a:prstGeom>
          </p:spPr>
        </p:pic>
      </p:grpSp>
      <p:grpSp>
        <p:nvGrpSpPr>
          <p:cNvPr id="8" name="组合 7">
            <a:extLst>
              <a:ext uri="{FF2B5EF4-FFF2-40B4-BE49-F238E27FC236}">
                <a16:creationId xmlns="" xmlns:a16="http://schemas.microsoft.com/office/drawing/2014/main" id="{3AAC6E72-2D85-4F81-AA75-DACA33F6545E}"/>
              </a:ext>
            </a:extLst>
          </p:cNvPr>
          <p:cNvGrpSpPr/>
          <p:nvPr/>
        </p:nvGrpSpPr>
        <p:grpSpPr>
          <a:xfrm>
            <a:off x="8441561" y="914703"/>
            <a:ext cx="3602004" cy="2551511"/>
            <a:chOff x="8555253" y="2130981"/>
            <a:chExt cx="3602004" cy="2551511"/>
          </a:xfrm>
        </p:grpSpPr>
        <p:sp>
          <p:nvSpPr>
            <p:cNvPr id="25" name="TextBox 35"/>
            <p:cNvSpPr txBox="1"/>
            <p:nvPr/>
          </p:nvSpPr>
          <p:spPr>
            <a:xfrm>
              <a:off x="8796884" y="2130981"/>
              <a:ext cx="3360373" cy="405367"/>
            </a:xfrm>
            <a:prstGeom prst="rect">
              <a:avLst/>
            </a:prstGeom>
            <a:noFill/>
          </p:spPr>
          <p:txBody>
            <a:bodyPr wrap="square" rtlCol="0">
              <a:spAutoFit/>
            </a:bodyPr>
            <a:lstStyle/>
            <a:p>
              <a:pPr>
                <a:lnSpc>
                  <a:spcPct val="120000"/>
                </a:lnSpc>
              </a:pPr>
              <a:r>
                <a:rPr lang="zh-CN" altLang="zh-CN" b="1" kern="100" dirty="0">
                  <a:solidFill>
                    <a:srgbClr val="000000"/>
                  </a:solidFill>
                  <a:latin typeface="微软雅黑" panose="020B0503020204020204" pitchFamily="34" charset="-122"/>
                  <a:ea typeface="微软雅黑" panose="020B0503020204020204" pitchFamily="34" charset="-122"/>
                  <a:cs typeface="华文宋体" panose="02010600040101010101" pitchFamily="2" charset="-122"/>
                </a:rPr>
                <a:t>全球经济治理滞后</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 xmlns:a16="http://schemas.microsoft.com/office/drawing/2014/main" id="{26081CCA-CF5A-441C-94BB-AF1D4FB291B1}"/>
                </a:ext>
              </a:extLst>
            </p:cNvPr>
            <p:cNvPicPr>
              <a:picLocks noChangeAspect="1"/>
            </p:cNvPicPr>
            <p:nvPr/>
          </p:nvPicPr>
          <p:blipFill>
            <a:blip r:embed="rId5" cstate="print"/>
            <a:stretch>
              <a:fillRect/>
            </a:stretch>
          </p:blipFill>
          <p:spPr>
            <a:xfrm>
              <a:off x="8555253" y="2590129"/>
              <a:ext cx="3210786" cy="2092363"/>
            </a:xfrm>
            <a:prstGeom prst="rect">
              <a:avLst/>
            </a:prstGeom>
          </p:spPr>
        </p:pic>
      </p:grpSp>
    </p:spTree>
    <p:extLst>
      <p:ext uri="{BB962C8B-B14F-4D97-AF65-F5344CB8AC3E}">
        <p14:creationId xmlns="" xmlns:p14="http://schemas.microsoft.com/office/powerpoint/2010/main" val="2630778098"/>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500"/>
                            </p:stCondLst>
                            <p:childTnLst>
                              <p:par>
                                <p:cTn id="21" presetID="21" presetClass="entr" presetSubtype="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heel(1)">
                                      <p:cBhvr>
                                        <p:cTn id="23" dur="1000"/>
                                        <p:tgtEl>
                                          <p:spTgt spid="18"/>
                                        </p:tgtEl>
                                      </p:cBhvr>
                                    </p:animEffect>
                                  </p:childTnLst>
                                </p:cTn>
                              </p:par>
                            </p:childTnLst>
                          </p:cTn>
                        </p:par>
                        <p:par>
                          <p:cTn id="24" fill="hold">
                            <p:stCondLst>
                              <p:cond delay="2500"/>
                            </p:stCondLst>
                            <p:childTnLst>
                              <p:par>
                                <p:cTn id="25" presetID="47"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7"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anim calcmode="lin" valueType="num">
                                      <p:cBhvr>
                                        <p:cTn id="34" dur="500" fill="hold"/>
                                        <p:tgtEl>
                                          <p:spTgt spid="30"/>
                                        </p:tgtEl>
                                        <p:attrNameLst>
                                          <p:attrName>ppt_x</p:attrName>
                                        </p:attrNameLst>
                                      </p:cBhvr>
                                      <p:tavLst>
                                        <p:tav tm="0">
                                          <p:val>
                                            <p:strVal val="#ppt_x"/>
                                          </p:val>
                                        </p:tav>
                                        <p:tav tm="100000">
                                          <p:val>
                                            <p:strVal val="#ppt_x"/>
                                          </p:val>
                                        </p:tav>
                                      </p:tavLst>
                                    </p:anim>
                                    <p:anim calcmode="lin" valueType="num">
                                      <p:cBhvr>
                                        <p:cTn id="35" dur="500" fill="hold"/>
                                        <p:tgtEl>
                                          <p:spTgt spid="30"/>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5000"/>
                            </p:stCondLst>
                            <p:childTnLst>
                              <p:par>
                                <p:cTn id="46" presetID="47" presetClass="entr" presetSubtype="0" fill="hold"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anim calcmode="lin" valueType="num">
                                      <p:cBhvr>
                                        <p:cTn id="49" dur="500" fill="hold"/>
                                        <p:tgtEl>
                                          <p:spTgt spid="38"/>
                                        </p:tgtEl>
                                        <p:attrNameLst>
                                          <p:attrName>ppt_x</p:attrName>
                                        </p:attrNameLst>
                                      </p:cBhvr>
                                      <p:tavLst>
                                        <p:tav tm="0">
                                          <p:val>
                                            <p:strVal val="#ppt_x"/>
                                          </p:val>
                                        </p:tav>
                                        <p:tav tm="100000">
                                          <p:val>
                                            <p:strVal val="#ppt_x"/>
                                          </p:val>
                                        </p:tav>
                                      </p:tavLst>
                                    </p:anim>
                                    <p:anim calcmode="lin" valueType="num">
                                      <p:cBhvr>
                                        <p:cTn id="50" dur="500" fill="hold"/>
                                        <p:tgtEl>
                                          <p:spTgt spid="38"/>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6" presetClass="entr" presetSubtype="16"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circle(in)">
                                      <p:cBhvr>
                                        <p:cTn id="54" dur="20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par>
                          <p:cTn id="58" fill="hold">
                            <p:stCondLst>
                              <p:cond delay="7500"/>
                            </p:stCondLst>
                            <p:childTnLst>
                              <p:par>
                                <p:cTn id="59" presetID="47" presetClass="entr" presetSubtype="0"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anim calcmode="lin" valueType="num">
                                      <p:cBhvr>
                                        <p:cTn id="62" dur="500" fill="hold"/>
                                        <p:tgtEl>
                                          <p:spTgt spid="50"/>
                                        </p:tgtEl>
                                        <p:attrNameLst>
                                          <p:attrName>ppt_x</p:attrName>
                                        </p:attrNameLst>
                                      </p:cBhvr>
                                      <p:tavLst>
                                        <p:tav tm="0">
                                          <p:val>
                                            <p:strVal val="#ppt_x"/>
                                          </p:val>
                                        </p:tav>
                                        <p:tav tm="100000">
                                          <p:val>
                                            <p:strVal val="#ppt_x"/>
                                          </p:val>
                                        </p:tav>
                                      </p:tavLst>
                                    </p:anim>
                                    <p:anim calcmode="lin" valueType="num">
                                      <p:cBhvr>
                                        <p:cTn id="63" dur="500" fill="hold"/>
                                        <p:tgtEl>
                                          <p:spTgt spid="50"/>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8000"/>
                            </p:stCondLst>
                            <p:childTnLst>
                              <p:par>
                                <p:cTn id="68" presetID="12" presetClass="entr" presetSubtype="8"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slide(fromLeft)">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a:extLst>
              <a:ext uri="{FF2B5EF4-FFF2-40B4-BE49-F238E27FC236}">
                <a16:creationId xmlns="" xmlns:a16="http://schemas.microsoft.com/office/drawing/2014/main" id="{EEF3097B-57F8-412A-88CF-9DBA5554C191}"/>
              </a:ext>
            </a:extLst>
          </p:cNvPr>
          <p:cNvGrpSpPr/>
          <p:nvPr/>
        </p:nvGrpSpPr>
        <p:grpSpPr>
          <a:xfrm>
            <a:off x="200026" y="287059"/>
            <a:ext cx="5105407" cy="523220"/>
            <a:chOff x="1" y="378896"/>
            <a:chExt cx="5105407" cy="523220"/>
          </a:xfrm>
        </p:grpSpPr>
        <p:sp>
          <p:nvSpPr>
            <p:cNvPr id="70" name="文本框 69">
              <a:extLst>
                <a:ext uri="{FF2B5EF4-FFF2-40B4-BE49-F238E27FC236}">
                  <a16:creationId xmlns="" xmlns:a16="http://schemas.microsoft.com/office/drawing/2014/main" id="{9A562ED3-07D3-4EC1-A811-457858DB86A2}"/>
                </a:ext>
              </a:extLst>
            </p:cNvPr>
            <p:cNvSpPr txBox="1"/>
            <p:nvPr/>
          </p:nvSpPr>
          <p:spPr>
            <a:xfrm>
              <a:off x="611870" y="378896"/>
              <a:ext cx="4493538" cy="523220"/>
            </a:xfrm>
            <a:prstGeom prst="rect">
              <a:avLst/>
            </a:prstGeom>
            <a:noFill/>
          </p:spPr>
          <p:txBody>
            <a:bodyPr wrap="none" rtlCol="0">
              <a:spAutoFit/>
              <a:scene3d>
                <a:camera prst="orthographicFront"/>
                <a:lightRig rig="threePt" dir="t"/>
              </a:scene3d>
              <a:sp3d contourW="12700"/>
            </a:bodyPr>
            <a:lstStyle/>
            <a:p>
              <a:pPr lvl="0"/>
              <a:r>
                <a:rPr lang="zh-CN" altLang="en-US" sz="2800" b="1" dirty="0">
                  <a:solidFill>
                    <a:prstClr val="black">
                      <a:lumMod val="75000"/>
                      <a:lumOff val="25000"/>
                    </a:prstClr>
                  </a:solidFill>
                  <a:latin typeface="Century Gothic" panose="020B0502020202020204" pitchFamily="34" charset="0"/>
                  <a:ea typeface="微软雅黑" panose="020B0503020204020204" pitchFamily="34" charset="-122"/>
                  <a:sym typeface="Century Gothic" panose="020B0502020202020204" pitchFamily="34" charset="0"/>
                </a:rPr>
                <a:t>经济全球化的负面效应显现</a:t>
              </a:r>
            </a:p>
          </p:txBody>
        </p:sp>
        <p:grpSp>
          <p:nvGrpSpPr>
            <p:cNvPr id="73" name="组合 72">
              <a:extLst>
                <a:ext uri="{FF2B5EF4-FFF2-40B4-BE49-F238E27FC236}">
                  <a16:creationId xmlns="" xmlns:a16="http://schemas.microsoft.com/office/drawing/2014/main" id="{71CBC5CA-8DF7-462E-A330-946B8DE182D4}"/>
                </a:ext>
              </a:extLst>
            </p:cNvPr>
            <p:cNvGrpSpPr/>
            <p:nvPr/>
          </p:nvGrpSpPr>
          <p:grpSpPr>
            <a:xfrm>
              <a:off x="1" y="425063"/>
              <a:ext cx="529962" cy="430887"/>
              <a:chOff x="1" y="363398"/>
              <a:chExt cx="529962" cy="430887"/>
            </a:xfrm>
          </p:grpSpPr>
          <p:sp>
            <p:nvSpPr>
              <p:cNvPr id="74" name="矩形 73">
                <a:extLst>
                  <a:ext uri="{FF2B5EF4-FFF2-40B4-BE49-F238E27FC236}">
                    <a16:creationId xmlns="" xmlns:a16="http://schemas.microsoft.com/office/drawing/2014/main" id="{826082A8-B857-4777-B586-402317370079}"/>
                  </a:ext>
                </a:extLst>
              </p:cNvPr>
              <p:cNvSpPr/>
              <p:nvPr/>
            </p:nvSpPr>
            <p:spPr>
              <a:xfrm>
                <a:off x="1" y="363398"/>
                <a:ext cx="313142" cy="430887"/>
              </a:xfrm>
              <a:prstGeom prst="rect">
                <a:avLst/>
              </a:prstGeom>
              <a:solidFill>
                <a:srgbClr val="115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sp>
            <p:nvSpPr>
              <p:cNvPr id="75" name="矩形 74">
                <a:extLst>
                  <a:ext uri="{FF2B5EF4-FFF2-40B4-BE49-F238E27FC236}">
                    <a16:creationId xmlns="" xmlns:a16="http://schemas.microsoft.com/office/drawing/2014/main" id="{E87C2421-3128-4CE3-96AD-712B5A4EC88A}"/>
                  </a:ext>
                </a:extLst>
              </p:cNvPr>
              <p:cNvSpPr/>
              <p:nvPr/>
            </p:nvSpPr>
            <p:spPr>
              <a:xfrm>
                <a:off x="395050" y="363398"/>
                <a:ext cx="134913" cy="43088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grpSp>
      </p:grpSp>
      <p:grpSp>
        <p:nvGrpSpPr>
          <p:cNvPr id="24" name="组合 23">
            <a:extLst>
              <a:ext uri="{FF2B5EF4-FFF2-40B4-BE49-F238E27FC236}">
                <a16:creationId xmlns="" xmlns:a16="http://schemas.microsoft.com/office/drawing/2014/main" id="{309CC7DF-91F0-4987-BC1F-20D5C627B753}"/>
              </a:ext>
            </a:extLst>
          </p:cNvPr>
          <p:cNvGrpSpPr/>
          <p:nvPr/>
        </p:nvGrpSpPr>
        <p:grpSpPr>
          <a:xfrm>
            <a:off x="4218877" y="2022046"/>
            <a:ext cx="3553114" cy="2936466"/>
            <a:chOff x="4218877" y="2022046"/>
            <a:chExt cx="3553114" cy="2936466"/>
          </a:xfrm>
        </p:grpSpPr>
        <p:grpSp>
          <p:nvGrpSpPr>
            <p:cNvPr id="11" name="组合 10">
              <a:extLst>
                <a:ext uri="{FF2B5EF4-FFF2-40B4-BE49-F238E27FC236}">
                  <a16:creationId xmlns="" xmlns:a16="http://schemas.microsoft.com/office/drawing/2014/main" id="{892FEBE0-CB79-4397-8F03-7F59518CA0A0}"/>
                </a:ext>
              </a:extLst>
            </p:cNvPr>
            <p:cNvGrpSpPr/>
            <p:nvPr/>
          </p:nvGrpSpPr>
          <p:grpSpPr>
            <a:xfrm>
              <a:off x="4579138" y="2022046"/>
              <a:ext cx="3015771" cy="2113519"/>
              <a:chOff x="4680519" y="2076223"/>
              <a:chExt cx="3015771" cy="2113519"/>
            </a:xfrm>
          </p:grpSpPr>
          <p:grpSp>
            <p:nvGrpSpPr>
              <p:cNvPr id="56" name="组合 55">
                <a:extLst>
                  <a:ext uri="{FF2B5EF4-FFF2-40B4-BE49-F238E27FC236}">
                    <a16:creationId xmlns="" xmlns:a16="http://schemas.microsoft.com/office/drawing/2014/main" id="{A6ADC9F8-31AE-495D-90B8-77B039A5E0B6}"/>
                  </a:ext>
                </a:extLst>
              </p:cNvPr>
              <p:cNvGrpSpPr/>
              <p:nvPr/>
            </p:nvGrpSpPr>
            <p:grpSpPr>
              <a:xfrm>
                <a:off x="7183265" y="2202484"/>
                <a:ext cx="513025" cy="1987258"/>
                <a:chOff x="5367118" y="2099896"/>
                <a:chExt cx="384768" cy="1490444"/>
              </a:xfrm>
            </p:grpSpPr>
            <p:sp>
              <p:nvSpPr>
                <p:cNvPr id="32" name="íṩľíḍè-Rectangle 15">
                  <a:extLst>
                    <a:ext uri="{FF2B5EF4-FFF2-40B4-BE49-F238E27FC236}">
                      <a16:creationId xmlns="" xmlns:a16="http://schemas.microsoft.com/office/drawing/2014/main" id="{A0B11039-70EA-450A-AB8F-BEC8611DC9EA}"/>
                    </a:ext>
                  </a:extLst>
                </p:cNvPr>
                <p:cNvSpPr/>
                <p:nvPr/>
              </p:nvSpPr>
              <p:spPr>
                <a:xfrm>
                  <a:off x="5376573" y="2099896"/>
                  <a:ext cx="375313" cy="113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37" name="íṩľíḍè-Oval 21">
                  <a:extLst>
                    <a:ext uri="{FF2B5EF4-FFF2-40B4-BE49-F238E27FC236}">
                      <a16:creationId xmlns="" xmlns:a16="http://schemas.microsoft.com/office/drawing/2014/main" id="{947C2ACD-D856-4FFA-A576-863C4EECF4D5}"/>
                    </a:ext>
                  </a:extLst>
                </p:cNvPr>
                <p:cNvSpPr/>
                <p:nvPr/>
              </p:nvSpPr>
              <p:spPr>
                <a:xfrm>
                  <a:off x="5367118" y="3331067"/>
                  <a:ext cx="259272" cy="2592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5" name="组合 54">
                <a:extLst>
                  <a:ext uri="{FF2B5EF4-FFF2-40B4-BE49-F238E27FC236}">
                    <a16:creationId xmlns="" xmlns:a16="http://schemas.microsoft.com/office/drawing/2014/main" id="{E93E23E5-9F78-402B-87F6-FACC0663DA92}"/>
                  </a:ext>
                </a:extLst>
              </p:cNvPr>
              <p:cNvGrpSpPr/>
              <p:nvPr/>
            </p:nvGrpSpPr>
            <p:grpSpPr>
              <a:xfrm>
                <a:off x="6205133" y="2202484"/>
                <a:ext cx="500418" cy="1973610"/>
                <a:chOff x="4633523" y="2099896"/>
                <a:chExt cx="375313" cy="1480208"/>
              </a:xfrm>
            </p:grpSpPr>
            <p:sp>
              <p:nvSpPr>
                <p:cNvPr id="40" name="íṩľíḍè-Rectangle 25">
                  <a:extLst>
                    <a:ext uri="{FF2B5EF4-FFF2-40B4-BE49-F238E27FC236}">
                      <a16:creationId xmlns="" xmlns:a16="http://schemas.microsoft.com/office/drawing/2014/main" id="{18985357-90C1-4CFC-8A23-804E0BC3976A}"/>
                    </a:ext>
                  </a:extLst>
                </p:cNvPr>
                <p:cNvSpPr/>
                <p:nvPr/>
              </p:nvSpPr>
              <p:spPr>
                <a:xfrm>
                  <a:off x="4633523" y="2099896"/>
                  <a:ext cx="375313" cy="113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45" name="íṩľíḍè-Oval 31">
                  <a:extLst>
                    <a:ext uri="{FF2B5EF4-FFF2-40B4-BE49-F238E27FC236}">
                      <a16:creationId xmlns="" xmlns:a16="http://schemas.microsoft.com/office/drawing/2014/main" id="{AF7B230A-ED2F-4185-8D53-384287781F24}"/>
                    </a:ext>
                  </a:extLst>
                </p:cNvPr>
                <p:cNvSpPr/>
                <p:nvPr/>
              </p:nvSpPr>
              <p:spPr>
                <a:xfrm>
                  <a:off x="4644539" y="3320831"/>
                  <a:ext cx="259272" cy="2592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57" name="组合 56">
                <a:extLst>
                  <a:ext uri="{FF2B5EF4-FFF2-40B4-BE49-F238E27FC236}">
                    <a16:creationId xmlns="" xmlns:a16="http://schemas.microsoft.com/office/drawing/2014/main" id="{408B2087-01A2-42F6-94C5-CA3F616E475A}"/>
                  </a:ext>
                </a:extLst>
              </p:cNvPr>
              <p:cNvGrpSpPr/>
              <p:nvPr/>
            </p:nvGrpSpPr>
            <p:grpSpPr>
              <a:xfrm>
                <a:off x="4680519" y="2076223"/>
                <a:ext cx="827111" cy="1904754"/>
                <a:chOff x="3490064" y="2005204"/>
                <a:chExt cx="620334" cy="1428566"/>
              </a:xfrm>
            </p:grpSpPr>
            <p:sp>
              <p:nvSpPr>
                <p:cNvPr id="48" name="íṩľíḍè-Rectangle 35">
                  <a:extLst>
                    <a:ext uri="{FF2B5EF4-FFF2-40B4-BE49-F238E27FC236}">
                      <a16:creationId xmlns="" xmlns:a16="http://schemas.microsoft.com/office/drawing/2014/main" id="{87CBAB23-1684-42D9-A902-8F78460172D3}"/>
                    </a:ext>
                  </a:extLst>
                </p:cNvPr>
                <p:cNvSpPr/>
                <p:nvPr/>
              </p:nvSpPr>
              <p:spPr>
                <a:xfrm rot="1120820">
                  <a:off x="3735084" y="2005204"/>
                  <a:ext cx="375314" cy="113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53" name="íṩľíḍè-Oval 41">
                  <a:extLst>
                    <a:ext uri="{FF2B5EF4-FFF2-40B4-BE49-F238E27FC236}">
                      <a16:creationId xmlns="" xmlns:a16="http://schemas.microsoft.com/office/drawing/2014/main" id="{5BA1F318-47B5-469B-895E-792E7A88C7E1}"/>
                    </a:ext>
                  </a:extLst>
                </p:cNvPr>
                <p:cNvSpPr/>
                <p:nvPr/>
              </p:nvSpPr>
              <p:spPr>
                <a:xfrm rot="1120820">
                  <a:off x="3490064" y="3174497"/>
                  <a:ext cx="259272" cy="2592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Century Gothic" panose="020B0502020202020204" pitchFamily="34" charset="0"/>
                    <a:ea typeface="微软雅黑" panose="020B0503020204020204" pitchFamily="34" charset="-122"/>
                    <a:sym typeface="Century Gothic" panose="020B0502020202020204" pitchFamily="34" charset="0"/>
                  </a:endParaRPr>
                </a:p>
              </p:txBody>
            </p:sp>
          </p:grpSp>
        </p:grpSp>
        <p:pic>
          <p:nvPicPr>
            <p:cNvPr id="14" name="图片 13">
              <a:extLst>
                <a:ext uri="{FF2B5EF4-FFF2-40B4-BE49-F238E27FC236}">
                  <a16:creationId xmlns="" xmlns:a16="http://schemas.microsoft.com/office/drawing/2014/main" id="{775890FB-CF48-4C47-B269-2866248D5650}"/>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218877" y="2950230"/>
              <a:ext cx="3553114" cy="2008282"/>
            </a:xfrm>
            <a:prstGeom prst="rect">
              <a:avLst/>
            </a:prstGeom>
            <a:ln>
              <a:solidFill>
                <a:schemeClr val="bg2">
                  <a:lumMod val="75000"/>
                </a:schemeClr>
              </a:solidFill>
            </a:ln>
          </p:spPr>
        </p:pic>
      </p:grpSp>
      <p:grpSp>
        <p:nvGrpSpPr>
          <p:cNvPr id="23" name="组合 22">
            <a:extLst>
              <a:ext uri="{FF2B5EF4-FFF2-40B4-BE49-F238E27FC236}">
                <a16:creationId xmlns="" xmlns:a16="http://schemas.microsoft.com/office/drawing/2014/main" id="{B63CB194-1303-43A7-B62B-97317B02BDF9}"/>
              </a:ext>
            </a:extLst>
          </p:cNvPr>
          <p:cNvGrpSpPr/>
          <p:nvPr/>
        </p:nvGrpSpPr>
        <p:grpSpPr>
          <a:xfrm>
            <a:off x="7894944" y="1112275"/>
            <a:ext cx="4046983" cy="4722451"/>
            <a:chOff x="7894944" y="1112275"/>
            <a:chExt cx="4046983" cy="4722451"/>
          </a:xfrm>
        </p:grpSpPr>
        <p:grpSp>
          <p:nvGrpSpPr>
            <p:cNvPr id="10" name="组合 9">
              <a:extLst>
                <a:ext uri="{FF2B5EF4-FFF2-40B4-BE49-F238E27FC236}">
                  <a16:creationId xmlns="" xmlns:a16="http://schemas.microsoft.com/office/drawing/2014/main" id="{846D6C80-B6DD-4E93-986E-0D903D11F9C2}"/>
                </a:ext>
              </a:extLst>
            </p:cNvPr>
            <p:cNvGrpSpPr/>
            <p:nvPr/>
          </p:nvGrpSpPr>
          <p:grpSpPr>
            <a:xfrm>
              <a:off x="7894944" y="1112275"/>
              <a:ext cx="4046983" cy="2199799"/>
              <a:chOff x="7940885" y="1702367"/>
              <a:chExt cx="4046983" cy="2199799"/>
            </a:xfrm>
          </p:grpSpPr>
          <p:sp>
            <p:nvSpPr>
              <p:cNvPr id="64" name="矩形 63">
                <a:extLst>
                  <a:ext uri="{FF2B5EF4-FFF2-40B4-BE49-F238E27FC236}">
                    <a16:creationId xmlns="" xmlns:a16="http://schemas.microsoft.com/office/drawing/2014/main" id="{A79EA65C-A5B7-4D7E-9BA1-693DCF533990}"/>
                  </a:ext>
                </a:extLst>
              </p:cNvPr>
              <p:cNvSpPr/>
              <p:nvPr/>
            </p:nvSpPr>
            <p:spPr>
              <a:xfrm>
                <a:off x="7942955" y="1702367"/>
                <a:ext cx="3429144" cy="479940"/>
              </a:xfrm>
              <a:prstGeom prst="rect">
                <a:avLst/>
              </a:prstGeom>
            </p:spPr>
            <p:txBody>
              <a:bodyPr wrap="none">
                <a:spAutoFit/>
              </a:bodyPr>
              <a:lstStyle/>
              <a:p>
                <a:pPr>
                  <a:lnSpc>
                    <a:spcPct val="120000"/>
                  </a:lnSpc>
                  <a:spcBef>
                    <a:spcPts val="298"/>
                  </a:spcBef>
                </a:pPr>
                <a:r>
                  <a:rPr lang="zh-CN" altLang="en-US" sz="23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不平衡带来的全球化阻碍</a:t>
                </a:r>
                <a:endParaRPr lang="en-US" altLang="zh-CN" sz="23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67" name="直接连接符 66">
                <a:extLst>
                  <a:ext uri="{FF2B5EF4-FFF2-40B4-BE49-F238E27FC236}">
                    <a16:creationId xmlns="" xmlns:a16="http://schemas.microsoft.com/office/drawing/2014/main" id="{63478562-7705-4CA1-8FA6-7CF0E4290A48}"/>
                  </a:ext>
                </a:extLst>
              </p:cNvPr>
              <p:cNvCxnSpPr>
                <a:cxnSpLocks/>
              </p:cNvCxnSpPr>
              <p:nvPr/>
            </p:nvCxnSpPr>
            <p:spPr>
              <a:xfrm>
                <a:off x="7940885" y="2264509"/>
                <a:ext cx="4046983" cy="960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3" name="Rectangle 24">
                <a:extLst>
                  <a:ext uri="{FF2B5EF4-FFF2-40B4-BE49-F238E27FC236}">
                    <a16:creationId xmlns="" xmlns:a16="http://schemas.microsoft.com/office/drawing/2014/main" id="{4BFBED9F-D908-44C3-A5C6-E8200BA3742B}"/>
                  </a:ext>
                </a:extLst>
              </p:cNvPr>
              <p:cNvSpPr>
                <a:spLocks noChangeArrowheads="1"/>
              </p:cNvSpPr>
              <p:nvPr/>
            </p:nvSpPr>
            <p:spPr bwMode="auto">
              <a:xfrm>
                <a:off x="8032260" y="2363283"/>
                <a:ext cx="3632631" cy="1538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just">
                  <a:lnSpc>
                    <a:spcPts val="2400"/>
                  </a:lnSpc>
                </a:pPr>
                <a:r>
                  <a:rPr lang="zh-CN" altLang="en-US" dirty="0">
                    <a:latin typeface="Century Gothic" panose="020B0502020202020204" pitchFamily="34" charset="0"/>
                    <a:ea typeface="微软雅黑" panose="020B0503020204020204" pitchFamily="34" charset="-122"/>
                    <a:sym typeface="Century Gothic" panose="020B0502020202020204" pitchFamily="34" charset="0"/>
                  </a:rPr>
                  <a:t>在全球分工格局形成后，资本、劳动力、商品等在全球范围内向使用效率最高的国家或地区流动，</a:t>
                </a:r>
                <a:r>
                  <a:rPr lang="zh-CN" altLang="en-US" b="1" dirty="0">
                    <a:solidFill>
                      <a:schemeClr val="accent2">
                        <a:lumMod val="75000"/>
                      </a:schemeClr>
                    </a:solidFill>
                    <a:latin typeface="Century Gothic" panose="020B0502020202020204" pitchFamily="34" charset="0"/>
                    <a:ea typeface="微软雅黑" panose="020B0503020204020204" pitchFamily="34" charset="-122"/>
                    <a:sym typeface="Century Gothic" panose="020B0502020202020204" pitchFamily="34" charset="0"/>
                  </a:rPr>
                  <a:t>加剧了国际竞争和世界经济的不平衡和不平等</a:t>
                </a:r>
                <a:endParaRPr lang="en-GB" altLang="zh-CN" sz="1400" dirty="0">
                  <a:latin typeface="Century Gothic" panose="020B0502020202020204" pitchFamily="34" charset="0"/>
                  <a:ea typeface="微软雅黑" panose="020B0503020204020204" pitchFamily="34" charset="-122"/>
                  <a:sym typeface="Century Gothic" panose="020B0502020202020204" pitchFamily="34" charset="0"/>
                </a:endParaRPr>
              </a:p>
            </p:txBody>
          </p:sp>
        </p:grpSp>
        <p:pic>
          <p:nvPicPr>
            <p:cNvPr id="16" name="图片 15">
              <a:extLst>
                <a:ext uri="{FF2B5EF4-FFF2-40B4-BE49-F238E27FC236}">
                  <a16:creationId xmlns="" xmlns:a16="http://schemas.microsoft.com/office/drawing/2014/main" id="{3D0A7874-2B11-49F0-8736-B02B6B6B76A2}"/>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052220" y="3825469"/>
              <a:ext cx="3566730" cy="2009257"/>
            </a:xfrm>
            <a:prstGeom prst="rect">
              <a:avLst/>
            </a:prstGeom>
            <a:ln>
              <a:solidFill>
                <a:schemeClr val="bg2">
                  <a:lumMod val="75000"/>
                </a:schemeClr>
              </a:solidFill>
            </a:ln>
          </p:spPr>
        </p:pic>
      </p:grpSp>
      <p:grpSp>
        <p:nvGrpSpPr>
          <p:cNvPr id="22" name="组合 21">
            <a:extLst>
              <a:ext uri="{FF2B5EF4-FFF2-40B4-BE49-F238E27FC236}">
                <a16:creationId xmlns="" xmlns:a16="http://schemas.microsoft.com/office/drawing/2014/main" id="{514A0337-9AB7-4C86-8154-CFAAB4C6B9A5}"/>
              </a:ext>
            </a:extLst>
          </p:cNvPr>
          <p:cNvGrpSpPr/>
          <p:nvPr/>
        </p:nvGrpSpPr>
        <p:grpSpPr>
          <a:xfrm>
            <a:off x="210751" y="1112275"/>
            <a:ext cx="3906188" cy="4721473"/>
            <a:chOff x="210751" y="1112275"/>
            <a:chExt cx="3906188" cy="4721473"/>
          </a:xfrm>
        </p:grpSpPr>
        <p:grpSp>
          <p:nvGrpSpPr>
            <p:cNvPr id="9" name="组合 8">
              <a:extLst>
                <a:ext uri="{FF2B5EF4-FFF2-40B4-BE49-F238E27FC236}">
                  <a16:creationId xmlns="" xmlns:a16="http://schemas.microsoft.com/office/drawing/2014/main" id="{4A1412C8-E34F-4F12-8A4B-C1ADA77516AF}"/>
                </a:ext>
              </a:extLst>
            </p:cNvPr>
            <p:cNvGrpSpPr/>
            <p:nvPr/>
          </p:nvGrpSpPr>
          <p:grpSpPr>
            <a:xfrm>
              <a:off x="210751" y="1112275"/>
              <a:ext cx="3906188" cy="1623484"/>
              <a:chOff x="212153" y="1710158"/>
              <a:chExt cx="3906188" cy="1623484"/>
            </a:xfrm>
          </p:grpSpPr>
          <p:sp>
            <p:nvSpPr>
              <p:cNvPr id="59" name="Rectangle 24">
                <a:extLst>
                  <a:ext uri="{FF2B5EF4-FFF2-40B4-BE49-F238E27FC236}">
                    <a16:creationId xmlns="" xmlns:a16="http://schemas.microsoft.com/office/drawing/2014/main" id="{4F8BF597-CB0D-4787-91F8-3D50372DC5A7}"/>
                  </a:ext>
                </a:extLst>
              </p:cNvPr>
              <p:cNvSpPr>
                <a:spLocks noChangeArrowheads="1"/>
              </p:cNvSpPr>
              <p:nvPr/>
            </p:nvSpPr>
            <p:spPr bwMode="auto">
              <a:xfrm>
                <a:off x="484772" y="2410312"/>
                <a:ext cx="3497427"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just">
                  <a:lnSpc>
                    <a:spcPts val="2400"/>
                  </a:lnSpc>
                </a:pPr>
                <a:r>
                  <a:rPr lang="zh-CN" altLang="en-US" dirty="0">
                    <a:latin typeface="Century Gothic" panose="020B0502020202020204" pitchFamily="34" charset="0"/>
                    <a:ea typeface="微软雅黑" panose="020B0503020204020204" pitchFamily="34" charset="-122"/>
                    <a:sym typeface="Century Gothic" panose="020B0502020202020204" pitchFamily="34" charset="0"/>
                  </a:rPr>
                  <a:t>经济全球化使资源配置从国家内部</a:t>
                </a:r>
                <a:r>
                  <a:rPr lang="zh-CN" altLang="en-US" dirty="0">
                    <a:solidFill>
                      <a:schemeClr val="accent2">
                        <a:lumMod val="75000"/>
                      </a:schemeClr>
                    </a:solidFill>
                    <a:latin typeface="Century Gothic" panose="020B0502020202020204" pitchFamily="34" charset="0"/>
                    <a:ea typeface="微软雅黑" panose="020B0503020204020204" pitchFamily="34" charset="-122"/>
                    <a:sym typeface="Century Gothic" panose="020B0502020202020204" pitchFamily="34" charset="0"/>
                  </a:rPr>
                  <a:t>扩大</a:t>
                </a:r>
                <a:r>
                  <a:rPr lang="zh-CN" altLang="en-US" dirty="0">
                    <a:latin typeface="Century Gothic" panose="020B0502020202020204" pitchFamily="34" charset="0"/>
                    <a:ea typeface="微软雅黑" panose="020B0503020204020204" pitchFamily="34" charset="-122"/>
                    <a:sym typeface="Century Gothic" panose="020B0502020202020204" pitchFamily="34" charset="0"/>
                  </a:rPr>
                  <a:t>到全球范围，能够提高资源配置的效率</a:t>
                </a:r>
                <a:endParaRPr lang="en-GB" altLang="zh-CN" dirty="0">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0" name="矩形 59">
                <a:extLst>
                  <a:ext uri="{FF2B5EF4-FFF2-40B4-BE49-F238E27FC236}">
                    <a16:creationId xmlns="" xmlns:a16="http://schemas.microsoft.com/office/drawing/2014/main" id="{1CAFE891-6729-4F52-B027-07A67B1CA5BF}"/>
                  </a:ext>
                </a:extLst>
              </p:cNvPr>
              <p:cNvSpPr/>
              <p:nvPr/>
            </p:nvSpPr>
            <p:spPr>
              <a:xfrm>
                <a:off x="381450" y="1710158"/>
                <a:ext cx="3134191" cy="479940"/>
              </a:xfrm>
              <a:prstGeom prst="rect">
                <a:avLst/>
              </a:prstGeom>
            </p:spPr>
            <p:txBody>
              <a:bodyPr wrap="none">
                <a:spAutoFit/>
              </a:bodyPr>
              <a:lstStyle/>
              <a:p>
                <a:pPr>
                  <a:lnSpc>
                    <a:spcPct val="120000"/>
                  </a:lnSpc>
                  <a:spcBef>
                    <a:spcPts val="298"/>
                  </a:spcBef>
                </a:pPr>
                <a:r>
                  <a:rPr lang="zh-CN" altLang="en-US" sz="23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rPr>
                  <a:t>全球化带来的发展机遇</a:t>
                </a:r>
                <a:endParaRPr lang="en-US" altLang="zh-CN" sz="2300" b="1" dirty="0">
                  <a:solidFill>
                    <a:schemeClr val="tx1">
                      <a:lumMod val="85000"/>
                      <a:lumOff val="15000"/>
                    </a:schemeClr>
                  </a:solidFill>
                  <a:latin typeface="Century Gothic" panose="020B0502020202020204" pitchFamily="34" charset="0"/>
                  <a:ea typeface="微软雅黑" panose="020B0503020204020204" pitchFamily="34" charset="-122"/>
                  <a:sym typeface="Century Gothic" panose="020B0502020202020204" pitchFamily="34" charset="0"/>
                </a:endParaRPr>
              </a:p>
            </p:txBody>
          </p:sp>
          <p:cxnSp>
            <p:nvCxnSpPr>
              <p:cNvPr id="3" name="直接连接符 2">
                <a:extLst>
                  <a:ext uri="{FF2B5EF4-FFF2-40B4-BE49-F238E27FC236}">
                    <a16:creationId xmlns="" xmlns:a16="http://schemas.microsoft.com/office/drawing/2014/main" id="{6C9A20EB-76BF-473B-95D1-3AD0C98564E7}"/>
                  </a:ext>
                </a:extLst>
              </p:cNvPr>
              <p:cNvCxnSpPr>
                <a:cxnSpLocks/>
              </p:cNvCxnSpPr>
              <p:nvPr/>
            </p:nvCxnSpPr>
            <p:spPr>
              <a:xfrm>
                <a:off x="212153" y="2251832"/>
                <a:ext cx="390618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 xmlns:a16="http://schemas.microsoft.com/office/drawing/2014/main" id="{C0224877-A6DD-438A-90FD-DD96A918930E}"/>
                </a:ext>
              </a:extLst>
            </p:cNvPr>
            <p:cNvPicPr>
              <a:picLocks noChangeAspect="1"/>
            </p:cNvPicPr>
            <p:nvPr/>
          </p:nvPicPr>
          <p:blipFill>
            <a:blip r:embed="rId6" cstate="print"/>
            <a:stretch>
              <a:fillRect/>
            </a:stretch>
          </p:blipFill>
          <p:spPr>
            <a:xfrm>
              <a:off x="424461" y="3825469"/>
              <a:ext cx="3507494" cy="2008279"/>
            </a:xfrm>
            <a:prstGeom prst="rect">
              <a:avLst/>
            </a:prstGeom>
            <a:ln>
              <a:solidFill>
                <a:schemeClr val="bg2">
                  <a:lumMod val="75000"/>
                </a:schemeClr>
              </a:solidFill>
            </a:ln>
          </p:spPr>
        </p:pic>
      </p:grpSp>
    </p:spTree>
    <p:custDataLst>
      <p:tags r:id="rId1"/>
    </p:custDataLst>
    <p:extLst>
      <p:ext uri="{BB962C8B-B14F-4D97-AF65-F5344CB8AC3E}">
        <p14:creationId xmlns="" xmlns:p14="http://schemas.microsoft.com/office/powerpoint/2010/main" val="34275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1000"/>
                                        <p:tgtEl>
                                          <p:spTgt spid="69"/>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ircle(in)">
                                      <p:cBhvr>
                                        <p:cTn id="11" dur="2000"/>
                                        <p:tgtEl>
                                          <p:spTgt spid="24"/>
                                        </p:tgtEl>
                                      </p:cBhvr>
                                    </p:animEffect>
                                  </p:childTnLst>
                                </p:cTn>
                              </p:par>
                            </p:childTnLst>
                          </p:cTn>
                        </p:par>
                        <p:par>
                          <p:cTn id="12" fill="hold">
                            <p:stCondLst>
                              <p:cond delay="3000"/>
                            </p:stCondLst>
                            <p:childTnLst>
                              <p:par>
                                <p:cTn id="13" presetID="3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900" decel="100000" fill="hold"/>
                                        <p:tgtEl>
                                          <p:spTgt spid="2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19" fill="hold">
                            <p:stCondLst>
                              <p:cond delay="4000"/>
                            </p:stCondLst>
                            <p:childTnLst>
                              <p:par>
                                <p:cTn id="20" presetID="37"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900" decel="100000" fill="hold"/>
                                        <p:tgtEl>
                                          <p:spTgt spid="23"/>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 xmlns:a16="http://schemas.microsoft.com/office/drawing/2014/main" id="{90A4F366-EFD2-4E9A-B187-054300A39E43}"/>
              </a:ext>
            </a:extLst>
          </p:cNvPr>
          <p:cNvPicPr>
            <a:picLocks noChangeAspect="1"/>
          </p:cNvPicPr>
          <p:nvPr/>
        </p:nvPicPr>
        <p:blipFill>
          <a:blip r:embed="rId3" cstate="print"/>
          <a:stretch>
            <a:fillRect/>
          </a:stretch>
        </p:blipFill>
        <p:spPr>
          <a:xfrm>
            <a:off x="470021" y="865030"/>
            <a:ext cx="2407107" cy="1654886"/>
          </a:xfrm>
          <a:prstGeom prst="rect">
            <a:avLst/>
          </a:prstGeom>
        </p:spPr>
      </p:pic>
      <p:pic>
        <p:nvPicPr>
          <p:cNvPr id="25" name="图片 24">
            <a:extLst>
              <a:ext uri="{FF2B5EF4-FFF2-40B4-BE49-F238E27FC236}">
                <a16:creationId xmlns="" xmlns:a16="http://schemas.microsoft.com/office/drawing/2014/main" id="{CA7E119D-5D56-4B5D-BAD7-B3DFB8E6B7B7}"/>
              </a:ext>
            </a:extLst>
          </p:cNvPr>
          <p:cNvPicPr>
            <a:picLocks noChangeAspect="1"/>
          </p:cNvPicPr>
          <p:nvPr/>
        </p:nvPicPr>
        <p:blipFill>
          <a:blip r:embed="rId4" cstate="print"/>
          <a:stretch>
            <a:fillRect/>
          </a:stretch>
        </p:blipFill>
        <p:spPr>
          <a:xfrm>
            <a:off x="8396708" y="612725"/>
            <a:ext cx="3480183" cy="1774893"/>
          </a:xfrm>
          <a:prstGeom prst="rect">
            <a:avLst/>
          </a:prstGeom>
        </p:spPr>
      </p:pic>
      <p:grpSp>
        <p:nvGrpSpPr>
          <p:cNvPr id="2" name="组合 1">
            <a:extLst>
              <a:ext uri="{FF2B5EF4-FFF2-40B4-BE49-F238E27FC236}">
                <a16:creationId xmlns="" xmlns:a16="http://schemas.microsoft.com/office/drawing/2014/main" id="{27620389-8F3A-4951-AA9C-BBC7A28DBD17}"/>
              </a:ext>
            </a:extLst>
          </p:cNvPr>
          <p:cNvGrpSpPr/>
          <p:nvPr/>
        </p:nvGrpSpPr>
        <p:grpSpPr>
          <a:xfrm>
            <a:off x="200026" y="287059"/>
            <a:ext cx="5105407" cy="523220"/>
            <a:chOff x="1" y="378896"/>
            <a:chExt cx="5105407" cy="523220"/>
          </a:xfrm>
        </p:grpSpPr>
        <p:sp>
          <p:nvSpPr>
            <p:cNvPr id="3" name="文本框 2">
              <a:extLst>
                <a:ext uri="{FF2B5EF4-FFF2-40B4-BE49-F238E27FC236}">
                  <a16:creationId xmlns="" xmlns:a16="http://schemas.microsoft.com/office/drawing/2014/main" id="{4B108793-E749-40EF-A906-AE4DB4EB01C7}"/>
                </a:ext>
              </a:extLst>
            </p:cNvPr>
            <p:cNvSpPr txBox="1"/>
            <p:nvPr/>
          </p:nvSpPr>
          <p:spPr>
            <a:xfrm>
              <a:off x="611870" y="378896"/>
              <a:ext cx="4493538" cy="523220"/>
            </a:xfrm>
            <a:prstGeom prst="rect">
              <a:avLst/>
            </a:prstGeom>
            <a:noFill/>
          </p:spPr>
          <p:txBody>
            <a:bodyPr wrap="none" rtlCol="0">
              <a:spAutoFit/>
              <a:scene3d>
                <a:camera prst="orthographicFront"/>
                <a:lightRig rig="threePt" dir="t"/>
              </a:scene3d>
              <a:sp3d contourW="12700"/>
            </a:bodyPr>
            <a:lstStyle/>
            <a:p>
              <a:pPr lvl="0"/>
              <a:r>
                <a:rPr lang="zh-CN" altLang="en-US" sz="2800" b="1" dirty="0">
                  <a:solidFill>
                    <a:prstClr val="black">
                      <a:lumMod val="75000"/>
                      <a:lumOff val="25000"/>
                    </a:prstClr>
                  </a:solidFill>
                  <a:latin typeface="Century Gothic" panose="020B0502020202020204" pitchFamily="34" charset="0"/>
                  <a:ea typeface="微软雅黑" panose="020B0503020204020204" pitchFamily="34" charset="-122"/>
                  <a:sym typeface="Century Gothic" panose="020B0502020202020204" pitchFamily="34" charset="0"/>
                </a:rPr>
                <a:t>经济全球化的负面效应显现</a:t>
              </a:r>
              <a:endParaRPr kumimoji="0" lang="zh-CN" altLang="en-US" sz="2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grpSp>
          <p:nvGrpSpPr>
            <p:cNvPr id="4" name="组合 3">
              <a:extLst>
                <a:ext uri="{FF2B5EF4-FFF2-40B4-BE49-F238E27FC236}">
                  <a16:creationId xmlns="" xmlns:a16="http://schemas.microsoft.com/office/drawing/2014/main" id="{59E5184B-0B79-4309-A45F-540DF807BCA7}"/>
                </a:ext>
              </a:extLst>
            </p:cNvPr>
            <p:cNvGrpSpPr/>
            <p:nvPr/>
          </p:nvGrpSpPr>
          <p:grpSpPr>
            <a:xfrm>
              <a:off x="1" y="425063"/>
              <a:ext cx="529962" cy="430887"/>
              <a:chOff x="1" y="363398"/>
              <a:chExt cx="529962" cy="430887"/>
            </a:xfrm>
          </p:grpSpPr>
          <p:sp>
            <p:nvSpPr>
              <p:cNvPr id="5" name="矩形 4">
                <a:extLst>
                  <a:ext uri="{FF2B5EF4-FFF2-40B4-BE49-F238E27FC236}">
                    <a16:creationId xmlns="" xmlns:a16="http://schemas.microsoft.com/office/drawing/2014/main" id="{0E5AA424-9358-49D1-8F53-5F723A023352}"/>
                  </a:ext>
                </a:extLst>
              </p:cNvPr>
              <p:cNvSpPr/>
              <p:nvPr/>
            </p:nvSpPr>
            <p:spPr>
              <a:xfrm>
                <a:off x="1" y="363398"/>
                <a:ext cx="313142" cy="430887"/>
              </a:xfrm>
              <a:prstGeom prst="rect">
                <a:avLst/>
              </a:prstGeom>
              <a:solidFill>
                <a:srgbClr val="115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sp>
            <p:nvSpPr>
              <p:cNvPr id="6" name="矩形 5">
                <a:extLst>
                  <a:ext uri="{FF2B5EF4-FFF2-40B4-BE49-F238E27FC236}">
                    <a16:creationId xmlns="" xmlns:a16="http://schemas.microsoft.com/office/drawing/2014/main" id="{879B16A8-7A53-463E-AF19-3BE74225BBF3}"/>
                  </a:ext>
                </a:extLst>
              </p:cNvPr>
              <p:cNvSpPr/>
              <p:nvPr/>
            </p:nvSpPr>
            <p:spPr>
              <a:xfrm>
                <a:off x="395050" y="363398"/>
                <a:ext cx="134913" cy="43088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grpSp>
      </p:grpSp>
      <p:sp>
        <p:nvSpPr>
          <p:cNvPr id="11" name="Oval 4">
            <a:extLst>
              <a:ext uri="{FF2B5EF4-FFF2-40B4-BE49-F238E27FC236}">
                <a16:creationId xmlns="" xmlns:a16="http://schemas.microsoft.com/office/drawing/2014/main" id="{4221B10C-F5E8-41DA-9310-EABAEF136AAF}"/>
              </a:ext>
            </a:extLst>
          </p:cNvPr>
          <p:cNvSpPr/>
          <p:nvPr/>
        </p:nvSpPr>
        <p:spPr>
          <a:xfrm>
            <a:off x="6345980" y="965568"/>
            <a:ext cx="1428403" cy="1362962"/>
          </a:xfrm>
          <a:prstGeom prst="ellipse">
            <a:avLst/>
          </a:prstGeom>
          <a:solidFill>
            <a:srgbClr val="0070C0"/>
          </a:solidFill>
          <a:ln w="635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rPr>
              <a:t>国家内部发展差距大</a:t>
            </a:r>
            <a:endParaRPr kumimoji="0" lang="en-US" sz="2000" b="1" i="0" u="none" strike="noStrike" kern="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2" name="Oval 5">
            <a:extLst>
              <a:ext uri="{FF2B5EF4-FFF2-40B4-BE49-F238E27FC236}">
                <a16:creationId xmlns="" xmlns:a16="http://schemas.microsoft.com/office/drawing/2014/main" id="{801FD087-CA4A-42ED-9931-84C9F285DE41}"/>
              </a:ext>
            </a:extLst>
          </p:cNvPr>
          <p:cNvSpPr/>
          <p:nvPr/>
        </p:nvSpPr>
        <p:spPr>
          <a:xfrm>
            <a:off x="3955312" y="903116"/>
            <a:ext cx="1571856" cy="1499842"/>
          </a:xfrm>
          <a:prstGeom prst="ellipse">
            <a:avLst/>
          </a:prstGeom>
          <a:solidFill>
            <a:schemeClr val="accent2">
              <a:lumMod val="60000"/>
              <a:lumOff val="40000"/>
            </a:schemeClr>
          </a:solidFill>
          <a:ln w="63500" cap="flat" cmpd="sng" algn="ctr">
            <a:solidFill>
              <a:sysClr val="window" lastClr="FFFFFF"/>
            </a:solidFill>
            <a:prstDash val="solid"/>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itchFamily="34" charset="-122"/>
                <a:ea typeface="微软雅黑" pitchFamily="34" charset="-122"/>
                <a:cs typeface="+mn-cs"/>
              </a:rPr>
              <a:t>全球南北发展差距大</a:t>
            </a:r>
            <a:endParaRPr kumimoji="0" lang="en-US" sz="2000" b="1" i="0" u="none" strike="noStrike" kern="0" cap="none" spc="0" normalizeH="0" baseline="0" noProof="0" dirty="0">
              <a:ln>
                <a:noFill/>
              </a:ln>
              <a:effectLst/>
              <a:uLnTx/>
              <a:uFillTx/>
              <a:latin typeface="微软雅黑" pitchFamily="34" charset="-122"/>
              <a:ea typeface="微软雅黑" pitchFamily="34" charset="-122"/>
              <a:cs typeface="+mn-cs"/>
            </a:endParaRPr>
          </a:p>
        </p:txBody>
      </p:sp>
      <p:cxnSp>
        <p:nvCxnSpPr>
          <p:cNvPr id="18" name="直接连接符 17">
            <a:extLst>
              <a:ext uri="{FF2B5EF4-FFF2-40B4-BE49-F238E27FC236}">
                <a16:creationId xmlns="" xmlns:a16="http://schemas.microsoft.com/office/drawing/2014/main" id="{806EC6C1-586A-48CC-91B2-72073F757582}"/>
              </a:ext>
            </a:extLst>
          </p:cNvPr>
          <p:cNvCxnSpPr>
            <a:cxnSpLocks/>
          </p:cNvCxnSpPr>
          <p:nvPr/>
        </p:nvCxnSpPr>
        <p:spPr>
          <a:xfrm>
            <a:off x="5895975" y="2381250"/>
            <a:ext cx="0" cy="4276725"/>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7" name="组合 30">
            <a:extLst>
              <a:ext uri="{FF2B5EF4-FFF2-40B4-BE49-F238E27FC236}">
                <a16:creationId xmlns="" xmlns:a16="http://schemas.microsoft.com/office/drawing/2014/main" id="{2CDE80AB-9C17-4B5E-ADA2-3EB8BC74F671}"/>
              </a:ext>
            </a:extLst>
          </p:cNvPr>
          <p:cNvGrpSpPr/>
          <p:nvPr/>
        </p:nvGrpSpPr>
        <p:grpSpPr>
          <a:xfrm>
            <a:off x="346709" y="3064705"/>
            <a:ext cx="5149216" cy="2951939"/>
            <a:chOff x="346709" y="2913496"/>
            <a:chExt cx="5149216" cy="3103149"/>
          </a:xfrm>
        </p:grpSpPr>
        <p:sp>
          <p:nvSpPr>
            <p:cNvPr id="22" name="五边形 2">
              <a:extLst>
                <a:ext uri="{FF2B5EF4-FFF2-40B4-BE49-F238E27FC236}">
                  <a16:creationId xmlns="" xmlns:a16="http://schemas.microsoft.com/office/drawing/2014/main" id="{EC611422-4649-4DAE-9F5D-800E4F471FA6}"/>
                </a:ext>
              </a:extLst>
            </p:cNvPr>
            <p:cNvSpPr/>
            <p:nvPr/>
          </p:nvSpPr>
          <p:spPr>
            <a:xfrm flipH="1">
              <a:off x="1953706" y="2913496"/>
              <a:ext cx="3542219" cy="409186"/>
            </a:xfrm>
            <a:prstGeom prst="homePlate">
              <a:avLst/>
            </a:prstGeom>
            <a:solidFill>
              <a:schemeClr val="accent2">
                <a:lumMod val="60000"/>
                <a:lumOff val="40000"/>
              </a:schemeClr>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lgn="r">
                <a:defRPr/>
              </a:pPr>
              <a:r>
                <a:rPr lang="zh-CN" altLang="en-US" b="1" kern="0" dirty="0">
                  <a:solidFill>
                    <a:schemeClr val="bg1"/>
                  </a:solidFill>
                  <a:latin typeface="微软雅黑" panose="020B0503020204020204" pitchFamily="34" charset="-122"/>
                  <a:ea typeface="微软雅黑" panose="020B0503020204020204" pitchFamily="34" charset="-122"/>
                </a:rPr>
                <a:t> 世界基尼系数达</a:t>
              </a:r>
              <a:r>
                <a:rPr lang="en-US" altLang="zh-CN" b="1" kern="0" dirty="0">
                  <a:solidFill>
                    <a:srgbClr val="FFFF00"/>
                  </a:solidFill>
                  <a:latin typeface="微软雅黑" panose="020B0503020204020204" pitchFamily="34" charset="-122"/>
                  <a:ea typeface="微软雅黑" panose="020B0503020204020204" pitchFamily="34" charset="-122"/>
                </a:rPr>
                <a:t>0.7</a:t>
              </a:r>
              <a:r>
                <a:rPr lang="zh-CN" altLang="en-US" b="1" kern="0" dirty="0">
                  <a:solidFill>
                    <a:schemeClr val="bg1"/>
                  </a:solidFill>
                  <a:latin typeface="微软雅黑" panose="020B0503020204020204" pitchFamily="34" charset="-122"/>
                  <a:ea typeface="微软雅黑" panose="020B0503020204020204" pitchFamily="34" charset="-122"/>
                </a:rPr>
                <a:t>左右</a:t>
              </a:r>
              <a:endPar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3" name="五边形 2">
              <a:extLst>
                <a:ext uri="{FF2B5EF4-FFF2-40B4-BE49-F238E27FC236}">
                  <a16:creationId xmlns="" xmlns:a16="http://schemas.microsoft.com/office/drawing/2014/main" id="{79128076-41A6-4B08-937D-EF73FBAA4C26}"/>
                </a:ext>
              </a:extLst>
            </p:cNvPr>
            <p:cNvSpPr/>
            <p:nvPr/>
          </p:nvSpPr>
          <p:spPr>
            <a:xfrm flipH="1">
              <a:off x="346709" y="4042697"/>
              <a:ext cx="5149216" cy="409186"/>
            </a:xfrm>
            <a:prstGeom prst="homePlate">
              <a:avLst/>
            </a:prstGeom>
            <a:solidFill>
              <a:schemeClr val="accent2">
                <a:lumMod val="60000"/>
                <a:lumOff val="40000"/>
              </a:schemeClr>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lgn="r">
                <a:defRPr/>
              </a:pPr>
              <a:r>
                <a:rPr lang="zh-CN" altLang="en-US" b="1" kern="0" dirty="0">
                  <a:solidFill>
                    <a:schemeClr val="bg1"/>
                  </a:solidFill>
                  <a:latin typeface="微软雅黑" panose="020B0503020204020204" pitchFamily="34" charset="-122"/>
                  <a:ea typeface="微软雅黑" panose="020B0503020204020204" pitchFamily="34" charset="-122"/>
                </a:rPr>
                <a:t>世界最富的</a:t>
              </a:r>
              <a:r>
                <a:rPr lang="en-US" altLang="zh-CN" b="1" kern="0" dirty="0">
                  <a:solidFill>
                    <a:srgbClr val="FFFF00"/>
                  </a:solidFill>
                  <a:latin typeface="微软雅黑" panose="020B0503020204020204" pitchFamily="34" charset="-122"/>
                  <a:ea typeface="微软雅黑" panose="020B0503020204020204" pitchFamily="34" charset="-122"/>
                </a:rPr>
                <a:t>8.6%</a:t>
              </a:r>
              <a:r>
                <a:rPr lang="zh-CN" altLang="en-US" b="1" kern="0" dirty="0">
                  <a:solidFill>
                    <a:schemeClr val="bg1"/>
                  </a:solidFill>
                  <a:latin typeface="微软雅黑" panose="020B0503020204020204" pitchFamily="34" charset="-122"/>
                  <a:ea typeface="微软雅黑" panose="020B0503020204020204" pitchFamily="34" charset="-122"/>
                </a:rPr>
                <a:t>的人口拥有世界</a:t>
              </a:r>
              <a:r>
                <a:rPr lang="en-US" altLang="zh-CN" b="1" kern="0" dirty="0">
                  <a:solidFill>
                    <a:srgbClr val="FFFF00"/>
                  </a:solidFill>
                  <a:latin typeface="微软雅黑" panose="020B0503020204020204" pitchFamily="34" charset="-122"/>
                  <a:ea typeface="微软雅黑" panose="020B0503020204020204" pitchFamily="34" charset="-122"/>
                </a:rPr>
                <a:t>85.3%</a:t>
              </a:r>
              <a:r>
                <a:rPr lang="zh-CN" altLang="en-US" b="1" kern="0" dirty="0">
                  <a:solidFill>
                    <a:schemeClr val="bg1"/>
                  </a:solidFill>
                  <a:latin typeface="微软雅黑" panose="020B0503020204020204" pitchFamily="34" charset="-122"/>
                  <a:ea typeface="微软雅黑" panose="020B0503020204020204" pitchFamily="34" charset="-122"/>
                </a:rPr>
                <a:t>的财富</a:t>
              </a:r>
              <a:endPar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6" name="五边形 2">
              <a:extLst>
                <a:ext uri="{FF2B5EF4-FFF2-40B4-BE49-F238E27FC236}">
                  <a16:creationId xmlns="" xmlns:a16="http://schemas.microsoft.com/office/drawing/2014/main" id="{EBBB569A-64FF-4A9E-AD0C-FB97A4753234}"/>
                </a:ext>
              </a:extLst>
            </p:cNvPr>
            <p:cNvSpPr/>
            <p:nvPr/>
          </p:nvSpPr>
          <p:spPr>
            <a:xfrm flipH="1">
              <a:off x="346709" y="5329713"/>
              <a:ext cx="5149216" cy="686932"/>
            </a:xfrm>
            <a:prstGeom prst="homePlate">
              <a:avLst/>
            </a:prstGeom>
            <a:solidFill>
              <a:schemeClr val="accent2">
                <a:lumMod val="60000"/>
                <a:lumOff val="40000"/>
              </a:schemeClr>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lgn="r">
                <a:defRPr/>
              </a:pPr>
              <a:r>
                <a:rPr lang="zh-CN" altLang="en-US" b="1" kern="0" dirty="0">
                  <a:solidFill>
                    <a:schemeClr val="bg1"/>
                  </a:solidFill>
                  <a:latin typeface="微软雅黑" panose="020B0503020204020204" pitchFamily="34" charset="-122"/>
                  <a:ea typeface="微软雅黑" panose="020B0503020204020204" pitchFamily="34" charset="-122"/>
                </a:rPr>
                <a:t>个人财富在</a:t>
              </a:r>
              <a:r>
                <a:rPr lang="en-US" altLang="zh-CN" b="1" kern="0" dirty="0">
                  <a:solidFill>
                    <a:schemeClr val="bg1"/>
                  </a:solidFill>
                  <a:latin typeface="微软雅黑" panose="020B0503020204020204" pitchFamily="34" charset="-122"/>
                  <a:ea typeface="微软雅黑" panose="020B0503020204020204" pitchFamily="34" charset="-122"/>
                </a:rPr>
                <a:t>1000</a:t>
              </a:r>
              <a:r>
                <a:rPr lang="zh-CN" altLang="en-US" b="1" kern="0" dirty="0">
                  <a:solidFill>
                    <a:schemeClr val="bg1"/>
                  </a:solidFill>
                  <a:latin typeface="微软雅黑" panose="020B0503020204020204" pitchFamily="34" charset="-122"/>
                  <a:ea typeface="微软雅黑" panose="020B0503020204020204" pitchFamily="34" charset="-122"/>
                </a:rPr>
                <a:t>美元以下的人口占人口总数比例为</a:t>
              </a:r>
              <a:r>
                <a:rPr lang="en-US" altLang="zh-CN" b="1" kern="0" dirty="0">
                  <a:solidFill>
                    <a:srgbClr val="FFFF00"/>
                  </a:solidFill>
                  <a:latin typeface="微软雅黑" panose="020B0503020204020204" pitchFamily="34" charset="-122"/>
                  <a:ea typeface="微软雅黑" panose="020B0503020204020204" pitchFamily="34" charset="-122"/>
                </a:rPr>
                <a:t>69.8%</a:t>
              </a:r>
              <a:r>
                <a:rPr lang="zh-CN" altLang="en-US" b="1" kern="0" dirty="0">
                  <a:solidFill>
                    <a:schemeClr val="bg1"/>
                  </a:solidFill>
                  <a:latin typeface="微软雅黑" panose="020B0503020204020204" pitchFamily="34" charset="-122"/>
                  <a:ea typeface="微软雅黑" panose="020B0503020204020204" pitchFamily="34" charset="-122"/>
                </a:rPr>
                <a:t>，拥有的财富占世界的份额为</a:t>
              </a:r>
              <a:r>
                <a:rPr lang="en-US" altLang="zh-CN" b="1" kern="0" dirty="0">
                  <a:solidFill>
                    <a:srgbClr val="FFFF00"/>
                  </a:solidFill>
                  <a:latin typeface="微软雅黑" panose="020B0503020204020204" pitchFamily="34" charset="-122"/>
                  <a:ea typeface="微软雅黑" panose="020B0503020204020204" pitchFamily="34" charset="-122"/>
                </a:rPr>
                <a:t>2.9%</a:t>
              </a:r>
              <a:endParaRPr kumimoji="0" lang="zh-CN" altLang="en-US" b="1" i="0" u="none" strike="noStrike" kern="0" cap="none" spc="0" normalizeH="0" baseline="0" noProof="0" dirty="0">
                <a:ln>
                  <a:noFill/>
                </a:ln>
                <a:solidFill>
                  <a:srgbClr val="FFFF00"/>
                </a:solidFill>
                <a:effectLst/>
                <a:uLnTx/>
                <a:uFillTx/>
                <a:latin typeface="微软雅黑" pitchFamily="34" charset="-122"/>
                <a:ea typeface="微软雅黑" pitchFamily="34" charset="-122"/>
              </a:endParaRPr>
            </a:p>
          </p:txBody>
        </p:sp>
      </p:grpSp>
      <p:grpSp>
        <p:nvGrpSpPr>
          <p:cNvPr id="8" name="组合 29">
            <a:extLst>
              <a:ext uri="{FF2B5EF4-FFF2-40B4-BE49-F238E27FC236}">
                <a16:creationId xmlns="" xmlns:a16="http://schemas.microsoft.com/office/drawing/2014/main" id="{FBACCF51-B7FC-48F1-BB13-4021754994BF}"/>
              </a:ext>
            </a:extLst>
          </p:cNvPr>
          <p:cNvGrpSpPr/>
          <p:nvPr/>
        </p:nvGrpSpPr>
        <p:grpSpPr>
          <a:xfrm>
            <a:off x="6296026" y="3119297"/>
            <a:ext cx="5580865" cy="2951940"/>
            <a:chOff x="6296026" y="2970883"/>
            <a:chExt cx="5580865" cy="3103150"/>
          </a:xfrm>
        </p:grpSpPr>
        <p:sp>
          <p:nvSpPr>
            <p:cNvPr id="27" name="五边形 2">
              <a:extLst>
                <a:ext uri="{FF2B5EF4-FFF2-40B4-BE49-F238E27FC236}">
                  <a16:creationId xmlns="" xmlns:a16="http://schemas.microsoft.com/office/drawing/2014/main" id="{35CF5E76-2A4A-4B02-8556-4E842E933275}"/>
                </a:ext>
              </a:extLst>
            </p:cNvPr>
            <p:cNvSpPr/>
            <p:nvPr/>
          </p:nvSpPr>
          <p:spPr>
            <a:xfrm>
              <a:off x="6296026" y="4054839"/>
              <a:ext cx="5094478" cy="409186"/>
            </a:xfrm>
            <a:prstGeom prst="homePlate">
              <a:avLst/>
            </a:prstGeom>
            <a:solidFill>
              <a:srgbClr val="0070C0"/>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defRPr/>
              </a:pPr>
              <a:r>
                <a:rPr lang="en-US" altLang="zh-CN" b="1" kern="0" dirty="0">
                  <a:solidFill>
                    <a:schemeClr val="bg1"/>
                  </a:solidFill>
                  <a:latin typeface="微软雅黑" panose="020B0503020204020204" pitchFamily="34" charset="-122"/>
                  <a:ea typeface="微软雅黑" panose="020B0503020204020204" pitchFamily="34" charset="-122"/>
                </a:rPr>
                <a:t>2015</a:t>
              </a:r>
              <a:r>
                <a:rPr lang="zh-CN" altLang="en-US" b="1" kern="0" dirty="0">
                  <a:solidFill>
                    <a:schemeClr val="bg1"/>
                  </a:solidFill>
                  <a:latin typeface="微软雅黑" panose="020B0503020204020204" pitchFamily="34" charset="-122"/>
                  <a:ea typeface="微软雅黑" panose="020B0503020204020204" pitchFamily="34" charset="-122"/>
                </a:rPr>
                <a:t>年美国中产阶层人口比例首次</a:t>
              </a:r>
              <a:r>
                <a:rPr lang="zh-CN" altLang="en-US" b="1" kern="0" dirty="0">
                  <a:solidFill>
                    <a:srgbClr val="FFFF00"/>
                  </a:solidFill>
                  <a:latin typeface="微软雅黑" panose="020B0503020204020204" pitchFamily="34" charset="-122"/>
                  <a:ea typeface="微软雅黑" panose="020B0503020204020204" pitchFamily="34" charset="-122"/>
                </a:rPr>
                <a:t>低于一半</a:t>
              </a:r>
              <a:endParaRPr kumimoji="0" lang="zh-CN" altLang="en-US" b="1" i="0" u="none" strike="noStrike" kern="0" cap="none" spc="0" normalizeH="0" baseline="0" noProof="0" dirty="0">
                <a:ln>
                  <a:noFill/>
                </a:ln>
                <a:solidFill>
                  <a:srgbClr val="FFFF00"/>
                </a:solidFill>
                <a:effectLst/>
                <a:uLnTx/>
                <a:uFillTx/>
                <a:latin typeface="微软雅黑" pitchFamily="34" charset="-122"/>
                <a:ea typeface="微软雅黑" pitchFamily="34" charset="-122"/>
              </a:endParaRPr>
            </a:p>
          </p:txBody>
        </p:sp>
        <p:sp>
          <p:nvSpPr>
            <p:cNvPr id="28" name="五边形 2">
              <a:extLst>
                <a:ext uri="{FF2B5EF4-FFF2-40B4-BE49-F238E27FC236}">
                  <a16:creationId xmlns="" xmlns:a16="http://schemas.microsoft.com/office/drawing/2014/main" id="{2308C628-C40F-4A73-9843-5F4D885363F4}"/>
                </a:ext>
              </a:extLst>
            </p:cNvPr>
            <p:cNvSpPr/>
            <p:nvPr/>
          </p:nvSpPr>
          <p:spPr>
            <a:xfrm>
              <a:off x="6296026" y="5137653"/>
              <a:ext cx="5580865" cy="936380"/>
            </a:xfrm>
            <a:prstGeom prst="homePlate">
              <a:avLst/>
            </a:prstGeom>
            <a:solidFill>
              <a:srgbClr val="0070C0"/>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defRPr/>
              </a:pPr>
              <a:r>
                <a:rPr lang="en-US" altLang="zh-CN" b="1" kern="0" dirty="0">
                  <a:solidFill>
                    <a:schemeClr val="bg1"/>
                  </a:solidFill>
                  <a:latin typeface="微软雅黑" panose="020B0503020204020204" pitchFamily="34" charset="-122"/>
                  <a:ea typeface="微软雅黑" panose="020B0503020204020204" pitchFamily="34" charset="-122"/>
                </a:rPr>
                <a:t>2015</a:t>
              </a:r>
              <a:r>
                <a:rPr lang="zh-CN" altLang="en-US" b="1" kern="0" dirty="0">
                  <a:solidFill>
                    <a:schemeClr val="bg1"/>
                  </a:solidFill>
                  <a:latin typeface="微软雅黑" panose="020B0503020204020204" pitchFamily="34" charset="-122"/>
                  <a:ea typeface="微软雅黑" panose="020B0503020204020204" pitchFamily="34" charset="-122"/>
                </a:rPr>
                <a:t>年，美国中产阶层拥有的财富比例由</a:t>
              </a:r>
              <a:r>
                <a:rPr lang="en-US" altLang="zh-CN" b="1" kern="0" dirty="0">
                  <a:solidFill>
                    <a:schemeClr val="bg1"/>
                  </a:solidFill>
                  <a:latin typeface="微软雅黑" panose="020B0503020204020204" pitchFamily="34" charset="-122"/>
                  <a:ea typeface="微软雅黑" panose="020B0503020204020204" pitchFamily="34" charset="-122"/>
                </a:rPr>
                <a:t>1970</a:t>
              </a:r>
              <a:r>
                <a:rPr lang="zh-CN" altLang="en-US" b="1" kern="0" dirty="0">
                  <a:solidFill>
                    <a:schemeClr val="bg1"/>
                  </a:solidFill>
                  <a:latin typeface="微软雅黑" panose="020B0503020204020204" pitchFamily="34" charset="-122"/>
                  <a:ea typeface="微软雅黑" panose="020B0503020204020204" pitchFamily="34" charset="-122"/>
                </a:rPr>
                <a:t>年的</a:t>
              </a:r>
              <a:r>
                <a:rPr lang="en-US" altLang="zh-CN" b="1" kern="0" dirty="0">
                  <a:solidFill>
                    <a:srgbClr val="FFFF00"/>
                  </a:solidFill>
                  <a:latin typeface="微软雅黑" panose="020B0503020204020204" pitchFamily="34" charset="-122"/>
                  <a:ea typeface="微软雅黑" panose="020B0503020204020204" pitchFamily="34" charset="-122"/>
                </a:rPr>
                <a:t>62%</a:t>
              </a:r>
              <a:r>
                <a:rPr lang="zh-CN" altLang="en-US" b="1" kern="0" dirty="0">
                  <a:solidFill>
                    <a:schemeClr val="bg1"/>
                  </a:solidFill>
                  <a:latin typeface="微软雅黑" panose="020B0503020204020204" pitchFamily="34" charset="-122"/>
                  <a:ea typeface="微软雅黑" panose="020B0503020204020204" pitchFamily="34" charset="-122"/>
                </a:rPr>
                <a:t>下降至</a:t>
              </a:r>
              <a:r>
                <a:rPr lang="en-US" altLang="zh-CN" b="1" kern="0" dirty="0">
                  <a:solidFill>
                    <a:schemeClr val="bg1"/>
                  </a:solidFill>
                  <a:latin typeface="微软雅黑" panose="020B0503020204020204" pitchFamily="34" charset="-122"/>
                  <a:ea typeface="微软雅黑" panose="020B0503020204020204" pitchFamily="34" charset="-122"/>
                </a:rPr>
                <a:t>2014</a:t>
              </a:r>
              <a:r>
                <a:rPr lang="zh-CN" altLang="en-US" b="1" kern="0" dirty="0">
                  <a:solidFill>
                    <a:schemeClr val="bg1"/>
                  </a:solidFill>
                  <a:latin typeface="微软雅黑" panose="020B0503020204020204" pitchFamily="34" charset="-122"/>
                  <a:ea typeface="微软雅黑" panose="020B0503020204020204" pitchFamily="34" charset="-122"/>
                </a:rPr>
                <a:t>年的</a:t>
              </a:r>
              <a:r>
                <a:rPr lang="en-US" altLang="zh-CN" b="1" kern="0" dirty="0">
                  <a:solidFill>
                    <a:srgbClr val="FFFF00"/>
                  </a:solidFill>
                  <a:latin typeface="微软雅黑" panose="020B0503020204020204" pitchFamily="34" charset="-122"/>
                  <a:ea typeface="微软雅黑" panose="020B0503020204020204" pitchFamily="34" charset="-122"/>
                </a:rPr>
                <a:t>43%</a:t>
              </a:r>
              <a:r>
                <a:rPr lang="zh-CN" altLang="en-US" b="1" kern="0" dirty="0">
                  <a:solidFill>
                    <a:schemeClr val="bg1"/>
                  </a:solidFill>
                  <a:latin typeface="微软雅黑" panose="020B0503020204020204" pitchFamily="34" charset="-122"/>
                  <a:ea typeface="微软雅黑" panose="020B0503020204020204" pitchFamily="34" charset="-122"/>
                </a:rPr>
                <a:t>，而高收入者的比重从</a:t>
              </a:r>
              <a:r>
                <a:rPr lang="en-US" altLang="zh-CN" b="1" kern="0" dirty="0">
                  <a:solidFill>
                    <a:srgbClr val="FFFF00"/>
                  </a:solidFill>
                  <a:latin typeface="微软雅黑" panose="020B0503020204020204" pitchFamily="34" charset="-122"/>
                  <a:ea typeface="微软雅黑" panose="020B0503020204020204" pitchFamily="34" charset="-122"/>
                </a:rPr>
                <a:t>29%</a:t>
              </a:r>
              <a:r>
                <a:rPr lang="zh-CN" altLang="en-US" b="1" kern="0" dirty="0">
                  <a:solidFill>
                    <a:schemeClr val="bg1"/>
                  </a:solidFill>
                  <a:latin typeface="微软雅黑" panose="020B0503020204020204" pitchFamily="34" charset="-122"/>
                  <a:ea typeface="微软雅黑" panose="020B0503020204020204" pitchFamily="34" charset="-122"/>
                </a:rPr>
                <a:t>上升至</a:t>
              </a:r>
              <a:r>
                <a:rPr lang="en-US" altLang="zh-CN" b="1" kern="0" dirty="0">
                  <a:solidFill>
                    <a:srgbClr val="FFFF00"/>
                  </a:solidFill>
                  <a:latin typeface="微软雅黑" panose="020B0503020204020204" pitchFamily="34" charset="-122"/>
                  <a:ea typeface="微软雅黑" panose="020B0503020204020204" pitchFamily="34" charset="-122"/>
                </a:rPr>
                <a:t>49%</a:t>
              </a:r>
              <a:endParaRPr kumimoji="0" lang="zh-CN" altLang="en-US" b="1" i="0" u="none" strike="noStrike" kern="0" cap="none" spc="0" normalizeH="0" baseline="0" noProof="0" dirty="0">
                <a:ln>
                  <a:noFill/>
                </a:ln>
                <a:solidFill>
                  <a:srgbClr val="FFFF00"/>
                </a:solidFill>
                <a:effectLst/>
                <a:uLnTx/>
                <a:uFillTx/>
                <a:latin typeface="微软雅黑" pitchFamily="34" charset="-122"/>
                <a:ea typeface="微软雅黑" pitchFamily="34" charset="-122"/>
              </a:endParaRPr>
            </a:p>
          </p:txBody>
        </p:sp>
        <p:sp>
          <p:nvSpPr>
            <p:cNvPr id="29" name="五边形 2">
              <a:extLst>
                <a:ext uri="{FF2B5EF4-FFF2-40B4-BE49-F238E27FC236}">
                  <a16:creationId xmlns="" xmlns:a16="http://schemas.microsoft.com/office/drawing/2014/main" id="{374C6058-7374-4D24-ADB1-18C3EBDF9C6E}"/>
                </a:ext>
              </a:extLst>
            </p:cNvPr>
            <p:cNvSpPr/>
            <p:nvPr/>
          </p:nvSpPr>
          <p:spPr>
            <a:xfrm>
              <a:off x="6319281" y="2970883"/>
              <a:ext cx="5094478" cy="409186"/>
            </a:xfrm>
            <a:prstGeom prst="homePlate">
              <a:avLst/>
            </a:prstGeom>
            <a:solidFill>
              <a:srgbClr val="0070C0"/>
            </a:solidFill>
            <a:ln w="25400" cap="flat" cmpd="sng" algn="ctr">
              <a:noFill/>
              <a:prstDash val="solid"/>
            </a:ln>
            <a:effectLst>
              <a:outerShdw blurRad="127000" dist="25400" dir="5400000" algn="t" rotWithShape="0">
                <a:prstClr val="black">
                  <a:alpha val="40000"/>
                </a:prstClr>
              </a:outerShdw>
            </a:effectLst>
          </p:spPr>
          <p:txBody>
            <a:bodyPr lIns="68580" tIns="34290" rIns="68580" bIns="34290" rtlCol="0" anchor="ctr"/>
            <a:lstStyle/>
            <a:p>
              <a:pPr lvl="0">
                <a:defRPr/>
              </a:pPr>
              <a:r>
                <a:rPr lang="zh-CN" altLang="en-US" b="1" kern="0" dirty="0">
                  <a:solidFill>
                    <a:schemeClr val="bg1"/>
                  </a:solidFill>
                  <a:latin typeface="微软雅黑" panose="020B0503020204020204" pitchFamily="34" charset="-122"/>
                  <a:ea typeface="微软雅黑" panose="020B0503020204020204" pitchFamily="34" charset="-122"/>
                </a:rPr>
                <a:t>很多新兴国家，两极分化正呈加剧趋势</a:t>
              </a:r>
              <a:endParaRPr kumimoji="0" lang="zh-CN" altLang="en-US" b="1" i="0" u="none" strike="noStrike" kern="0" cap="none" spc="0" normalizeH="0" baseline="0" noProof="0" dirty="0">
                <a:ln>
                  <a:noFill/>
                </a:ln>
                <a:solidFill>
                  <a:srgbClr val="FFFF00"/>
                </a:solidFill>
                <a:effectLst/>
                <a:uLnTx/>
                <a:uFillTx/>
                <a:latin typeface="微软雅黑" pitchFamily="34" charset="-122"/>
                <a:ea typeface="微软雅黑" pitchFamily="34" charset="-122"/>
              </a:endParaRPr>
            </a:p>
          </p:txBody>
        </p:sp>
      </p:grpSp>
    </p:spTree>
    <p:extLst>
      <p:ext uri="{BB962C8B-B14F-4D97-AF65-F5344CB8AC3E}">
        <p14:creationId xmlns="" xmlns:p14="http://schemas.microsoft.com/office/powerpoint/2010/main" val="103269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outVertical)">
                                      <p:cBhvr>
                                        <p:cTn id="22" dur="500"/>
                                        <p:tgtEl>
                                          <p:spTgt spid="12"/>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outVertical)">
                                      <p:cBhvr>
                                        <p:cTn id="26" dur="500"/>
                                        <p:tgtEl>
                                          <p:spTgt spid="11"/>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1000"/>
                                        <p:tgtEl>
                                          <p:spTgt spid="18"/>
                                        </p:tgtEl>
                                      </p:cBhvr>
                                    </p:animEffect>
                                  </p:childTnLst>
                                </p:cTn>
                              </p:par>
                            </p:childTnLst>
                          </p:cTn>
                        </p:par>
                        <p:par>
                          <p:cTn id="31" fill="hold">
                            <p:stCondLst>
                              <p:cond delay="4000"/>
                            </p:stCondLst>
                            <p:childTnLst>
                              <p:par>
                                <p:cTn id="32" presetID="22" presetClass="entr" presetSubtype="4"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1000"/>
                                        <p:tgtEl>
                                          <p:spTgt spid="7"/>
                                        </p:tgtEl>
                                      </p:cBhvr>
                                    </p:animEffect>
                                  </p:childTnLst>
                                </p:cTn>
                              </p:par>
                            </p:childTnLst>
                          </p:cTn>
                        </p:par>
                        <p:par>
                          <p:cTn id="35" fill="hold">
                            <p:stCondLst>
                              <p:cond delay="5000"/>
                            </p:stCondLst>
                            <p:childTnLst>
                              <p:par>
                                <p:cTn id="36" presetID="2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 xmlns:a16="http://schemas.microsoft.com/office/drawing/2014/main" id="{135E0008-F955-4E84-BF63-0FE60884DCBE}"/>
              </a:ext>
            </a:extLst>
          </p:cNvPr>
          <p:cNvGrpSpPr/>
          <p:nvPr/>
        </p:nvGrpSpPr>
        <p:grpSpPr>
          <a:xfrm>
            <a:off x="200026" y="287059"/>
            <a:ext cx="5464479" cy="523220"/>
            <a:chOff x="1" y="378896"/>
            <a:chExt cx="5464479" cy="523220"/>
          </a:xfrm>
        </p:grpSpPr>
        <p:sp>
          <p:nvSpPr>
            <p:cNvPr id="5" name="文本框 4">
              <a:extLst>
                <a:ext uri="{FF2B5EF4-FFF2-40B4-BE49-F238E27FC236}">
                  <a16:creationId xmlns="" xmlns:a16="http://schemas.microsoft.com/office/drawing/2014/main" id="{DF2470FB-F0DB-4B4C-A4F4-1B3E5BDAAEF8}"/>
                </a:ext>
              </a:extLst>
            </p:cNvPr>
            <p:cNvSpPr txBox="1"/>
            <p:nvPr/>
          </p:nvSpPr>
          <p:spPr>
            <a:xfrm>
              <a:off x="611870" y="378896"/>
              <a:ext cx="4852610" cy="523220"/>
            </a:xfrm>
            <a:prstGeom prst="rect">
              <a:avLst/>
            </a:prstGeom>
            <a:noFill/>
          </p:spPr>
          <p:txBody>
            <a:bodyPr wrap="none" rtlCol="0">
              <a:spAutoFit/>
              <a:scene3d>
                <a:camera prst="orthographicFront"/>
                <a:lightRig rig="threePt" dir="t"/>
              </a:scene3d>
              <a:sp3d contourW="12700"/>
            </a:bodyPr>
            <a:lstStyle/>
            <a:p>
              <a:pPr lvl="0"/>
              <a:r>
                <a:rPr lang="zh-CN" altLang="en-US" sz="2800" b="1" dirty="0">
                  <a:solidFill>
                    <a:prstClr val="black">
                      <a:lumMod val="75000"/>
                      <a:lumOff val="25000"/>
                    </a:prstClr>
                  </a:solidFill>
                  <a:latin typeface="Century Gothic" panose="020B0502020202020204" pitchFamily="34" charset="0"/>
                  <a:ea typeface="微软雅黑" panose="020B0503020204020204" pitchFamily="34" charset="-122"/>
                  <a:sym typeface="Century Gothic" panose="020B0502020202020204" pitchFamily="34" charset="0"/>
                </a:rPr>
                <a:t>“逆全球化”政策的挑战加大</a:t>
              </a:r>
            </a:p>
          </p:txBody>
        </p:sp>
        <p:grpSp>
          <p:nvGrpSpPr>
            <p:cNvPr id="6" name="组合 5">
              <a:extLst>
                <a:ext uri="{FF2B5EF4-FFF2-40B4-BE49-F238E27FC236}">
                  <a16:creationId xmlns="" xmlns:a16="http://schemas.microsoft.com/office/drawing/2014/main" id="{0B45C844-C27A-4A90-A68D-A9F3DCBCAFFE}"/>
                </a:ext>
              </a:extLst>
            </p:cNvPr>
            <p:cNvGrpSpPr/>
            <p:nvPr/>
          </p:nvGrpSpPr>
          <p:grpSpPr>
            <a:xfrm>
              <a:off x="1" y="425063"/>
              <a:ext cx="529962" cy="430887"/>
              <a:chOff x="1" y="363398"/>
              <a:chExt cx="529962" cy="430887"/>
            </a:xfrm>
          </p:grpSpPr>
          <p:sp>
            <p:nvSpPr>
              <p:cNvPr id="7" name="矩形 6">
                <a:extLst>
                  <a:ext uri="{FF2B5EF4-FFF2-40B4-BE49-F238E27FC236}">
                    <a16:creationId xmlns="" xmlns:a16="http://schemas.microsoft.com/office/drawing/2014/main" id="{81EB76F7-8EB5-466A-939E-F3EEBB52F8FE}"/>
                  </a:ext>
                </a:extLst>
              </p:cNvPr>
              <p:cNvSpPr/>
              <p:nvPr/>
            </p:nvSpPr>
            <p:spPr>
              <a:xfrm>
                <a:off x="1" y="363398"/>
                <a:ext cx="313142" cy="430887"/>
              </a:xfrm>
              <a:prstGeom prst="rect">
                <a:avLst/>
              </a:prstGeom>
              <a:solidFill>
                <a:srgbClr val="115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sp>
            <p:nvSpPr>
              <p:cNvPr id="8" name="矩形 7">
                <a:extLst>
                  <a:ext uri="{FF2B5EF4-FFF2-40B4-BE49-F238E27FC236}">
                    <a16:creationId xmlns="" xmlns:a16="http://schemas.microsoft.com/office/drawing/2014/main" id="{9735C842-85D3-47A5-8EC7-5F44E428CAFA}"/>
                  </a:ext>
                </a:extLst>
              </p:cNvPr>
              <p:cNvSpPr/>
              <p:nvPr/>
            </p:nvSpPr>
            <p:spPr>
              <a:xfrm>
                <a:off x="395050" y="363398"/>
                <a:ext cx="134913" cy="43088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pitchFamily="34" charset="-122"/>
                  <a:cs typeface="+mn-cs"/>
                  <a:sym typeface="Century Gothic" panose="020B0502020202020204" pitchFamily="34" charset="0"/>
                </a:endParaRPr>
              </a:p>
            </p:txBody>
          </p:sp>
        </p:grpSp>
      </p:grpSp>
      <p:sp>
        <p:nvSpPr>
          <p:cNvPr id="64" name="矩形 63">
            <a:extLst>
              <a:ext uri="{FF2B5EF4-FFF2-40B4-BE49-F238E27FC236}">
                <a16:creationId xmlns="" xmlns:a16="http://schemas.microsoft.com/office/drawing/2014/main" id="{2C5A7E6A-12DA-4CE1-B70A-F4E26B5533B1}"/>
              </a:ext>
            </a:extLst>
          </p:cNvPr>
          <p:cNvSpPr/>
          <p:nvPr/>
        </p:nvSpPr>
        <p:spPr>
          <a:xfrm>
            <a:off x="204716" y="854664"/>
            <a:ext cx="5677467" cy="430887"/>
          </a:xfrm>
          <a:prstGeom prst="rect">
            <a:avLst/>
          </a:prstGeom>
        </p:spPr>
        <p:txBody>
          <a:bodyPr wrap="square">
            <a:spAutoFit/>
          </a:bodyPr>
          <a:lstStyle/>
          <a:p>
            <a:r>
              <a:rPr lang="zh-CN" altLang="en-US" sz="2200" b="1" kern="100" dirty="0">
                <a:solidFill>
                  <a:srgbClr val="19B8FB"/>
                </a:solidFill>
                <a:latin typeface="微软雅黑" panose="020B0503020204020204" pitchFamily="34" charset="-122"/>
                <a:ea typeface="微软雅黑" panose="020B0503020204020204" pitchFamily="34" charset="-122"/>
                <a:cs typeface="华文宋体" panose="02010600040101010101" pitchFamily="2" charset="-122"/>
              </a:rPr>
              <a:t>美国本是经济全球化的主导者和最大受益者</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pic>
        <p:nvPicPr>
          <p:cNvPr id="52" name="图片 51" descr="QQ截图20190103192336.gif"/>
          <p:cNvPicPr>
            <a:picLocks noChangeAspect="1"/>
          </p:cNvPicPr>
          <p:nvPr/>
        </p:nvPicPr>
        <p:blipFill>
          <a:blip r:embed="rId2" cstate="print"/>
          <a:stretch>
            <a:fillRect/>
          </a:stretch>
        </p:blipFill>
        <p:spPr>
          <a:xfrm>
            <a:off x="2593083" y="1781703"/>
            <a:ext cx="3190728" cy="4829921"/>
          </a:xfrm>
          <a:prstGeom prst="rect">
            <a:avLst/>
          </a:prstGeom>
        </p:spPr>
      </p:pic>
      <p:grpSp>
        <p:nvGrpSpPr>
          <p:cNvPr id="77" name="组合 76"/>
          <p:cNvGrpSpPr/>
          <p:nvPr/>
        </p:nvGrpSpPr>
        <p:grpSpPr>
          <a:xfrm>
            <a:off x="281915" y="5512557"/>
            <a:ext cx="3888925" cy="929187"/>
            <a:chOff x="281915" y="5444317"/>
            <a:chExt cx="3888925" cy="929187"/>
          </a:xfrm>
        </p:grpSpPr>
        <p:cxnSp>
          <p:nvCxnSpPr>
            <p:cNvPr id="53" name="直接连接符 52"/>
            <p:cNvCxnSpPr/>
            <p:nvPr/>
          </p:nvCxnSpPr>
          <p:spPr>
            <a:xfrm flipH="1" flipV="1">
              <a:off x="354840" y="6373504"/>
              <a:ext cx="3816000" cy="0"/>
            </a:xfrm>
            <a:prstGeom prst="line">
              <a:avLst/>
            </a:prstGeom>
            <a:ln w="19050">
              <a:solidFill>
                <a:schemeClr val="tx1">
                  <a:lumMod val="85000"/>
                  <a:lumOff val="15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61" name="TextBox 11"/>
            <p:cNvSpPr txBox="1">
              <a:spLocks noChangeArrowheads="1"/>
            </p:cNvSpPr>
            <p:nvPr/>
          </p:nvSpPr>
          <p:spPr bwMode="auto">
            <a:xfrm flipH="1">
              <a:off x="281915" y="5444317"/>
              <a:ext cx="2200203" cy="923330"/>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b="1" kern="0" dirty="0">
                  <a:solidFill>
                    <a:schemeClr val="accent2">
                      <a:lumMod val="75000"/>
                    </a:schemeClr>
                  </a:solidFill>
                  <a:latin typeface="微软雅黑" pitchFamily="34" charset="-122"/>
                  <a:ea typeface="微软雅黑" pitchFamily="34" charset="-122"/>
                </a:rPr>
                <a:t>1894 </a:t>
              </a:r>
              <a:r>
                <a:rPr lang="zh-CN" altLang="en-US" b="1" kern="0" dirty="0">
                  <a:solidFill>
                    <a:schemeClr val="accent2">
                      <a:lumMod val="75000"/>
                    </a:schemeClr>
                  </a:solidFill>
                  <a:latin typeface="微软雅黑" pitchFamily="34" charset="-122"/>
                  <a:ea typeface="微软雅黑" pitchFamily="34" charset="-122"/>
                </a:rPr>
                <a:t>年</a:t>
              </a:r>
              <a:endParaRPr lang="en-US" altLang="zh-CN" b="1" kern="0" dirty="0">
                <a:solidFill>
                  <a:schemeClr val="accent2">
                    <a:lumMod val="75000"/>
                  </a:schemeClr>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美国工业产值跃居世界首位</a:t>
              </a:r>
              <a:endParaRPr lang="en-US" altLang="zh-CN" kern="0" dirty="0">
                <a:solidFill>
                  <a:prstClr val="black"/>
                </a:solidFill>
                <a:latin typeface="微软雅黑" pitchFamily="34" charset="-122"/>
                <a:ea typeface="微软雅黑" pitchFamily="34" charset="-122"/>
              </a:endParaRPr>
            </a:p>
          </p:txBody>
        </p:sp>
      </p:grpSp>
      <p:grpSp>
        <p:nvGrpSpPr>
          <p:cNvPr id="78" name="组合 77"/>
          <p:cNvGrpSpPr/>
          <p:nvPr/>
        </p:nvGrpSpPr>
        <p:grpSpPr>
          <a:xfrm>
            <a:off x="227825" y="4317373"/>
            <a:ext cx="3457072" cy="923330"/>
            <a:chOff x="5482213" y="4685863"/>
            <a:chExt cx="3457072" cy="923330"/>
          </a:xfrm>
        </p:grpSpPr>
        <p:cxnSp>
          <p:nvCxnSpPr>
            <p:cNvPr id="65" name="直接连接符 64"/>
            <p:cNvCxnSpPr/>
            <p:nvPr/>
          </p:nvCxnSpPr>
          <p:spPr>
            <a:xfrm flipH="1">
              <a:off x="5527343" y="5595582"/>
              <a:ext cx="3411942" cy="0"/>
            </a:xfrm>
            <a:prstGeom prst="line">
              <a:avLst/>
            </a:prstGeom>
            <a:ln w="19050">
              <a:solidFill>
                <a:schemeClr val="tx1">
                  <a:lumMod val="85000"/>
                  <a:lumOff val="15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66" name="TextBox 11"/>
            <p:cNvSpPr txBox="1">
              <a:spLocks noChangeArrowheads="1"/>
            </p:cNvSpPr>
            <p:nvPr/>
          </p:nvSpPr>
          <p:spPr bwMode="auto">
            <a:xfrm flipH="1">
              <a:off x="5482213" y="4685863"/>
              <a:ext cx="2866672" cy="923330"/>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b="1" kern="0" dirty="0">
                  <a:solidFill>
                    <a:schemeClr val="accent2">
                      <a:lumMod val="75000"/>
                    </a:schemeClr>
                  </a:solidFill>
                  <a:latin typeface="微软雅黑" pitchFamily="34" charset="-122"/>
                  <a:ea typeface="微软雅黑" pitchFamily="34" charset="-122"/>
                </a:rPr>
                <a:t>20</a:t>
              </a:r>
              <a:r>
                <a:rPr lang="zh-CN" altLang="en-US" b="1" kern="0" dirty="0">
                  <a:solidFill>
                    <a:schemeClr val="accent2">
                      <a:lumMod val="75000"/>
                    </a:schemeClr>
                  </a:solidFill>
                  <a:latin typeface="微软雅黑" pitchFamily="34" charset="-122"/>
                  <a:ea typeface="微软雅黑" pitchFamily="34" charset="-122"/>
                </a:rPr>
                <a:t>世纪</a:t>
              </a:r>
              <a:r>
                <a:rPr lang="en-US" altLang="zh-CN" b="1" kern="0" dirty="0">
                  <a:solidFill>
                    <a:schemeClr val="accent2">
                      <a:lumMod val="75000"/>
                    </a:schemeClr>
                  </a:solidFill>
                  <a:latin typeface="微软雅黑" pitchFamily="34" charset="-122"/>
                  <a:ea typeface="微软雅黑" pitchFamily="34" charset="-122"/>
                </a:rPr>
                <a:t>20</a:t>
              </a:r>
              <a:r>
                <a:rPr lang="zh-CN" altLang="en-US" b="1" kern="0" dirty="0">
                  <a:solidFill>
                    <a:schemeClr val="accent2">
                      <a:lumMod val="75000"/>
                    </a:schemeClr>
                  </a:solidFill>
                  <a:latin typeface="微软雅黑" pitchFamily="34" charset="-122"/>
                  <a:ea typeface="微软雅黑" pitchFamily="34" charset="-122"/>
                </a:rPr>
                <a:t>年代</a:t>
              </a:r>
              <a:endParaRPr lang="en-US" altLang="zh-CN" b="1" kern="0" dirty="0">
                <a:solidFill>
                  <a:schemeClr val="accent2">
                    <a:lumMod val="75000"/>
                  </a:schemeClr>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工业产值占</a:t>
              </a:r>
              <a:endParaRPr lang="en-US" altLang="zh-CN" kern="0" dirty="0">
                <a:solidFill>
                  <a:prstClr val="black"/>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全球半壁江山</a:t>
              </a:r>
              <a:endParaRPr lang="en-US" altLang="zh-CN" kern="0" dirty="0">
                <a:solidFill>
                  <a:prstClr val="black"/>
                </a:solidFill>
                <a:latin typeface="微软雅黑" pitchFamily="34" charset="-122"/>
                <a:ea typeface="微软雅黑" pitchFamily="34" charset="-122"/>
              </a:endParaRPr>
            </a:p>
          </p:txBody>
        </p:sp>
      </p:grpSp>
      <p:grpSp>
        <p:nvGrpSpPr>
          <p:cNvPr id="79" name="组合 78"/>
          <p:cNvGrpSpPr/>
          <p:nvPr/>
        </p:nvGrpSpPr>
        <p:grpSpPr>
          <a:xfrm>
            <a:off x="251575" y="2839865"/>
            <a:ext cx="3387970" cy="1200329"/>
            <a:chOff x="251575" y="2839865"/>
            <a:chExt cx="3387970" cy="1200329"/>
          </a:xfrm>
        </p:grpSpPr>
        <p:cxnSp>
          <p:nvCxnSpPr>
            <p:cNvPr id="68" name="直接连接符 67"/>
            <p:cNvCxnSpPr/>
            <p:nvPr/>
          </p:nvCxnSpPr>
          <p:spPr>
            <a:xfrm flipH="1" flipV="1">
              <a:off x="327545" y="4039737"/>
              <a:ext cx="3312000" cy="0"/>
            </a:xfrm>
            <a:prstGeom prst="line">
              <a:avLst/>
            </a:prstGeom>
            <a:ln w="19050">
              <a:solidFill>
                <a:schemeClr val="tx1">
                  <a:lumMod val="85000"/>
                  <a:lumOff val="15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69" name="TextBox 11"/>
            <p:cNvSpPr txBox="1">
              <a:spLocks noChangeArrowheads="1"/>
            </p:cNvSpPr>
            <p:nvPr/>
          </p:nvSpPr>
          <p:spPr bwMode="auto">
            <a:xfrm flipH="1">
              <a:off x="251575" y="2839865"/>
              <a:ext cx="2279818" cy="1200329"/>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b="1" kern="0" dirty="0">
                  <a:solidFill>
                    <a:schemeClr val="accent2">
                      <a:lumMod val="75000"/>
                    </a:schemeClr>
                  </a:solidFill>
                  <a:latin typeface="微软雅黑" pitchFamily="34" charset="-122"/>
                  <a:ea typeface="微软雅黑" pitchFamily="34" charset="-122"/>
                </a:rPr>
                <a:t>1924 </a:t>
              </a:r>
              <a:r>
                <a:rPr lang="zh-CN" altLang="en-US" b="1" kern="0" dirty="0">
                  <a:solidFill>
                    <a:schemeClr val="accent2">
                      <a:lumMod val="75000"/>
                    </a:schemeClr>
                  </a:solidFill>
                  <a:latin typeface="微软雅黑" pitchFamily="34" charset="-122"/>
                  <a:ea typeface="微软雅黑" pitchFamily="34" charset="-122"/>
                </a:rPr>
                <a:t>年</a:t>
              </a:r>
              <a:endParaRPr lang="en-US" altLang="zh-CN" b="1" kern="0" dirty="0">
                <a:solidFill>
                  <a:schemeClr val="accent2">
                    <a:lumMod val="75000"/>
                  </a:schemeClr>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美国掌握全球约一半黄金储备，国际金融影响力极大提升</a:t>
              </a:r>
              <a:endParaRPr lang="en-US" altLang="zh-CN" kern="0" dirty="0">
                <a:solidFill>
                  <a:prstClr val="black"/>
                </a:solidFill>
                <a:latin typeface="微软雅黑" pitchFamily="34" charset="-122"/>
                <a:ea typeface="微软雅黑" pitchFamily="34" charset="-122"/>
              </a:endParaRPr>
            </a:p>
          </p:txBody>
        </p:sp>
      </p:grpSp>
      <p:grpSp>
        <p:nvGrpSpPr>
          <p:cNvPr id="80" name="组合 79"/>
          <p:cNvGrpSpPr/>
          <p:nvPr/>
        </p:nvGrpSpPr>
        <p:grpSpPr>
          <a:xfrm>
            <a:off x="284689" y="1586555"/>
            <a:ext cx="4628505" cy="924638"/>
            <a:chOff x="5402600" y="1299949"/>
            <a:chExt cx="4628505" cy="924638"/>
          </a:xfrm>
        </p:grpSpPr>
        <p:cxnSp>
          <p:nvCxnSpPr>
            <p:cNvPr id="71" name="直接连接符 70"/>
            <p:cNvCxnSpPr/>
            <p:nvPr/>
          </p:nvCxnSpPr>
          <p:spPr>
            <a:xfrm flipH="1" flipV="1">
              <a:off x="5472752" y="2224587"/>
              <a:ext cx="4558353" cy="0"/>
            </a:xfrm>
            <a:prstGeom prst="line">
              <a:avLst/>
            </a:prstGeom>
            <a:ln w="19050">
              <a:solidFill>
                <a:schemeClr val="tx1">
                  <a:lumMod val="85000"/>
                  <a:lumOff val="15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72" name="TextBox 11"/>
            <p:cNvSpPr txBox="1">
              <a:spLocks noChangeArrowheads="1"/>
            </p:cNvSpPr>
            <p:nvPr/>
          </p:nvSpPr>
          <p:spPr bwMode="auto">
            <a:xfrm flipH="1">
              <a:off x="5402600" y="1299949"/>
              <a:ext cx="3956220" cy="923330"/>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b="1" kern="0" dirty="0">
                  <a:solidFill>
                    <a:schemeClr val="accent2">
                      <a:lumMod val="75000"/>
                    </a:schemeClr>
                  </a:solidFill>
                  <a:latin typeface="微软雅黑" pitchFamily="34" charset="-122"/>
                  <a:ea typeface="微软雅黑" pitchFamily="34" charset="-122"/>
                </a:rPr>
                <a:t>冷战结束后</a:t>
              </a:r>
              <a:endParaRPr lang="en-US" altLang="zh-CN" b="1" kern="0" dirty="0">
                <a:solidFill>
                  <a:schemeClr val="accent2">
                    <a:lumMod val="75000"/>
                  </a:schemeClr>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美国</a:t>
              </a:r>
              <a:r>
                <a:rPr lang="en-US" altLang="zh-CN" kern="0" dirty="0">
                  <a:solidFill>
                    <a:prstClr val="black"/>
                  </a:solidFill>
                  <a:latin typeface="微软雅黑" pitchFamily="34" charset="-122"/>
                  <a:ea typeface="微软雅黑" pitchFamily="34" charset="-122"/>
                </a:rPr>
                <a:t>GDP </a:t>
              </a:r>
              <a:r>
                <a:rPr lang="zh-CN" altLang="en-US" kern="0" dirty="0">
                  <a:solidFill>
                    <a:prstClr val="black"/>
                  </a:solidFill>
                  <a:latin typeface="微软雅黑" pitchFamily="34" charset="-122"/>
                  <a:ea typeface="微软雅黑" pitchFamily="34" charset="-122"/>
                </a:rPr>
                <a:t>总量、人均</a:t>
              </a:r>
              <a:r>
                <a:rPr lang="en-US" altLang="zh-CN" kern="0" dirty="0">
                  <a:solidFill>
                    <a:prstClr val="black"/>
                  </a:solidFill>
                  <a:latin typeface="微软雅黑" pitchFamily="34" charset="-122"/>
                  <a:ea typeface="微软雅黑" pitchFamily="34" charset="-122"/>
                </a:rPr>
                <a:t>GDP</a:t>
              </a:r>
              <a:r>
                <a:rPr lang="zh-CN" altLang="en-US" kern="0" dirty="0">
                  <a:solidFill>
                    <a:prstClr val="black"/>
                  </a:solidFill>
                  <a:latin typeface="微软雅黑" pitchFamily="34" charset="-122"/>
                  <a:ea typeface="微软雅黑" pitchFamily="34" charset="-122"/>
                </a:rPr>
                <a:t>持续增长</a:t>
              </a:r>
              <a:endParaRPr lang="en-US" altLang="zh-CN" kern="0" dirty="0">
                <a:solidFill>
                  <a:prstClr val="black"/>
                </a:solidFill>
                <a:latin typeface="微软雅黑" pitchFamily="34" charset="-122"/>
                <a:ea typeface="微软雅黑" pitchFamily="34" charset="-122"/>
              </a:endParaRPr>
            </a:p>
            <a:p>
              <a:pPr eaLnBrk="1" hangingPunct="1">
                <a:defRPr/>
              </a:pPr>
              <a:r>
                <a:rPr lang="zh-CN" altLang="en-US" kern="0" dirty="0">
                  <a:solidFill>
                    <a:prstClr val="black"/>
                  </a:solidFill>
                  <a:latin typeface="微软雅黑" pitchFamily="34" charset="-122"/>
                  <a:ea typeface="微软雅黑" pitchFamily="34" charset="-122"/>
                </a:rPr>
                <a:t>美元霸权</a:t>
              </a:r>
              <a:endParaRPr lang="en-US" altLang="zh-CN" kern="0" dirty="0">
                <a:solidFill>
                  <a:prstClr val="black"/>
                </a:solidFill>
                <a:latin typeface="微软雅黑" pitchFamily="34" charset="-122"/>
                <a:ea typeface="微软雅黑" pitchFamily="34" charset="-122"/>
              </a:endParaRPr>
            </a:p>
          </p:txBody>
        </p:sp>
      </p:grpSp>
      <p:sp>
        <p:nvSpPr>
          <p:cNvPr id="73" name="TextBox 72"/>
          <p:cNvSpPr txBox="1"/>
          <p:nvPr/>
        </p:nvSpPr>
        <p:spPr>
          <a:xfrm>
            <a:off x="5232663" y="3179928"/>
            <a:ext cx="553998" cy="1937982"/>
          </a:xfrm>
          <a:prstGeom prst="rect">
            <a:avLst/>
          </a:prstGeom>
          <a:noFill/>
        </p:spPr>
        <p:txBody>
          <a:bodyPr vert="eaVert" wrap="square" rtlCol="0">
            <a:spAutoFit/>
          </a:bodyPr>
          <a:lstStyle/>
          <a:p>
            <a:r>
              <a:rPr lang="zh-CN" altLang="en-US" sz="2400" dirty="0">
                <a:latin typeface="黑体" pitchFamily="49" charset="-122"/>
                <a:ea typeface="黑体" pitchFamily="49" charset="-122"/>
              </a:rPr>
              <a:t>经济全球化</a:t>
            </a:r>
          </a:p>
        </p:txBody>
      </p:sp>
      <p:pic>
        <p:nvPicPr>
          <p:cNvPr id="74" name="图片 73" descr="timg (11).jpg"/>
          <p:cNvPicPr>
            <a:picLocks noChangeAspect="1"/>
          </p:cNvPicPr>
          <p:nvPr/>
        </p:nvPicPr>
        <p:blipFill>
          <a:blip r:embed="rId3" cstate="print"/>
          <a:stretch>
            <a:fillRect/>
          </a:stretch>
        </p:blipFill>
        <p:spPr>
          <a:xfrm>
            <a:off x="6332562" y="2240416"/>
            <a:ext cx="5013278" cy="2809524"/>
          </a:xfrm>
          <a:prstGeom prst="rect">
            <a:avLst/>
          </a:prstGeom>
        </p:spPr>
      </p:pic>
      <p:sp>
        <p:nvSpPr>
          <p:cNvPr id="75" name="TextBox 74"/>
          <p:cNvSpPr txBox="1"/>
          <p:nvPr/>
        </p:nvSpPr>
        <p:spPr>
          <a:xfrm>
            <a:off x="6414448" y="5500047"/>
            <a:ext cx="5336273"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dirty="0">
                <a:latin typeface="黑体" pitchFamily="49" charset="-122"/>
                <a:ea typeface="黑体" pitchFamily="49" charset="-122"/>
              </a:rPr>
              <a:t>主要原因是它认为当下经济全球化已不能维护其垄断地位和超额利润</a:t>
            </a:r>
          </a:p>
        </p:txBody>
      </p:sp>
      <p:pic>
        <p:nvPicPr>
          <p:cNvPr id="76" name="图片 75" descr="timg-(35).gif"/>
          <p:cNvPicPr>
            <a:picLocks noChangeAspect="1"/>
          </p:cNvPicPr>
          <p:nvPr/>
        </p:nvPicPr>
        <p:blipFill>
          <a:blip r:embed="rId4" cstate="print"/>
          <a:stretch>
            <a:fillRect/>
          </a:stretch>
        </p:blipFill>
        <p:spPr>
          <a:xfrm>
            <a:off x="4012453" y="3608387"/>
            <a:ext cx="1473958" cy="753565"/>
          </a:xfrm>
          <a:prstGeom prst="rect">
            <a:avLst/>
          </a:prstGeom>
        </p:spPr>
      </p:pic>
      <p:sp>
        <p:nvSpPr>
          <p:cNvPr id="81" name="矩形 80">
            <a:extLst>
              <a:ext uri="{FF2B5EF4-FFF2-40B4-BE49-F238E27FC236}">
                <a16:creationId xmlns="" xmlns:a16="http://schemas.microsoft.com/office/drawing/2014/main" id="{2C5A7E6A-12DA-4CE1-B70A-F4E26B5533B1}"/>
              </a:ext>
            </a:extLst>
          </p:cNvPr>
          <p:cNvSpPr/>
          <p:nvPr/>
        </p:nvSpPr>
        <p:spPr>
          <a:xfrm>
            <a:off x="5843518" y="815996"/>
            <a:ext cx="6084625" cy="430887"/>
          </a:xfrm>
          <a:prstGeom prst="rect">
            <a:avLst/>
          </a:prstGeom>
        </p:spPr>
        <p:txBody>
          <a:bodyPr wrap="square">
            <a:spAutoFit/>
          </a:bodyPr>
          <a:lstStyle/>
          <a:p>
            <a:r>
              <a:rPr lang="zh-CN" altLang="en-US" sz="2200" b="1" kern="100" dirty="0">
                <a:solidFill>
                  <a:srgbClr val="C00000"/>
                </a:solidFill>
                <a:latin typeface="微软雅黑" panose="020B0503020204020204" pitchFamily="34" charset="-122"/>
                <a:ea typeface="微软雅黑" panose="020B0503020204020204" pitchFamily="34" charset="-122"/>
                <a:cs typeface="华文宋体" panose="02010600040101010101" pitchFamily="2" charset="-122"/>
              </a:rPr>
              <a:t>现在却成为国际经贸规则和经济全球化的破坏者</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797494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p:cTn id="11"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64"/>
                                        </p:tgtEl>
                                        <p:attrNameLst>
                                          <p:attrName>ppt_y</p:attrName>
                                        </p:attrNameLst>
                                      </p:cBhvr>
                                      <p:tavLst>
                                        <p:tav tm="0">
                                          <p:val>
                                            <p:strVal val="#ppt_y"/>
                                          </p:val>
                                        </p:tav>
                                        <p:tav tm="100000">
                                          <p:val>
                                            <p:strVal val="#ppt_y"/>
                                          </p:val>
                                        </p:tav>
                                      </p:tavLst>
                                    </p:anim>
                                    <p:anim calcmode="lin" valueType="num">
                                      <p:cBhvr>
                                        <p:cTn id="13"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64"/>
                                        </p:tgtEl>
                                      </p:cBhvr>
                                    </p:animEffect>
                                  </p:childTnLst>
                                </p:cTn>
                              </p:par>
                            </p:childTnLst>
                          </p:cTn>
                        </p:par>
                        <p:par>
                          <p:cTn id="16" fill="hold">
                            <p:stCondLst>
                              <p:cond delay="2400"/>
                            </p:stCondLst>
                            <p:childTnLst>
                              <p:par>
                                <p:cTn id="17" presetID="18" presetClass="entr" presetSubtype="3"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strips(upRight)">
                                      <p:cBhvr>
                                        <p:cTn id="19" dur="1000"/>
                                        <p:tgtEl>
                                          <p:spTgt spid="52"/>
                                        </p:tgtEl>
                                      </p:cBhvr>
                                    </p:animEffect>
                                  </p:childTnLst>
                                </p:cTn>
                              </p:par>
                            </p:childTnLst>
                          </p:cTn>
                        </p:par>
                        <p:par>
                          <p:cTn id="20" fill="hold">
                            <p:stCondLst>
                              <p:cond delay="3400"/>
                            </p:stCondLst>
                            <p:childTnLst>
                              <p:par>
                                <p:cTn id="21" presetID="12" presetClass="entr" presetSubtype="8"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slide(fromLeft)">
                                      <p:cBhvr>
                                        <p:cTn id="23" dur="500"/>
                                        <p:tgtEl>
                                          <p:spTgt spid="77"/>
                                        </p:tgtEl>
                                      </p:cBhvr>
                                    </p:animEffect>
                                  </p:childTnLst>
                                </p:cTn>
                              </p:par>
                            </p:childTnLst>
                          </p:cTn>
                        </p:par>
                        <p:par>
                          <p:cTn id="24" fill="hold">
                            <p:stCondLst>
                              <p:cond delay="3900"/>
                            </p:stCondLst>
                            <p:childTnLst>
                              <p:par>
                                <p:cTn id="25" presetID="12" presetClass="entr" presetSubtype="2"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slide(fromRight)">
                                      <p:cBhvr>
                                        <p:cTn id="27" dur="500"/>
                                        <p:tgtEl>
                                          <p:spTgt spid="78"/>
                                        </p:tgtEl>
                                      </p:cBhvr>
                                    </p:animEffect>
                                  </p:childTnLst>
                                </p:cTn>
                              </p:par>
                            </p:childTnLst>
                          </p:cTn>
                        </p:par>
                        <p:par>
                          <p:cTn id="28" fill="hold">
                            <p:stCondLst>
                              <p:cond delay="4400"/>
                            </p:stCondLst>
                            <p:childTnLst>
                              <p:par>
                                <p:cTn id="29" presetID="1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slide(fromLeft)">
                                      <p:cBhvr>
                                        <p:cTn id="31" dur="500"/>
                                        <p:tgtEl>
                                          <p:spTgt spid="79"/>
                                        </p:tgtEl>
                                      </p:cBhvr>
                                    </p:animEffect>
                                  </p:childTnLst>
                                </p:cTn>
                              </p:par>
                            </p:childTnLst>
                          </p:cTn>
                        </p:par>
                        <p:par>
                          <p:cTn id="32" fill="hold">
                            <p:stCondLst>
                              <p:cond delay="4900"/>
                            </p:stCondLst>
                            <p:childTnLst>
                              <p:par>
                                <p:cTn id="33" presetID="12" presetClass="entr" presetSubtype="2"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slide(fromRight)">
                                      <p:cBhvr>
                                        <p:cTn id="35" dur="500"/>
                                        <p:tgtEl>
                                          <p:spTgt spid="80"/>
                                        </p:tgtEl>
                                      </p:cBhvr>
                                    </p:animEffect>
                                  </p:childTnLst>
                                </p:cTn>
                              </p:par>
                            </p:childTnLst>
                          </p:cTn>
                        </p:par>
                        <p:par>
                          <p:cTn id="36" fill="hold">
                            <p:stCondLst>
                              <p:cond delay="5400"/>
                            </p:stCondLst>
                            <p:childTnLst>
                              <p:par>
                                <p:cTn id="37" presetID="42" presetClass="entr" presetSubtype="0"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anim calcmode="lin" valueType="num">
                                      <p:cBhvr>
                                        <p:cTn id="40" dur="1000" fill="hold"/>
                                        <p:tgtEl>
                                          <p:spTgt spid="73"/>
                                        </p:tgtEl>
                                        <p:attrNameLst>
                                          <p:attrName>ppt_x</p:attrName>
                                        </p:attrNameLst>
                                      </p:cBhvr>
                                      <p:tavLst>
                                        <p:tav tm="0">
                                          <p:val>
                                            <p:strVal val="#ppt_x"/>
                                          </p:val>
                                        </p:tav>
                                        <p:tav tm="100000">
                                          <p:val>
                                            <p:strVal val="#ppt_x"/>
                                          </p:val>
                                        </p:tav>
                                      </p:tavLst>
                                    </p:anim>
                                    <p:anim calcmode="lin" valueType="num">
                                      <p:cBhvr>
                                        <p:cTn id="41" dur="1000" fill="hold"/>
                                        <p:tgtEl>
                                          <p:spTgt spid="73"/>
                                        </p:tgtEl>
                                        <p:attrNameLst>
                                          <p:attrName>ppt_y</p:attrName>
                                        </p:attrNameLst>
                                      </p:cBhvr>
                                      <p:tavLst>
                                        <p:tav tm="0">
                                          <p:val>
                                            <p:strVal val="#ppt_y+.1"/>
                                          </p:val>
                                        </p:tav>
                                        <p:tav tm="100000">
                                          <p:val>
                                            <p:strVal val="#ppt_y"/>
                                          </p:val>
                                        </p:tav>
                                      </p:tavLst>
                                    </p:anim>
                                  </p:childTnLst>
                                </p:cTn>
                              </p:par>
                            </p:childTnLst>
                          </p:cTn>
                        </p:par>
                        <p:par>
                          <p:cTn id="42" fill="hold">
                            <p:stCondLst>
                              <p:cond delay="6400"/>
                            </p:stCondLst>
                            <p:childTnLst>
                              <p:par>
                                <p:cTn id="43" presetID="12" presetClass="entr" presetSubtype="8" fill="hold" nodeType="after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slide(fromLeft)">
                                      <p:cBhvr>
                                        <p:cTn id="45" dur="500"/>
                                        <p:tgtEl>
                                          <p:spTgt spid="76"/>
                                        </p:tgtEl>
                                      </p:cBhvr>
                                    </p:animEffect>
                                  </p:childTnLst>
                                </p:cTn>
                              </p:par>
                            </p:childTnLst>
                          </p:cTn>
                        </p:par>
                        <p:par>
                          <p:cTn id="46" fill="hold">
                            <p:stCondLst>
                              <p:cond delay="6900"/>
                            </p:stCondLst>
                            <p:childTnLst>
                              <p:par>
                                <p:cTn id="47" presetID="41" presetClass="entr" presetSubtype="0" fill="hold" grpId="0" nodeType="afterEffect">
                                  <p:stCondLst>
                                    <p:cond delay="500"/>
                                  </p:stCondLst>
                                  <p:iterate type="lt">
                                    <p:tmPct val="10000"/>
                                  </p:iterate>
                                  <p:childTnLst>
                                    <p:set>
                                      <p:cBhvr>
                                        <p:cTn id="48" dur="1" fill="hold">
                                          <p:stCondLst>
                                            <p:cond delay="0"/>
                                          </p:stCondLst>
                                        </p:cTn>
                                        <p:tgtEl>
                                          <p:spTgt spid="81"/>
                                        </p:tgtEl>
                                        <p:attrNameLst>
                                          <p:attrName>style.visibility</p:attrName>
                                        </p:attrNameLst>
                                      </p:cBhvr>
                                      <p:to>
                                        <p:strVal val="visible"/>
                                      </p:to>
                                    </p:set>
                                    <p:anim calcmode="lin" valueType="num">
                                      <p:cBhvr>
                                        <p:cTn id="49" dur="1000" fill="hold"/>
                                        <p:tgtEl>
                                          <p:spTgt spid="81"/>
                                        </p:tgtEl>
                                        <p:attrNameLst>
                                          <p:attrName>ppt_x</p:attrName>
                                        </p:attrNameLst>
                                      </p:cBhvr>
                                      <p:tavLst>
                                        <p:tav tm="0">
                                          <p:val>
                                            <p:strVal val="#ppt_x"/>
                                          </p:val>
                                        </p:tav>
                                        <p:tav tm="50000">
                                          <p:val>
                                            <p:strVal val="#ppt_x+.1"/>
                                          </p:val>
                                        </p:tav>
                                        <p:tav tm="100000">
                                          <p:val>
                                            <p:strVal val="#ppt_x"/>
                                          </p:val>
                                        </p:tav>
                                      </p:tavLst>
                                    </p:anim>
                                    <p:anim calcmode="lin" valueType="num">
                                      <p:cBhvr>
                                        <p:cTn id="50" dur="1000" fill="hold"/>
                                        <p:tgtEl>
                                          <p:spTgt spid="81"/>
                                        </p:tgtEl>
                                        <p:attrNameLst>
                                          <p:attrName>ppt_y</p:attrName>
                                        </p:attrNameLst>
                                      </p:cBhvr>
                                      <p:tavLst>
                                        <p:tav tm="0">
                                          <p:val>
                                            <p:strVal val="#ppt_y"/>
                                          </p:val>
                                        </p:tav>
                                        <p:tav tm="100000">
                                          <p:val>
                                            <p:strVal val="#ppt_y"/>
                                          </p:val>
                                        </p:tav>
                                      </p:tavLst>
                                    </p:anim>
                                    <p:anim calcmode="lin" valueType="num">
                                      <p:cBhvr>
                                        <p:cTn id="51" dur="1000" fill="hold"/>
                                        <p:tgtEl>
                                          <p:spTgt spid="81"/>
                                        </p:tgtEl>
                                        <p:attrNameLst>
                                          <p:attrName>ppt_h</p:attrName>
                                        </p:attrNameLst>
                                      </p:cBhvr>
                                      <p:tavLst>
                                        <p:tav tm="0">
                                          <p:val>
                                            <p:strVal val="#ppt_h/10"/>
                                          </p:val>
                                        </p:tav>
                                        <p:tav tm="50000">
                                          <p:val>
                                            <p:strVal val="#ppt_h+.01"/>
                                          </p:val>
                                        </p:tav>
                                        <p:tav tm="100000">
                                          <p:val>
                                            <p:strVal val="#ppt_h"/>
                                          </p:val>
                                        </p:tav>
                                      </p:tavLst>
                                    </p:anim>
                                    <p:anim calcmode="lin" valueType="num">
                                      <p:cBhvr>
                                        <p:cTn id="52" dur="1000" fill="hold"/>
                                        <p:tgtEl>
                                          <p:spTgt spid="81"/>
                                        </p:tgtEl>
                                        <p:attrNameLst>
                                          <p:attrName>ppt_w</p:attrName>
                                        </p:attrNameLst>
                                      </p:cBhvr>
                                      <p:tavLst>
                                        <p:tav tm="0">
                                          <p:val>
                                            <p:strVal val="#ppt_w/10"/>
                                          </p:val>
                                        </p:tav>
                                        <p:tav tm="50000">
                                          <p:val>
                                            <p:strVal val="#ppt_w+.01"/>
                                          </p:val>
                                        </p:tav>
                                        <p:tav tm="100000">
                                          <p:val>
                                            <p:strVal val="#ppt_w"/>
                                          </p:val>
                                        </p:tav>
                                      </p:tavLst>
                                    </p:anim>
                                    <p:animEffect transition="in" filter="fade">
                                      <p:cBhvr>
                                        <p:cTn id="53" dur="1000" tmFilter="0,0; .5, 1; 1, 1"/>
                                        <p:tgtEl>
                                          <p:spTgt spid="81"/>
                                        </p:tgtEl>
                                      </p:cBhvr>
                                    </p:animEffect>
                                  </p:childTnLst>
                                </p:cTn>
                              </p:par>
                            </p:childTnLst>
                          </p:cTn>
                        </p:par>
                        <p:par>
                          <p:cTn id="54" fill="hold">
                            <p:stCondLst>
                              <p:cond delay="10400"/>
                            </p:stCondLst>
                            <p:childTnLst>
                              <p:par>
                                <p:cTn id="55" presetID="6" presetClass="entr" presetSubtype="16"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circle(in)">
                                      <p:cBhvr>
                                        <p:cTn id="57" dur="2000"/>
                                        <p:tgtEl>
                                          <p:spTgt spid="74"/>
                                        </p:tgtEl>
                                      </p:cBhvr>
                                    </p:animEffect>
                                  </p:childTnLst>
                                </p:cTn>
                              </p:par>
                            </p:childTnLst>
                          </p:cTn>
                        </p:par>
                        <p:par>
                          <p:cTn id="58" fill="hold">
                            <p:stCondLst>
                              <p:cond delay="12400"/>
                            </p:stCondLst>
                            <p:childTnLst>
                              <p:par>
                                <p:cTn id="59" presetID="42" presetClass="entr" presetSubtype="0" fill="hold" grpId="0" nodeType="after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1000"/>
                                        <p:tgtEl>
                                          <p:spTgt spid="75"/>
                                        </p:tgtEl>
                                      </p:cBhvr>
                                    </p:animEffect>
                                    <p:anim calcmode="lin" valueType="num">
                                      <p:cBhvr>
                                        <p:cTn id="62" dur="1000" fill="hold"/>
                                        <p:tgtEl>
                                          <p:spTgt spid="75"/>
                                        </p:tgtEl>
                                        <p:attrNameLst>
                                          <p:attrName>ppt_x</p:attrName>
                                        </p:attrNameLst>
                                      </p:cBhvr>
                                      <p:tavLst>
                                        <p:tav tm="0">
                                          <p:val>
                                            <p:strVal val="#ppt_x"/>
                                          </p:val>
                                        </p:tav>
                                        <p:tav tm="100000">
                                          <p:val>
                                            <p:strVal val="#ppt_x"/>
                                          </p:val>
                                        </p:tav>
                                      </p:tavLst>
                                    </p:anim>
                                    <p:anim calcmode="lin" valueType="num">
                                      <p:cBhvr>
                                        <p:cTn id="6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73" grpId="0"/>
      <p:bldP spid="75" grpId="0" animBg="1"/>
      <p:bldP spid="8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矩形 247819">
            <a:extLst>
              <a:ext uri="{FF2B5EF4-FFF2-40B4-BE49-F238E27FC236}">
                <a16:creationId xmlns="" xmlns:a16="http://schemas.microsoft.com/office/drawing/2014/main" id="{55E53AE3-D195-45AF-AEEF-F1081C59D101}"/>
              </a:ext>
            </a:extLst>
          </p:cNvPr>
          <p:cNvSpPr>
            <a:spLocks noChangeArrowheads="1"/>
          </p:cNvSpPr>
          <p:nvPr/>
        </p:nvSpPr>
        <p:spPr bwMode="auto">
          <a:xfrm>
            <a:off x="7670801" y="747713"/>
            <a:ext cx="78418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rPr>
              <a:t>P209</a:t>
            </a:r>
          </a:p>
        </p:txBody>
      </p:sp>
      <p:sp>
        <p:nvSpPr>
          <p:cNvPr id="2052" name="矩形 2051">
            <a:extLst>
              <a:ext uri="{FF2B5EF4-FFF2-40B4-BE49-F238E27FC236}">
                <a16:creationId xmlns="" xmlns:a16="http://schemas.microsoft.com/office/drawing/2014/main" id="{93A5BC7F-BFA5-4509-A1C6-F54B0F5A0139}"/>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grpSp>
        <p:nvGrpSpPr>
          <p:cNvPr id="66564" name="组合 2053">
            <a:extLst>
              <a:ext uri="{FF2B5EF4-FFF2-40B4-BE49-F238E27FC236}">
                <a16:creationId xmlns="" xmlns:a16="http://schemas.microsoft.com/office/drawing/2014/main" id="{AB68274D-CF05-455D-82CE-9BFD0DF208B6}"/>
              </a:ext>
            </a:extLst>
          </p:cNvPr>
          <p:cNvGrpSpPr>
            <a:grpSpLocks/>
          </p:cNvGrpSpPr>
          <p:nvPr/>
        </p:nvGrpSpPr>
        <p:grpSpPr bwMode="auto">
          <a:xfrm>
            <a:off x="1733551" y="660401"/>
            <a:ext cx="5661025" cy="574675"/>
            <a:chOff x="1351" y="1196"/>
            <a:chExt cx="3696" cy="283"/>
          </a:xfrm>
        </p:grpSpPr>
        <p:sp>
          <p:nvSpPr>
            <p:cNvPr id="66565" name="圆角矩形 2054">
              <a:extLst>
                <a:ext uri="{FF2B5EF4-FFF2-40B4-BE49-F238E27FC236}">
                  <a16:creationId xmlns="" xmlns:a16="http://schemas.microsoft.com/office/drawing/2014/main" id="{CCDBF166-771E-458A-A045-4B194EE8B3FA}"/>
                </a:ext>
              </a:extLst>
            </p:cNvPr>
            <p:cNvSpPr>
              <a:spLocks noChangeArrowheads="1"/>
            </p:cNvSpPr>
            <p:nvPr/>
          </p:nvSpPr>
          <p:spPr bwMode="auto">
            <a:xfrm>
              <a:off x="1351" y="1196"/>
              <a:ext cx="3696" cy="28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6566" name="文本框 2055">
              <a:extLst>
                <a:ext uri="{FF2B5EF4-FFF2-40B4-BE49-F238E27FC236}">
                  <a16:creationId xmlns="" xmlns:a16="http://schemas.microsoft.com/office/drawing/2014/main" id="{BAA027B7-D1EC-488D-BA1C-DD9CD6E52C86}"/>
                </a:ext>
              </a:extLst>
            </p:cNvPr>
            <p:cNvSpPr txBox="1">
              <a:spLocks noChangeArrowheads="1"/>
            </p:cNvSpPr>
            <p:nvPr/>
          </p:nvSpPr>
          <p:spPr bwMode="auto">
            <a:xfrm>
              <a:off x="1471" y="1196"/>
              <a:ext cx="3550"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5 </a:t>
              </a:r>
              <a:r>
                <a:rPr lang="zh-CN" altLang="en-US" sz="2400" b="1">
                  <a:solidFill>
                    <a:schemeClr val="bg1"/>
                  </a:solidFill>
                  <a:latin typeface="楷体" panose="02010609060101010101" pitchFamily="49" charset="-122"/>
                  <a:ea typeface="楷体" panose="02010609060101010101" pitchFamily="49" charset="-122"/>
                </a:rPr>
                <a:t>共享是中国特色社会主义的本质要求</a:t>
              </a:r>
            </a:p>
          </p:txBody>
        </p:sp>
      </p:grpSp>
      <p:pic>
        <p:nvPicPr>
          <p:cNvPr id="66567" name="图片 2">
            <a:extLst>
              <a:ext uri="{FF2B5EF4-FFF2-40B4-BE49-F238E27FC236}">
                <a16:creationId xmlns="" xmlns:a16="http://schemas.microsoft.com/office/drawing/2014/main" id="{11273B61-3768-4509-B449-A9C0ABD685E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87951" y="1677988"/>
            <a:ext cx="4284663" cy="2894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6568" name="组合 2079">
            <a:extLst>
              <a:ext uri="{FF2B5EF4-FFF2-40B4-BE49-F238E27FC236}">
                <a16:creationId xmlns="" xmlns:a16="http://schemas.microsoft.com/office/drawing/2014/main" id="{5C2EEF87-8953-4554-8AD0-D9B3FC239F93}"/>
              </a:ext>
            </a:extLst>
          </p:cNvPr>
          <p:cNvGrpSpPr>
            <a:grpSpLocks/>
          </p:cNvGrpSpPr>
          <p:nvPr/>
        </p:nvGrpSpPr>
        <p:grpSpPr bwMode="auto">
          <a:xfrm>
            <a:off x="2362201" y="1677988"/>
            <a:ext cx="2047875" cy="514350"/>
            <a:chOff x="0" y="0"/>
            <a:chExt cx="2085" cy="384"/>
          </a:xfrm>
        </p:grpSpPr>
        <p:sp>
          <p:nvSpPr>
            <p:cNvPr id="66569" name="圆角矩形 2080">
              <a:extLst>
                <a:ext uri="{FF2B5EF4-FFF2-40B4-BE49-F238E27FC236}">
                  <a16:creationId xmlns="" xmlns:a16="http://schemas.microsoft.com/office/drawing/2014/main" id="{475540D8-D12F-462B-BBFC-96304E9A908B}"/>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6570" name="文本框 2081">
              <a:extLst>
                <a:ext uri="{FF2B5EF4-FFF2-40B4-BE49-F238E27FC236}">
                  <a16:creationId xmlns="" xmlns:a16="http://schemas.microsoft.com/office/drawing/2014/main" id="{E74E99BA-EB7D-4C02-8FEA-79B868059901}"/>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全民共享</a:t>
              </a:r>
            </a:p>
          </p:txBody>
        </p:sp>
      </p:grpSp>
      <p:grpSp>
        <p:nvGrpSpPr>
          <p:cNvPr id="66571" name="组合 2079">
            <a:extLst>
              <a:ext uri="{FF2B5EF4-FFF2-40B4-BE49-F238E27FC236}">
                <a16:creationId xmlns="" xmlns:a16="http://schemas.microsoft.com/office/drawing/2014/main" id="{1720EF5F-55AE-4636-9450-7C9A9F57A1E1}"/>
              </a:ext>
            </a:extLst>
          </p:cNvPr>
          <p:cNvGrpSpPr>
            <a:grpSpLocks/>
          </p:cNvGrpSpPr>
          <p:nvPr/>
        </p:nvGrpSpPr>
        <p:grpSpPr bwMode="auto">
          <a:xfrm>
            <a:off x="2343151" y="2328863"/>
            <a:ext cx="2047875" cy="514350"/>
            <a:chOff x="0" y="0"/>
            <a:chExt cx="2085" cy="384"/>
          </a:xfrm>
        </p:grpSpPr>
        <p:sp>
          <p:nvSpPr>
            <p:cNvPr id="66572" name="圆角矩形 2080">
              <a:extLst>
                <a:ext uri="{FF2B5EF4-FFF2-40B4-BE49-F238E27FC236}">
                  <a16:creationId xmlns="" xmlns:a16="http://schemas.microsoft.com/office/drawing/2014/main" id="{667AB490-A71A-44CB-9EA7-2F6B0E36110E}"/>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6573" name="文本框 2081">
              <a:extLst>
                <a:ext uri="{FF2B5EF4-FFF2-40B4-BE49-F238E27FC236}">
                  <a16:creationId xmlns="" xmlns:a16="http://schemas.microsoft.com/office/drawing/2014/main" id="{4B75ADF8-EE18-4DD7-A6B2-18DEC646FC21}"/>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全面共享</a:t>
              </a:r>
            </a:p>
          </p:txBody>
        </p:sp>
      </p:grpSp>
      <p:grpSp>
        <p:nvGrpSpPr>
          <p:cNvPr id="66574" name="组合 2079">
            <a:extLst>
              <a:ext uri="{FF2B5EF4-FFF2-40B4-BE49-F238E27FC236}">
                <a16:creationId xmlns="" xmlns:a16="http://schemas.microsoft.com/office/drawing/2014/main" id="{6BADD1FF-6547-4A8D-A3D8-C8036FEAC594}"/>
              </a:ext>
            </a:extLst>
          </p:cNvPr>
          <p:cNvGrpSpPr>
            <a:grpSpLocks/>
          </p:cNvGrpSpPr>
          <p:nvPr/>
        </p:nvGrpSpPr>
        <p:grpSpPr bwMode="auto">
          <a:xfrm>
            <a:off x="2362201" y="3076575"/>
            <a:ext cx="2047875" cy="514350"/>
            <a:chOff x="0" y="0"/>
            <a:chExt cx="2085" cy="384"/>
          </a:xfrm>
        </p:grpSpPr>
        <p:sp>
          <p:nvSpPr>
            <p:cNvPr id="66575" name="圆角矩形 2080">
              <a:extLst>
                <a:ext uri="{FF2B5EF4-FFF2-40B4-BE49-F238E27FC236}">
                  <a16:creationId xmlns="" xmlns:a16="http://schemas.microsoft.com/office/drawing/2014/main" id="{D45588E7-3F2C-4743-A5E5-7C57EB26823A}"/>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6576" name="文本框 2081">
              <a:extLst>
                <a:ext uri="{FF2B5EF4-FFF2-40B4-BE49-F238E27FC236}">
                  <a16:creationId xmlns="" xmlns:a16="http://schemas.microsoft.com/office/drawing/2014/main" id="{100EC36F-DA95-436D-8632-EBBF216F9536}"/>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共建共享</a:t>
              </a:r>
            </a:p>
          </p:txBody>
        </p:sp>
      </p:grpSp>
      <p:grpSp>
        <p:nvGrpSpPr>
          <p:cNvPr id="66577" name="组合 2079">
            <a:extLst>
              <a:ext uri="{FF2B5EF4-FFF2-40B4-BE49-F238E27FC236}">
                <a16:creationId xmlns="" xmlns:a16="http://schemas.microsoft.com/office/drawing/2014/main" id="{946ABB17-123B-405E-9604-4886DAC88CB1}"/>
              </a:ext>
            </a:extLst>
          </p:cNvPr>
          <p:cNvGrpSpPr>
            <a:grpSpLocks/>
          </p:cNvGrpSpPr>
          <p:nvPr/>
        </p:nvGrpSpPr>
        <p:grpSpPr bwMode="auto">
          <a:xfrm>
            <a:off x="2379663" y="3767138"/>
            <a:ext cx="2049462" cy="514350"/>
            <a:chOff x="0" y="0"/>
            <a:chExt cx="2085" cy="384"/>
          </a:xfrm>
        </p:grpSpPr>
        <p:sp>
          <p:nvSpPr>
            <p:cNvPr id="66578" name="圆角矩形 2080">
              <a:extLst>
                <a:ext uri="{FF2B5EF4-FFF2-40B4-BE49-F238E27FC236}">
                  <a16:creationId xmlns="" xmlns:a16="http://schemas.microsoft.com/office/drawing/2014/main" id="{31B4C273-B4F6-4901-8CCC-1DFDECA3F326}"/>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6579" name="文本框 2081">
              <a:extLst>
                <a:ext uri="{FF2B5EF4-FFF2-40B4-BE49-F238E27FC236}">
                  <a16:creationId xmlns="" xmlns:a16="http://schemas.microsoft.com/office/drawing/2014/main" id="{1C35AF21-689D-473A-90A4-838B2573B153}"/>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渐进共享</a:t>
              </a:r>
            </a:p>
          </p:txBody>
        </p:sp>
      </p:grpSp>
      <p:sp>
        <p:nvSpPr>
          <p:cNvPr id="66580" name="矩形 453637" descr="白色大理石">
            <a:extLst>
              <a:ext uri="{FF2B5EF4-FFF2-40B4-BE49-F238E27FC236}">
                <a16:creationId xmlns="" xmlns:a16="http://schemas.microsoft.com/office/drawing/2014/main" id="{56CAB9AA-1B0C-4BE6-AC1C-4A1981B2E6AB}"/>
              </a:ext>
            </a:extLst>
          </p:cNvPr>
          <p:cNvSpPr>
            <a:spLocks noChangeArrowheads="1" noChangeShapeType="1" noTextEdit="1"/>
          </p:cNvSpPr>
          <p:nvPr/>
        </p:nvSpPr>
        <p:spPr bwMode="auto">
          <a:xfrm>
            <a:off x="1917700" y="5080001"/>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解决社会公平公正问题</a:t>
            </a:r>
          </a:p>
        </p:txBody>
      </p:sp>
      <p:pic>
        <p:nvPicPr>
          <p:cNvPr id="22" name="图片 21">
            <a:extLst>
              <a:ext uri="{FF2B5EF4-FFF2-40B4-BE49-F238E27FC236}">
                <a16:creationId xmlns="" xmlns:a16="http://schemas.microsoft.com/office/drawing/2014/main" id="{FE45DBBA-8183-4DAC-8590-DF064FFEB171}"/>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340977" y="5471019"/>
            <a:ext cx="6886575" cy="1440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2053">
            <a:extLst>
              <a:ext uri="{FF2B5EF4-FFF2-40B4-BE49-F238E27FC236}">
                <a16:creationId xmlns="" xmlns:a16="http://schemas.microsoft.com/office/drawing/2014/main" id="{5BC5E04C-4107-41F0-8FD2-F1BC616B018A}"/>
              </a:ext>
            </a:extLst>
          </p:cNvPr>
          <p:cNvGrpSpPr>
            <a:grpSpLocks/>
          </p:cNvGrpSpPr>
          <p:nvPr/>
        </p:nvGrpSpPr>
        <p:grpSpPr bwMode="auto">
          <a:xfrm>
            <a:off x="1512887" y="2"/>
            <a:ext cx="3527426" cy="354107"/>
            <a:chOff x="1351" y="1196"/>
            <a:chExt cx="3696" cy="283"/>
          </a:xfrm>
        </p:grpSpPr>
        <p:sp>
          <p:nvSpPr>
            <p:cNvPr id="68611" name="圆角矩形 2054">
              <a:extLst>
                <a:ext uri="{FF2B5EF4-FFF2-40B4-BE49-F238E27FC236}">
                  <a16:creationId xmlns="" xmlns:a16="http://schemas.microsoft.com/office/drawing/2014/main" id="{F434F16B-2035-4713-AC38-ECCD41C3FDFE}"/>
                </a:ext>
              </a:extLst>
            </p:cNvPr>
            <p:cNvSpPr>
              <a:spLocks noChangeArrowheads="1"/>
            </p:cNvSpPr>
            <p:nvPr/>
          </p:nvSpPr>
          <p:spPr bwMode="auto">
            <a:xfrm>
              <a:off x="1351" y="1196"/>
              <a:ext cx="3696" cy="28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8612" name="文本框 2055">
              <a:extLst>
                <a:ext uri="{FF2B5EF4-FFF2-40B4-BE49-F238E27FC236}">
                  <a16:creationId xmlns="" xmlns:a16="http://schemas.microsoft.com/office/drawing/2014/main" id="{DAFFC096-69CE-4FAC-9A01-8EC4EBE0284E}"/>
                </a:ext>
              </a:extLst>
            </p:cNvPr>
            <p:cNvSpPr txBox="1">
              <a:spLocks noChangeArrowheads="1"/>
            </p:cNvSpPr>
            <p:nvPr/>
          </p:nvSpPr>
          <p:spPr bwMode="auto">
            <a:xfrm>
              <a:off x="1471" y="1196"/>
              <a:ext cx="355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5 </a:t>
              </a:r>
              <a:r>
                <a:rPr lang="zh-CN" altLang="en-US" sz="1400" b="1">
                  <a:solidFill>
                    <a:schemeClr val="bg1"/>
                  </a:solidFill>
                  <a:latin typeface="幼圆" pitchFamily="49" charset="-122"/>
                  <a:ea typeface="幼圆" pitchFamily="49" charset="-122"/>
                </a:rPr>
                <a:t>共享是中国特色社会主义的本质要求</a:t>
              </a:r>
            </a:p>
          </p:txBody>
        </p:sp>
      </p:grpSp>
      <p:grpSp>
        <p:nvGrpSpPr>
          <p:cNvPr id="68613" name="组合 2079">
            <a:extLst>
              <a:ext uri="{FF2B5EF4-FFF2-40B4-BE49-F238E27FC236}">
                <a16:creationId xmlns="" xmlns:a16="http://schemas.microsoft.com/office/drawing/2014/main" id="{3A9940C1-8100-4646-A782-A73FBD84C40B}"/>
              </a:ext>
            </a:extLst>
          </p:cNvPr>
          <p:cNvGrpSpPr>
            <a:grpSpLocks/>
          </p:cNvGrpSpPr>
          <p:nvPr/>
        </p:nvGrpSpPr>
        <p:grpSpPr bwMode="auto">
          <a:xfrm>
            <a:off x="2252664" y="700088"/>
            <a:ext cx="2047875" cy="514350"/>
            <a:chOff x="0" y="0"/>
            <a:chExt cx="2085" cy="384"/>
          </a:xfrm>
        </p:grpSpPr>
        <p:sp>
          <p:nvSpPr>
            <p:cNvPr id="68614" name="圆角矩形 2080">
              <a:extLst>
                <a:ext uri="{FF2B5EF4-FFF2-40B4-BE49-F238E27FC236}">
                  <a16:creationId xmlns="" xmlns:a16="http://schemas.microsoft.com/office/drawing/2014/main" id="{5E4C494A-827F-401C-86FF-DF79D9960411}"/>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8615" name="文本框 2081">
              <a:extLst>
                <a:ext uri="{FF2B5EF4-FFF2-40B4-BE49-F238E27FC236}">
                  <a16:creationId xmlns="" xmlns:a16="http://schemas.microsoft.com/office/drawing/2014/main" id="{B76339E1-40EF-421D-8EE1-4C78AA7CF770}"/>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全民共享</a:t>
              </a:r>
            </a:p>
          </p:txBody>
        </p:sp>
      </p:grpSp>
      <p:grpSp>
        <p:nvGrpSpPr>
          <p:cNvPr id="68616" name="组合 2079">
            <a:extLst>
              <a:ext uri="{FF2B5EF4-FFF2-40B4-BE49-F238E27FC236}">
                <a16:creationId xmlns="" xmlns:a16="http://schemas.microsoft.com/office/drawing/2014/main" id="{4B8D043B-E815-42E2-A721-4A559AED0034}"/>
              </a:ext>
            </a:extLst>
          </p:cNvPr>
          <p:cNvGrpSpPr>
            <a:grpSpLocks/>
          </p:cNvGrpSpPr>
          <p:nvPr/>
        </p:nvGrpSpPr>
        <p:grpSpPr bwMode="auto">
          <a:xfrm>
            <a:off x="6387882" y="3862553"/>
            <a:ext cx="1731963" cy="514350"/>
            <a:chOff x="0" y="0"/>
            <a:chExt cx="2085" cy="384"/>
          </a:xfrm>
        </p:grpSpPr>
        <p:sp>
          <p:nvSpPr>
            <p:cNvPr id="68617" name="圆角矩形 2080">
              <a:extLst>
                <a:ext uri="{FF2B5EF4-FFF2-40B4-BE49-F238E27FC236}">
                  <a16:creationId xmlns="" xmlns:a16="http://schemas.microsoft.com/office/drawing/2014/main" id="{ACACC9BF-CC42-4DCC-A206-13ED9D8CB630}"/>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68618" name="文本框 2081">
              <a:extLst>
                <a:ext uri="{FF2B5EF4-FFF2-40B4-BE49-F238E27FC236}">
                  <a16:creationId xmlns="" xmlns:a16="http://schemas.microsoft.com/office/drawing/2014/main" id="{B6EE9AD2-5098-4446-92A5-E3B96669F951}"/>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全面共享</a:t>
              </a:r>
            </a:p>
          </p:txBody>
        </p:sp>
      </p:grpSp>
      <p:sp>
        <p:nvSpPr>
          <p:cNvPr id="68619" name="圆角矩形 6">
            <a:extLst>
              <a:ext uri="{FF2B5EF4-FFF2-40B4-BE49-F238E27FC236}">
                <a16:creationId xmlns="" xmlns:a16="http://schemas.microsoft.com/office/drawing/2014/main" id="{CD54744A-FEE8-41D2-B5CA-F7C02F1B82FC}"/>
              </a:ext>
            </a:extLst>
          </p:cNvPr>
          <p:cNvSpPr>
            <a:spLocks noChangeArrowheads="1"/>
          </p:cNvSpPr>
          <p:nvPr/>
        </p:nvSpPr>
        <p:spPr bwMode="auto">
          <a:xfrm>
            <a:off x="1944689" y="1552575"/>
            <a:ext cx="3862387" cy="10350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人人享有、各得其所，不是少数人共享、一部分人共享。</a:t>
            </a:r>
          </a:p>
        </p:txBody>
      </p:sp>
      <p:sp>
        <p:nvSpPr>
          <p:cNvPr id="68620" name="圆角矩形 6">
            <a:extLst>
              <a:ext uri="{FF2B5EF4-FFF2-40B4-BE49-F238E27FC236}">
                <a16:creationId xmlns="" xmlns:a16="http://schemas.microsoft.com/office/drawing/2014/main" id="{6061AC51-E0BB-4700-ADC7-B47037F869DF}"/>
              </a:ext>
            </a:extLst>
          </p:cNvPr>
          <p:cNvSpPr>
            <a:spLocks noChangeArrowheads="1"/>
          </p:cNvSpPr>
          <p:nvPr/>
        </p:nvSpPr>
        <p:spPr bwMode="auto">
          <a:xfrm>
            <a:off x="6051551" y="4683126"/>
            <a:ext cx="4386263" cy="17589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共享国家经济、政治、文化、社会、生态文明各方面建设成果，全面保障人民在各方面的合法权益。</a:t>
            </a:r>
          </a:p>
        </p:txBody>
      </p:sp>
      <p:pic>
        <p:nvPicPr>
          <p:cNvPr id="68622" name="图片 3">
            <a:extLst>
              <a:ext uri="{FF2B5EF4-FFF2-40B4-BE49-F238E27FC236}">
                <a16:creationId xmlns="" xmlns:a16="http://schemas.microsoft.com/office/drawing/2014/main" id="{80A86F27-FF86-4E20-83D0-4B4D952E788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28800" y="2886076"/>
            <a:ext cx="3568700" cy="267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图片 15">
            <a:extLst>
              <a:ext uri="{FF2B5EF4-FFF2-40B4-BE49-F238E27FC236}">
                <a16:creationId xmlns="" xmlns:a16="http://schemas.microsoft.com/office/drawing/2014/main" id="{0A642B73-843B-431B-8BC4-6F704383AE8E}"/>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363066" y="0"/>
            <a:ext cx="4828934" cy="2995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p:txBody>
          <a:bodyPr/>
          <a:lstStyle/>
          <a:p>
            <a:pPr algn="ctr"/>
            <a:r>
              <a:rPr lang="en-US" altLang="zh-CN" b="1">
                <a:solidFill>
                  <a:srgbClr val="0000FF"/>
                </a:solidFill>
              </a:rPr>
              <a:t>“</a:t>
            </a:r>
            <a:r>
              <a:rPr lang="zh-CN" altLang="en-US" b="1">
                <a:solidFill>
                  <a:srgbClr val="0000FF"/>
                </a:solidFill>
              </a:rPr>
              <a:t>五位一体</a:t>
            </a:r>
            <a:r>
              <a:rPr lang="en-US" altLang="zh-CN" b="1">
                <a:solidFill>
                  <a:srgbClr val="0000FF"/>
                </a:solidFill>
              </a:rPr>
              <a:t>”</a:t>
            </a:r>
            <a:r>
              <a:rPr lang="zh-CN" altLang="en-US" b="1">
                <a:solidFill>
                  <a:srgbClr val="0000FF"/>
                </a:solidFill>
              </a:rPr>
              <a:t> 怎么来的</a:t>
            </a:r>
            <a:r>
              <a:rPr lang="en-US" altLang="zh-CN" b="1">
                <a:solidFill>
                  <a:srgbClr val="0000FF"/>
                </a:solidFill>
              </a:rPr>
              <a:t>?</a:t>
            </a:r>
            <a:endParaRPr lang="zh-CN" altLang="en-US"/>
          </a:p>
        </p:txBody>
      </p:sp>
      <p:sp>
        <p:nvSpPr>
          <p:cNvPr id="4" name="Rounded Rectangle 19"/>
          <p:cNvSpPr txBox="1">
            <a:spLocks/>
          </p:cNvSpPr>
          <p:nvPr/>
        </p:nvSpPr>
        <p:spPr>
          <a:xfrm>
            <a:off x="4548187" y="2681288"/>
            <a:ext cx="3095625" cy="647700"/>
          </a:xfrm>
          <a:prstGeom prst="roundRect">
            <a:avLst>
              <a:gd name="adj" fmla="val 16667"/>
            </a:avLst>
          </a:prstGeom>
          <a:gradFill rotWithShape="1">
            <a:gsLst>
              <a:gs pos="0">
                <a:srgbClr val="03819B">
                  <a:alpha val="100000"/>
                </a:srgbClr>
              </a:gs>
              <a:gs pos="80000">
                <a:srgbClr val="08AACA">
                  <a:alpha val="100000"/>
                </a:srgbClr>
              </a:gs>
              <a:gs pos="100000">
                <a:srgbClr val="05ADCF">
                  <a:alpha val="100000"/>
                </a:srgbClr>
              </a:gs>
            </a:gsLst>
            <a:lin ang="16200000"/>
            <a:tileRect/>
          </a:gradFill>
          <a:ln w="9525">
            <a:solidFill>
              <a:srgbClr val="1B9FBA"/>
            </a:solidFill>
          </a:ln>
          <a:effectLst>
            <a:outerShdw dist="23000" dir="5400000" rotWithShape="0">
              <a:srgbClr val="000000">
                <a:alpha val="34999"/>
              </a:srgbClr>
            </a:outerShdw>
          </a:effectLst>
        </p:spPr>
        <p:txBody>
          <a:bodyPr anchor="ctr"/>
          <a:lstStyle/>
          <a:p>
            <a:pPr algn="ctr">
              <a:defRPr/>
            </a:pPr>
            <a:r>
              <a:rPr lang="zh-CN" altLang="en-US" sz="2800" b="1" kern="0" noProof="1">
                <a:solidFill>
                  <a:schemeClr val="bg1"/>
                </a:solidFill>
                <a:effectLst>
                  <a:outerShdw blurRad="38100" dist="38100" dir="2700000">
                    <a:srgbClr val="000000"/>
                  </a:outerShdw>
                </a:effectLst>
                <a:latin typeface="+mj-lt"/>
                <a:ea typeface="黑体" panose="02010600030101010101" pitchFamily="1" charset="-122"/>
                <a:cs typeface="+mj-cs"/>
              </a:rPr>
              <a:t>社会主义总布局</a:t>
            </a:r>
          </a:p>
        </p:txBody>
      </p:sp>
      <p:grpSp>
        <p:nvGrpSpPr>
          <p:cNvPr id="3" name="组合 42"/>
          <p:cNvGrpSpPr>
            <a:grpSpLocks/>
          </p:cNvGrpSpPr>
          <p:nvPr/>
        </p:nvGrpSpPr>
        <p:grpSpPr bwMode="auto">
          <a:xfrm>
            <a:off x="1992312" y="3400425"/>
            <a:ext cx="3132138" cy="865188"/>
            <a:chOff x="366830" y="2036744"/>
            <a:chExt cx="2922470" cy="826596"/>
          </a:xfrm>
        </p:grpSpPr>
        <p:sp>
          <p:nvSpPr>
            <p:cNvPr id="16418" name="Freeform 40"/>
            <p:cNvSpPr>
              <a:spLocks noChangeArrowheads="1"/>
            </p:cNvSpPr>
            <p:nvPr/>
          </p:nvSpPr>
          <p:spPr bwMode="auto">
            <a:xfrm>
              <a:off x="366830" y="2647942"/>
              <a:ext cx="2230320" cy="215398"/>
            </a:xfrm>
            <a:custGeom>
              <a:avLst/>
              <a:gdLst>
                <a:gd name="T0" fmla="*/ 2147483647 w 1361"/>
                <a:gd name="T1" fmla="*/ 0 h 134"/>
                <a:gd name="T2" fmla="*/ 2147483647 w 1361"/>
                <a:gd name="T3" fmla="*/ 346240976 h 134"/>
                <a:gd name="T4" fmla="*/ 0 w 1361"/>
                <a:gd name="T5" fmla="*/ 346240976 h 134"/>
                <a:gd name="T6" fmla="*/ 0 60000 65536"/>
                <a:gd name="T7" fmla="*/ 0 60000 65536"/>
                <a:gd name="T8" fmla="*/ 0 60000 65536"/>
                <a:gd name="T9" fmla="*/ 0 w 1361"/>
                <a:gd name="T10" fmla="*/ 0 h 134"/>
                <a:gd name="T11" fmla="*/ 1361 w 1361"/>
                <a:gd name="T12" fmla="*/ 134 h 134"/>
              </a:gdLst>
              <a:ahLst/>
              <a:cxnLst>
                <a:cxn ang="T6">
                  <a:pos x="T0" y="T1"/>
                </a:cxn>
                <a:cxn ang="T7">
                  <a:pos x="T2" y="T3"/>
                </a:cxn>
                <a:cxn ang="T8">
                  <a:pos x="T4" y="T5"/>
                </a:cxn>
              </a:cxnLst>
              <a:rect l="T9" t="T10" r="T11" b="T12"/>
              <a:pathLst>
                <a:path w="1361" h="134">
                  <a:moveTo>
                    <a:pt x="1361" y="0"/>
                  </a:moveTo>
                  <a:lnTo>
                    <a:pt x="1241" y="134"/>
                  </a:lnTo>
                  <a:lnTo>
                    <a:pt x="0" y="134"/>
                  </a:lnTo>
                </a:path>
              </a:pathLst>
            </a:custGeom>
            <a:solidFill>
              <a:srgbClr val="FFFFFF"/>
            </a:solidFill>
            <a:ln w="19050">
              <a:solidFill>
                <a:srgbClr val="000099"/>
              </a:solidFill>
              <a:round/>
              <a:headEnd/>
              <a:tailEnd/>
            </a:ln>
          </p:spPr>
          <p:txBody>
            <a:bodyPr/>
            <a:lstStyle/>
            <a:p>
              <a:endParaRPr lang="zh-CN" altLang="en-US"/>
            </a:p>
          </p:txBody>
        </p:sp>
        <p:sp>
          <p:nvSpPr>
            <p:cNvPr id="16419" name="Rectangle 51"/>
            <p:cNvSpPr>
              <a:spLocks noChangeArrowheads="1"/>
            </p:cNvSpPr>
            <p:nvPr/>
          </p:nvSpPr>
          <p:spPr bwMode="auto">
            <a:xfrm>
              <a:off x="813103" y="2071678"/>
              <a:ext cx="1537983" cy="576263"/>
            </a:xfrm>
            <a:prstGeom prst="rect">
              <a:avLst/>
            </a:prstGeom>
            <a:noFill/>
            <a:ln w="9525">
              <a:noFill/>
              <a:miter lim="800000"/>
              <a:headEnd/>
              <a:tailEnd/>
            </a:ln>
          </p:spPr>
          <p:txBody>
            <a:bodyPr wrap="none"/>
            <a:lstStyle/>
            <a:p>
              <a:pPr algn="r"/>
              <a:endParaRPr lang="ko-KR" altLang="en-US" sz="2000">
                <a:solidFill>
                  <a:srgbClr val="000000"/>
                </a:solidFill>
                <a:latin typeface="黑体" pitchFamily="2" charset="-122"/>
                <a:ea typeface="HY견고딕"/>
                <a:cs typeface="HY견고딕"/>
              </a:endParaRPr>
            </a:p>
          </p:txBody>
        </p:sp>
        <p:grpSp>
          <p:nvGrpSpPr>
            <p:cNvPr id="5" name="组合 35"/>
            <p:cNvGrpSpPr>
              <a:grpSpLocks/>
            </p:cNvGrpSpPr>
            <p:nvPr/>
          </p:nvGrpSpPr>
          <p:grpSpPr bwMode="auto">
            <a:xfrm>
              <a:off x="2597150" y="2036744"/>
              <a:ext cx="692150" cy="692150"/>
              <a:chOff x="2597150" y="2036744"/>
              <a:chExt cx="692150" cy="692150"/>
            </a:xfrm>
          </p:grpSpPr>
          <p:sp>
            <p:nvSpPr>
              <p:cNvPr id="16421" name="Oval 16"/>
              <p:cNvSpPr>
                <a:spLocks noChangeArrowheads="1"/>
              </p:cNvSpPr>
              <p:nvPr/>
            </p:nvSpPr>
            <p:spPr bwMode="auto">
              <a:xfrm>
                <a:off x="2597150" y="2036744"/>
                <a:ext cx="692150" cy="692150"/>
              </a:xfrm>
              <a:prstGeom prst="ellipse">
                <a:avLst/>
              </a:prstGeom>
              <a:solidFill>
                <a:srgbClr val="FFCC00"/>
              </a:solidFill>
              <a:ln w="9525">
                <a:noFill/>
                <a:round/>
                <a:headEnd/>
                <a:tailEnd/>
              </a:ln>
            </p:spPr>
            <p:txBody>
              <a:bodyPr wrap="none" anchor="ctr"/>
              <a:lstStyle/>
              <a:p>
                <a:endParaRPr lang="zh-CN" altLang="zh-CN">
                  <a:ea typeface="等线"/>
                </a:endParaRPr>
              </a:p>
            </p:txBody>
          </p:sp>
          <p:sp>
            <p:nvSpPr>
              <p:cNvPr id="16422" name="Oval 19"/>
              <p:cNvSpPr>
                <a:spLocks noChangeArrowheads="1"/>
              </p:cNvSpPr>
              <p:nvPr/>
            </p:nvSpPr>
            <p:spPr bwMode="auto">
              <a:xfrm>
                <a:off x="2676525" y="2049444"/>
                <a:ext cx="533400" cy="395288"/>
              </a:xfrm>
              <a:prstGeom prst="ellipse">
                <a:avLst/>
              </a:prstGeom>
              <a:gradFill rotWithShape="0">
                <a:gsLst>
                  <a:gs pos="0">
                    <a:schemeClr val="bg1"/>
                  </a:gs>
                  <a:gs pos="100000">
                    <a:srgbClr val="FFCC00"/>
                  </a:gs>
                </a:gsLst>
                <a:lin ang="5400000" scaled="1"/>
              </a:gradFill>
              <a:ln w="9525">
                <a:noFill/>
                <a:round/>
                <a:headEnd/>
                <a:tailEnd/>
              </a:ln>
            </p:spPr>
            <p:txBody>
              <a:bodyPr wrap="none" anchor="ctr"/>
              <a:lstStyle/>
              <a:p>
                <a:endParaRPr lang="zh-CN" altLang="zh-CN">
                  <a:ea typeface="等线"/>
                </a:endParaRPr>
              </a:p>
            </p:txBody>
          </p:sp>
          <p:sp>
            <p:nvSpPr>
              <p:cNvPr id="16423" name="Rectangle 52"/>
              <p:cNvSpPr>
                <a:spLocks noChangeArrowheads="1"/>
              </p:cNvSpPr>
              <p:nvPr/>
            </p:nvSpPr>
            <p:spPr bwMode="auto">
              <a:xfrm>
                <a:off x="2647950" y="2227244"/>
                <a:ext cx="595313" cy="311150"/>
              </a:xfrm>
              <a:prstGeom prst="rect">
                <a:avLst/>
              </a:prstGeom>
              <a:noFill/>
              <a:ln w="9525">
                <a:noFill/>
                <a:miter lim="800000"/>
                <a:headEnd/>
                <a:tailEnd/>
              </a:ln>
            </p:spPr>
            <p:txBody>
              <a:bodyPr wrap="none" anchor="ctr"/>
              <a:lstStyle/>
              <a:p>
                <a:pPr algn="ctr"/>
                <a:r>
                  <a:rPr lang="en-US" altLang="ko-KR" sz="3200" b="1" i="1">
                    <a:ea typeface="Gulim" pitchFamily="34" charset="-127"/>
                  </a:rPr>
                  <a:t>1</a:t>
                </a:r>
                <a:endParaRPr lang="en-US" altLang="ko-KR" sz="3200" i="1">
                  <a:ea typeface="Gulim" pitchFamily="34" charset="-127"/>
                </a:endParaRPr>
              </a:p>
            </p:txBody>
          </p:sp>
        </p:grpSp>
      </p:grpSp>
      <p:grpSp>
        <p:nvGrpSpPr>
          <p:cNvPr id="6" name="组合 43"/>
          <p:cNvGrpSpPr>
            <a:grpSpLocks/>
          </p:cNvGrpSpPr>
          <p:nvPr/>
        </p:nvGrpSpPr>
        <p:grpSpPr bwMode="auto">
          <a:xfrm>
            <a:off x="1992312" y="4768850"/>
            <a:ext cx="3097213" cy="1439863"/>
            <a:chOff x="251474" y="3862369"/>
            <a:chExt cx="2748890" cy="1144588"/>
          </a:xfrm>
        </p:grpSpPr>
        <p:sp>
          <p:nvSpPr>
            <p:cNvPr id="16413" name="Freeform 45"/>
            <p:cNvSpPr>
              <a:spLocks noChangeArrowheads="1"/>
            </p:cNvSpPr>
            <p:nvPr/>
          </p:nvSpPr>
          <p:spPr bwMode="auto">
            <a:xfrm>
              <a:off x="251474" y="4589444"/>
              <a:ext cx="2177386" cy="417513"/>
            </a:xfrm>
            <a:custGeom>
              <a:avLst/>
              <a:gdLst>
                <a:gd name="T0" fmla="*/ 2147483647 w 1038"/>
                <a:gd name="T1" fmla="*/ 0 h 263"/>
                <a:gd name="T2" fmla="*/ 2147483647 w 1038"/>
                <a:gd name="T3" fmla="*/ 655241304 h 263"/>
                <a:gd name="T4" fmla="*/ 0 w 1038"/>
                <a:gd name="T5" fmla="*/ 662802572 h 263"/>
                <a:gd name="T6" fmla="*/ 0 60000 65536"/>
                <a:gd name="T7" fmla="*/ 0 60000 65536"/>
                <a:gd name="T8" fmla="*/ 0 60000 65536"/>
                <a:gd name="T9" fmla="*/ 0 w 1038"/>
                <a:gd name="T10" fmla="*/ 0 h 263"/>
                <a:gd name="T11" fmla="*/ 1038 w 1038"/>
                <a:gd name="T12" fmla="*/ 263 h 263"/>
              </a:gdLst>
              <a:ahLst/>
              <a:cxnLst>
                <a:cxn ang="T6">
                  <a:pos x="T0" y="T1"/>
                </a:cxn>
                <a:cxn ang="T7">
                  <a:pos x="T2" y="T3"/>
                </a:cxn>
                <a:cxn ang="T8">
                  <a:pos x="T4" y="T5"/>
                </a:cxn>
              </a:cxnLst>
              <a:rect l="T9" t="T10" r="T11" b="T12"/>
              <a:pathLst>
                <a:path w="1038" h="263">
                  <a:moveTo>
                    <a:pt x="1038" y="0"/>
                  </a:moveTo>
                  <a:lnTo>
                    <a:pt x="847" y="260"/>
                  </a:lnTo>
                  <a:lnTo>
                    <a:pt x="0" y="263"/>
                  </a:lnTo>
                </a:path>
              </a:pathLst>
            </a:custGeom>
            <a:noFill/>
            <a:ln w="19050">
              <a:solidFill>
                <a:srgbClr val="000099"/>
              </a:solidFill>
              <a:round/>
              <a:headEnd/>
              <a:tailEnd/>
            </a:ln>
          </p:spPr>
          <p:txBody>
            <a:bodyPr/>
            <a:lstStyle/>
            <a:p>
              <a:endParaRPr lang="zh-CN" altLang="en-US"/>
            </a:p>
          </p:txBody>
        </p:sp>
        <p:grpSp>
          <p:nvGrpSpPr>
            <p:cNvPr id="7" name="组合 36"/>
            <p:cNvGrpSpPr>
              <a:grpSpLocks/>
            </p:cNvGrpSpPr>
            <p:nvPr/>
          </p:nvGrpSpPr>
          <p:grpSpPr bwMode="auto">
            <a:xfrm>
              <a:off x="2149463" y="3862369"/>
              <a:ext cx="850901" cy="823913"/>
              <a:chOff x="2149463" y="3862369"/>
              <a:chExt cx="850901" cy="823913"/>
            </a:xfrm>
          </p:grpSpPr>
          <p:sp>
            <p:nvSpPr>
              <p:cNvPr id="16415" name="Oval 20"/>
              <p:cNvSpPr>
                <a:spLocks noChangeArrowheads="1"/>
              </p:cNvSpPr>
              <p:nvPr/>
            </p:nvSpPr>
            <p:spPr bwMode="auto">
              <a:xfrm>
                <a:off x="2176452" y="3862369"/>
                <a:ext cx="823912" cy="823913"/>
              </a:xfrm>
              <a:prstGeom prst="ellipse">
                <a:avLst/>
              </a:prstGeom>
              <a:solidFill>
                <a:srgbClr val="FFCC00"/>
              </a:solidFill>
              <a:ln w="9525">
                <a:noFill/>
                <a:round/>
                <a:headEnd/>
                <a:tailEnd/>
              </a:ln>
            </p:spPr>
            <p:txBody>
              <a:bodyPr wrap="none" anchor="ctr"/>
              <a:lstStyle/>
              <a:p>
                <a:pPr algn="ctr"/>
                <a:endParaRPr lang="zh-CN" altLang="zh-CN" sz="3200" b="1" i="1">
                  <a:solidFill>
                    <a:srgbClr val="CC6600"/>
                  </a:solidFill>
                  <a:ea typeface="等线"/>
                </a:endParaRPr>
              </a:p>
            </p:txBody>
          </p:sp>
          <p:sp>
            <p:nvSpPr>
              <p:cNvPr id="16416" name="Oval 21"/>
              <p:cNvSpPr>
                <a:spLocks noChangeArrowheads="1"/>
              </p:cNvSpPr>
              <p:nvPr/>
            </p:nvSpPr>
            <p:spPr bwMode="auto">
              <a:xfrm>
                <a:off x="2214546" y="3878244"/>
                <a:ext cx="633412" cy="469900"/>
              </a:xfrm>
              <a:prstGeom prst="ellipse">
                <a:avLst/>
              </a:prstGeom>
              <a:gradFill rotWithShape="0">
                <a:gsLst>
                  <a:gs pos="0">
                    <a:schemeClr val="bg1"/>
                  </a:gs>
                  <a:gs pos="100000">
                    <a:srgbClr val="FFCC00"/>
                  </a:gs>
                </a:gsLst>
                <a:lin ang="5400000" scaled="1"/>
              </a:gradFill>
              <a:ln w="9525">
                <a:noFill/>
                <a:round/>
                <a:headEnd/>
                <a:tailEnd/>
              </a:ln>
            </p:spPr>
            <p:txBody>
              <a:bodyPr wrap="none" anchor="ctr"/>
              <a:lstStyle/>
              <a:p>
                <a:endParaRPr lang="zh-CN" altLang="zh-CN">
                  <a:ea typeface="等线"/>
                </a:endParaRPr>
              </a:p>
            </p:txBody>
          </p:sp>
          <p:sp>
            <p:nvSpPr>
              <p:cNvPr id="16417" name="Rectangle 53"/>
              <p:cNvSpPr>
                <a:spLocks noChangeArrowheads="1"/>
              </p:cNvSpPr>
              <p:nvPr/>
            </p:nvSpPr>
            <p:spPr bwMode="auto">
              <a:xfrm>
                <a:off x="2149463" y="4089382"/>
                <a:ext cx="708025" cy="369887"/>
              </a:xfrm>
              <a:prstGeom prst="rect">
                <a:avLst/>
              </a:prstGeom>
              <a:noFill/>
              <a:ln w="9525">
                <a:noFill/>
                <a:miter lim="800000"/>
                <a:headEnd/>
                <a:tailEnd/>
              </a:ln>
            </p:spPr>
            <p:txBody>
              <a:bodyPr wrap="none" anchor="ctr"/>
              <a:lstStyle/>
              <a:p>
                <a:pPr algn="ctr"/>
                <a:r>
                  <a:rPr lang="en-US" altLang="ko-KR" sz="3200" b="1" i="1">
                    <a:ea typeface="Gulim" pitchFamily="34" charset="-127"/>
                  </a:rPr>
                  <a:t>2</a:t>
                </a:r>
                <a:endParaRPr lang="en-US" altLang="ko-KR" sz="3200" i="1">
                  <a:ea typeface="Gulim" pitchFamily="34" charset="-127"/>
                </a:endParaRPr>
              </a:p>
            </p:txBody>
          </p:sp>
        </p:grpSp>
      </p:grpSp>
      <p:grpSp>
        <p:nvGrpSpPr>
          <p:cNvPr id="8" name="组合 44"/>
          <p:cNvGrpSpPr>
            <a:grpSpLocks/>
          </p:cNvGrpSpPr>
          <p:nvPr/>
        </p:nvGrpSpPr>
        <p:grpSpPr bwMode="auto">
          <a:xfrm>
            <a:off x="5591175" y="5416550"/>
            <a:ext cx="3343275" cy="1076325"/>
            <a:chOff x="4371975" y="4210032"/>
            <a:chExt cx="3343297" cy="1076356"/>
          </a:xfrm>
        </p:grpSpPr>
        <p:sp>
          <p:nvSpPr>
            <p:cNvPr id="16408" name="Freeform 43"/>
            <p:cNvSpPr>
              <a:spLocks noChangeArrowheads="1"/>
            </p:cNvSpPr>
            <p:nvPr/>
          </p:nvSpPr>
          <p:spPr bwMode="auto">
            <a:xfrm>
              <a:off x="5213350" y="4884751"/>
              <a:ext cx="2501922" cy="401637"/>
            </a:xfrm>
            <a:custGeom>
              <a:avLst/>
              <a:gdLst>
                <a:gd name="T0" fmla="*/ 0 w 1126"/>
                <a:gd name="T1" fmla="*/ 0 h 253"/>
                <a:gd name="T2" fmla="*/ 1012102834 w 1126"/>
                <a:gd name="T3" fmla="*/ 627517378 h 253"/>
                <a:gd name="T4" fmla="*/ 2147483647 w 1126"/>
                <a:gd name="T5" fmla="*/ 637597988 h 253"/>
                <a:gd name="T6" fmla="*/ 0 60000 65536"/>
                <a:gd name="T7" fmla="*/ 0 60000 65536"/>
                <a:gd name="T8" fmla="*/ 0 60000 65536"/>
                <a:gd name="T9" fmla="*/ 0 w 1126"/>
                <a:gd name="T10" fmla="*/ 0 h 253"/>
                <a:gd name="T11" fmla="*/ 1126 w 1126"/>
                <a:gd name="T12" fmla="*/ 253 h 253"/>
              </a:gdLst>
              <a:ahLst/>
              <a:cxnLst>
                <a:cxn ang="T6">
                  <a:pos x="T0" y="T1"/>
                </a:cxn>
                <a:cxn ang="T7">
                  <a:pos x="T2" y="T3"/>
                </a:cxn>
                <a:cxn ang="T8">
                  <a:pos x="T4" y="T5"/>
                </a:cxn>
              </a:cxnLst>
              <a:rect l="T9" t="T10" r="T11" b="T12"/>
              <a:pathLst>
                <a:path w="1126" h="253">
                  <a:moveTo>
                    <a:pt x="0" y="0"/>
                  </a:moveTo>
                  <a:lnTo>
                    <a:pt x="205" y="249"/>
                  </a:lnTo>
                  <a:lnTo>
                    <a:pt x="1126" y="253"/>
                  </a:lnTo>
                </a:path>
              </a:pathLst>
            </a:custGeom>
            <a:noFill/>
            <a:ln w="19050">
              <a:solidFill>
                <a:srgbClr val="000099"/>
              </a:solidFill>
              <a:round/>
              <a:headEnd/>
              <a:tailEnd/>
            </a:ln>
          </p:spPr>
          <p:txBody>
            <a:bodyPr/>
            <a:lstStyle/>
            <a:p>
              <a:endParaRPr lang="zh-CN" altLang="en-US"/>
            </a:p>
          </p:txBody>
        </p:sp>
        <p:grpSp>
          <p:nvGrpSpPr>
            <p:cNvPr id="9" name="组合 37"/>
            <p:cNvGrpSpPr>
              <a:grpSpLocks/>
            </p:cNvGrpSpPr>
            <p:nvPr/>
          </p:nvGrpSpPr>
          <p:grpSpPr bwMode="auto">
            <a:xfrm>
              <a:off x="4371975" y="4210032"/>
              <a:ext cx="936625" cy="936625"/>
              <a:chOff x="4371975" y="4210032"/>
              <a:chExt cx="936625" cy="936625"/>
            </a:xfrm>
          </p:grpSpPr>
          <p:sp>
            <p:nvSpPr>
              <p:cNvPr id="16410" name="Oval 22"/>
              <p:cNvSpPr>
                <a:spLocks noChangeArrowheads="1"/>
              </p:cNvSpPr>
              <p:nvPr/>
            </p:nvSpPr>
            <p:spPr bwMode="auto">
              <a:xfrm>
                <a:off x="4371975" y="4210032"/>
                <a:ext cx="936625" cy="936625"/>
              </a:xfrm>
              <a:prstGeom prst="ellipse">
                <a:avLst/>
              </a:prstGeom>
              <a:solidFill>
                <a:srgbClr val="FFCC00"/>
              </a:solidFill>
              <a:ln w="9525">
                <a:noFill/>
                <a:round/>
                <a:headEnd/>
                <a:tailEnd/>
              </a:ln>
            </p:spPr>
            <p:txBody>
              <a:bodyPr wrap="none" anchor="ctr"/>
              <a:lstStyle/>
              <a:p>
                <a:pPr algn="ctr"/>
                <a:endParaRPr lang="zh-CN" altLang="zh-CN" sz="3200" b="1" i="1">
                  <a:solidFill>
                    <a:srgbClr val="CC6600"/>
                  </a:solidFill>
                  <a:ea typeface="等线"/>
                </a:endParaRPr>
              </a:p>
            </p:txBody>
          </p:sp>
          <p:sp>
            <p:nvSpPr>
              <p:cNvPr id="16411" name="Oval 23"/>
              <p:cNvSpPr>
                <a:spLocks noChangeArrowheads="1"/>
              </p:cNvSpPr>
              <p:nvPr/>
            </p:nvSpPr>
            <p:spPr bwMode="auto">
              <a:xfrm>
                <a:off x="4479925" y="4267984"/>
                <a:ext cx="720725" cy="534988"/>
              </a:xfrm>
              <a:prstGeom prst="ellipse">
                <a:avLst/>
              </a:prstGeom>
              <a:gradFill rotWithShape="0">
                <a:gsLst>
                  <a:gs pos="0">
                    <a:schemeClr val="bg1"/>
                  </a:gs>
                  <a:gs pos="100000">
                    <a:srgbClr val="FFCC00"/>
                  </a:gs>
                </a:gsLst>
                <a:lin ang="5400000" scaled="1"/>
              </a:gradFill>
              <a:ln w="9525">
                <a:noFill/>
                <a:round/>
                <a:headEnd/>
                <a:tailEnd/>
              </a:ln>
            </p:spPr>
            <p:txBody>
              <a:bodyPr wrap="none" anchor="ctr"/>
              <a:lstStyle/>
              <a:p>
                <a:endParaRPr lang="zh-CN" altLang="zh-CN">
                  <a:ea typeface="等线"/>
                </a:endParaRPr>
              </a:p>
            </p:txBody>
          </p:sp>
          <p:sp>
            <p:nvSpPr>
              <p:cNvPr id="16412" name="Rectangle 54"/>
              <p:cNvSpPr>
                <a:spLocks noChangeArrowheads="1"/>
              </p:cNvSpPr>
              <p:nvPr/>
            </p:nvSpPr>
            <p:spPr bwMode="auto">
              <a:xfrm>
                <a:off x="4440238" y="4467207"/>
                <a:ext cx="806450" cy="422275"/>
              </a:xfrm>
              <a:prstGeom prst="rect">
                <a:avLst/>
              </a:prstGeom>
              <a:noFill/>
              <a:ln w="9525">
                <a:noFill/>
                <a:miter lim="800000"/>
                <a:headEnd/>
                <a:tailEnd/>
              </a:ln>
            </p:spPr>
            <p:txBody>
              <a:bodyPr wrap="none" anchor="ctr"/>
              <a:lstStyle/>
              <a:p>
                <a:pPr algn="ctr"/>
                <a:r>
                  <a:rPr lang="en-US" altLang="ko-KR" sz="3200" b="1" i="1">
                    <a:ea typeface="Gulim" pitchFamily="34" charset="-127"/>
                  </a:rPr>
                  <a:t>3</a:t>
                </a:r>
                <a:endParaRPr lang="en-US" altLang="ko-KR" sz="3200" i="1">
                  <a:ea typeface="Gulim" pitchFamily="34" charset="-127"/>
                </a:endParaRPr>
              </a:p>
            </p:txBody>
          </p:sp>
        </p:grpSp>
      </p:grpSp>
      <p:grpSp>
        <p:nvGrpSpPr>
          <p:cNvPr id="10" name="组合 45"/>
          <p:cNvGrpSpPr>
            <a:grpSpLocks/>
          </p:cNvGrpSpPr>
          <p:nvPr/>
        </p:nvGrpSpPr>
        <p:grpSpPr bwMode="auto">
          <a:xfrm>
            <a:off x="7356475" y="4911725"/>
            <a:ext cx="2760662" cy="1046163"/>
            <a:chOff x="6454775" y="3097194"/>
            <a:chExt cx="2760694" cy="1046186"/>
          </a:xfrm>
        </p:grpSpPr>
        <p:sp>
          <p:nvSpPr>
            <p:cNvPr id="16403" name="Freeform 47"/>
            <p:cNvSpPr>
              <a:spLocks noChangeArrowheads="1"/>
            </p:cNvSpPr>
            <p:nvPr/>
          </p:nvSpPr>
          <p:spPr bwMode="auto">
            <a:xfrm>
              <a:off x="7065962" y="3768730"/>
              <a:ext cx="2149507" cy="374650"/>
            </a:xfrm>
            <a:custGeom>
              <a:avLst/>
              <a:gdLst>
                <a:gd name="T0" fmla="*/ 0 w 1015"/>
                <a:gd name="T1" fmla="*/ 0 h 236"/>
                <a:gd name="T2" fmla="*/ 825207451 w 1015"/>
                <a:gd name="T3" fmla="*/ 587197247 h 236"/>
                <a:gd name="T4" fmla="*/ 2147483647 w 1015"/>
                <a:gd name="T5" fmla="*/ 594756920 h 236"/>
                <a:gd name="T6" fmla="*/ 0 60000 65536"/>
                <a:gd name="T7" fmla="*/ 0 60000 65536"/>
                <a:gd name="T8" fmla="*/ 0 60000 65536"/>
                <a:gd name="T9" fmla="*/ 0 w 1015"/>
                <a:gd name="T10" fmla="*/ 0 h 236"/>
                <a:gd name="T11" fmla="*/ 1015 w 1015"/>
                <a:gd name="T12" fmla="*/ 236 h 236"/>
              </a:gdLst>
              <a:ahLst/>
              <a:cxnLst>
                <a:cxn ang="T6">
                  <a:pos x="T0" y="T1"/>
                </a:cxn>
                <a:cxn ang="T7">
                  <a:pos x="T2" y="T3"/>
                </a:cxn>
                <a:cxn ang="T8">
                  <a:pos x="T4" y="T5"/>
                </a:cxn>
              </a:cxnLst>
              <a:rect l="T9" t="T10" r="T11" b="T12"/>
              <a:pathLst>
                <a:path w="1015" h="236">
                  <a:moveTo>
                    <a:pt x="0" y="0"/>
                  </a:moveTo>
                  <a:lnTo>
                    <a:pt x="184" y="233"/>
                  </a:lnTo>
                  <a:lnTo>
                    <a:pt x="1015" y="236"/>
                  </a:lnTo>
                </a:path>
              </a:pathLst>
            </a:custGeom>
            <a:noFill/>
            <a:ln w="19050">
              <a:solidFill>
                <a:srgbClr val="000099"/>
              </a:solidFill>
              <a:round/>
              <a:headEnd/>
              <a:tailEnd/>
            </a:ln>
          </p:spPr>
          <p:txBody>
            <a:bodyPr/>
            <a:lstStyle/>
            <a:p>
              <a:endParaRPr lang="zh-CN" altLang="en-US"/>
            </a:p>
          </p:txBody>
        </p:sp>
        <p:grpSp>
          <p:nvGrpSpPr>
            <p:cNvPr id="11" name="组合 38"/>
            <p:cNvGrpSpPr>
              <a:grpSpLocks/>
            </p:cNvGrpSpPr>
            <p:nvPr/>
          </p:nvGrpSpPr>
          <p:grpSpPr bwMode="auto">
            <a:xfrm>
              <a:off x="6454775" y="3097194"/>
              <a:ext cx="863600" cy="863600"/>
              <a:chOff x="6454775" y="3097194"/>
              <a:chExt cx="863600" cy="863600"/>
            </a:xfrm>
          </p:grpSpPr>
          <p:sp>
            <p:nvSpPr>
              <p:cNvPr id="16405" name="Oval 24"/>
              <p:cNvSpPr>
                <a:spLocks noChangeArrowheads="1"/>
              </p:cNvSpPr>
              <p:nvPr/>
            </p:nvSpPr>
            <p:spPr bwMode="auto">
              <a:xfrm>
                <a:off x="6454775" y="3097194"/>
                <a:ext cx="863600" cy="863600"/>
              </a:xfrm>
              <a:prstGeom prst="ellipse">
                <a:avLst/>
              </a:prstGeom>
              <a:solidFill>
                <a:srgbClr val="FFCC00"/>
              </a:solidFill>
              <a:ln w="9525">
                <a:noFill/>
                <a:round/>
                <a:headEnd/>
                <a:tailEnd/>
              </a:ln>
            </p:spPr>
            <p:txBody>
              <a:bodyPr wrap="none" anchor="ctr"/>
              <a:lstStyle/>
              <a:p>
                <a:pPr algn="ctr"/>
                <a:endParaRPr lang="zh-CN" altLang="zh-CN" sz="3200" b="1" i="1">
                  <a:solidFill>
                    <a:srgbClr val="CC6600"/>
                  </a:solidFill>
                  <a:ea typeface="等线"/>
                </a:endParaRPr>
              </a:p>
            </p:txBody>
          </p:sp>
          <p:sp>
            <p:nvSpPr>
              <p:cNvPr id="16406" name="Oval 25"/>
              <p:cNvSpPr>
                <a:spLocks noChangeArrowheads="1"/>
              </p:cNvSpPr>
              <p:nvPr/>
            </p:nvSpPr>
            <p:spPr bwMode="auto">
              <a:xfrm>
                <a:off x="6553200" y="3113069"/>
                <a:ext cx="666750" cy="493713"/>
              </a:xfrm>
              <a:prstGeom prst="ellipse">
                <a:avLst/>
              </a:prstGeom>
              <a:gradFill rotWithShape="0">
                <a:gsLst>
                  <a:gs pos="0">
                    <a:schemeClr val="bg1"/>
                  </a:gs>
                  <a:gs pos="100000">
                    <a:srgbClr val="FFCC00"/>
                  </a:gs>
                </a:gsLst>
                <a:lin ang="5400000" scaled="1"/>
              </a:gradFill>
              <a:ln w="9525">
                <a:noFill/>
                <a:round/>
                <a:headEnd/>
                <a:tailEnd/>
              </a:ln>
            </p:spPr>
            <p:txBody>
              <a:bodyPr wrap="none" anchor="ctr"/>
              <a:lstStyle/>
              <a:p>
                <a:endParaRPr lang="zh-CN" altLang="zh-CN">
                  <a:ea typeface="等线"/>
                </a:endParaRPr>
              </a:p>
            </p:txBody>
          </p:sp>
          <p:sp>
            <p:nvSpPr>
              <p:cNvPr id="16407" name="Rectangle 55"/>
              <p:cNvSpPr>
                <a:spLocks noChangeArrowheads="1"/>
              </p:cNvSpPr>
              <p:nvPr/>
            </p:nvSpPr>
            <p:spPr bwMode="auto">
              <a:xfrm>
                <a:off x="6521450" y="3327382"/>
                <a:ext cx="742950" cy="387350"/>
              </a:xfrm>
              <a:prstGeom prst="rect">
                <a:avLst/>
              </a:prstGeom>
              <a:noFill/>
              <a:ln w="9525">
                <a:noFill/>
                <a:miter lim="800000"/>
                <a:headEnd/>
                <a:tailEnd/>
              </a:ln>
            </p:spPr>
            <p:txBody>
              <a:bodyPr wrap="none" anchor="ctr"/>
              <a:lstStyle/>
              <a:p>
                <a:pPr algn="ctr"/>
                <a:r>
                  <a:rPr lang="en-US" altLang="ko-KR" sz="3200" b="1" i="1">
                    <a:ea typeface="Gulim" pitchFamily="34" charset="-127"/>
                  </a:rPr>
                  <a:t>4</a:t>
                </a:r>
                <a:endParaRPr lang="en-US" altLang="ko-KR" sz="3200" i="1">
                  <a:ea typeface="Gulim" pitchFamily="34" charset="-127"/>
                </a:endParaRPr>
              </a:p>
            </p:txBody>
          </p:sp>
        </p:grpSp>
      </p:grpSp>
      <p:grpSp>
        <p:nvGrpSpPr>
          <p:cNvPr id="12" name="组合 46"/>
          <p:cNvGrpSpPr>
            <a:grpSpLocks/>
          </p:cNvGrpSpPr>
          <p:nvPr/>
        </p:nvGrpSpPr>
        <p:grpSpPr bwMode="auto">
          <a:xfrm>
            <a:off x="7356475" y="3471863"/>
            <a:ext cx="3240087" cy="1008062"/>
            <a:chOff x="5815013" y="1490644"/>
            <a:chExt cx="2418973" cy="692151"/>
          </a:xfrm>
        </p:grpSpPr>
        <p:sp>
          <p:nvSpPr>
            <p:cNvPr id="16398" name="Freeform 49"/>
            <p:cNvSpPr>
              <a:spLocks noChangeArrowheads="1"/>
            </p:cNvSpPr>
            <p:nvPr/>
          </p:nvSpPr>
          <p:spPr bwMode="auto">
            <a:xfrm>
              <a:off x="6459538" y="2000240"/>
              <a:ext cx="1774448" cy="182555"/>
            </a:xfrm>
            <a:custGeom>
              <a:avLst/>
              <a:gdLst>
                <a:gd name="T0" fmla="*/ 0 w 1225"/>
                <a:gd name="T1" fmla="*/ 0 h 161"/>
                <a:gd name="T2" fmla="*/ 465807805 w 1225"/>
                <a:gd name="T3" fmla="*/ 201852532 h 161"/>
                <a:gd name="T4" fmla="*/ 2147483647 w 1225"/>
                <a:gd name="T5" fmla="*/ 206995819 h 161"/>
                <a:gd name="T6" fmla="*/ 0 60000 65536"/>
                <a:gd name="T7" fmla="*/ 0 60000 65536"/>
                <a:gd name="T8" fmla="*/ 0 60000 65536"/>
                <a:gd name="T9" fmla="*/ 0 w 1225"/>
                <a:gd name="T10" fmla="*/ 0 h 161"/>
                <a:gd name="T11" fmla="*/ 1225 w 1225"/>
                <a:gd name="T12" fmla="*/ 161 h 161"/>
              </a:gdLst>
              <a:ahLst/>
              <a:cxnLst>
                <a:cxn ang="T6">
                  <a:pos x="T0" y="T1"/>
                </a:cxn>
                <a:cxn ang="T7">
                  <a:pos x="T2" y="T3"/>
                </a:cxn>
                <a:cxn ang="T8">
                  <a:pos x="T4" y="T5"/>
                </a:cxn>
              </a:cxnLst>
              <a:rect l="T9" t="T10" r="T11" b="T12"/>
              <a:pathLst>
                <a:path w="1225" h="161">
                  <a:moveTo>
                    <a:pt x="0" y="0"/>
                  </a:moveTo>
                  <a:lnTo>
                    <a:pt x="222" y="157"/>
                  </a:lnTo>
                  <a:lnTo>
                    <a:pt x="1225" y="161"/>
                  </a:lnTo>
                </a:path>
              </a:pathLst>
            </a:custGeom>
            <a:noFill/>
            <a:ln w="19050">
              <a:solidFill>
                <a:srgbClr val="000099"/>
              </a:solidFill>
              <a:round/>
              <a:headEnd/>
              <a:tailEnd/>
            </a:ln>
          </p:spPr>
          <p:txBody>
            <a:bodyPr/>
            <a:lstStyle/>
            <a:p>
              <a:endParaRPr lang="zh-CN" altLang="en-US"/>
            </a:p>
          </p:txBody>
        </p:sp>
        <p:grpSp>
          <p:nvGrpSpPr>
            <p:cNvPr id="13" name="组合 40"/>
            <p:cNvGrpSpPr>
              <a:grpSpLocks/>
            </p:cNvGrpSpPr>
            <p:nvPr/>
          </p:nvGrpSpPr>
          <p:grpSpPr bwMode="auto">
            <a:xfrm>
              <a:off x="5815013" y="1490644"/>
              <a:ext cx="692150" cy="692150"/>
              <a:chOff x="5815013" y="1490644"/>
              <a:chExt cx="692150" cy="692150"/>
            </a:xfrm>
          </p:grpSpPr>
          <p:sp>
            <p:nvSpPr>
              <p:cNvPr id="16400" name="Oval 30"/>
              <p:cNvSpPr>
                <a:spLocks noChangeArrowheads="1"/>
              </p:cNvSpPr>
              <p:nvPr/>
            </p:nvSpPr>
            <p:spPr bwMode="auto">
              <a:xfrm>
                <a:off x="5815013" y="1490644"/>
                <a:ext cx="692150" cy="692150"/>
              </a:xfrm>
              <a:prstGeom prst="ellipse">
                <a:avLst/>
              </a:prstGeom>
              <a:solidFill>
                <a:srgbClr val="FFCC00"/>
              </a:solidFill>
              <a:ln w="9525">
                <a:noFill/>
                <a:round/>
                <a:headEnd/>
                <a:tailEnd/>
              </a:ln>
            </p:spPr>
            <p:txBody>
              <a:bodyPr wrap="none" anchor="ctr"/>
              <a:lstStyle/>
              <a:p>
                <a:endParaRPr lang="zh-CN" altLang="zh-CN">
                  <a:ea typeface="等线"/>
                </a:endParaRPr>
              </a:p>
            </p:txBody>
          </p:sp>
          <p:sp>
            <p:nvSpPr>
              <p:cNvPr id="16401" name="Oval 31"/>
              <p:cNvSpPr>
                <a:spLocks noChangeArrowheads="1"/>
              </p:cNvSpPr>
              <p:nvPr/>
            </p:nvSpPr>
            <p:spPr bwMode="auto">
              <a:xfrm>
                <a:off x="5894388" y="1503344"/>
                <a:ext cx="533400" cy="395288"/>
              </a:xfrm>
              <a:prstGeom prst="ellipse">
                <a:avLst/>
              </a:prstGeom>
              <a:gradFill rotWithShape="0">
                <a:gsLst>
                  <a:gs pos="0">
                    <a:schemeClr val="bg1"/>
                  </a:gs>
                  <a:gs pos="100000">
                    <a:srgbClr val="FFCC00"/>
                  </a:gs>
                </a:gsLst>
                <a:lin ang="5400000" scaled="1"/>
              </a:gradFill>
              <a:ln w="9525">
                <a:noFill/>
                <a:round/>
                <a:headEnd/>
                <a:tailEnd/>
              </a:ln>
            </p:spPr>
            <p:txBody>
              <a:bodyPr wrap="none" anchor="ctr"/>
              <a:lstStyle/>
              <a:p>
                <a:endParaRPr lang="zh-CN" altLang="zh-CN">
                  <a:ea typeface="等线"/>
                </a:endParaRPr>
              </a:p>
            </p:txBody>
          </p:sp>
          <p:sp>
            <p:nvSpPr>
              <p:cNvPr id="16402" name="Rectangle 56"/>
              <p:cNvSpPr>
                <a:spLocks noChangeArrowheads="1"/>
              </p:cNvSpPr>
              <p:nvPr/>
            </p:nvSpPr>
            <p:spPr bwMode="auto">
              <a:xfrm>
                <a:off x="5853113" y="1682732"/>
                <a:ext cx="620712" cy="323850"/>
              </a:xfrm>
              <a:prstGeom prst="rect">
                <a:avLst/>
              </a:prstGeom>
              <a:noFill/>
              <a:ln w="9525">
                <a:noFill/>
                <a:miter lim="800000"/>
                <a:headEnd/>
                <a:tailEnd/>
              </a:ln>
            </p:spPr>
            <p:txBody>
              <a:bodyPr wrap="none" anchor="ctr"/>
              <a:lstStyle/>
              <a:p>
                <a:pPr algn="ctr"/>
                <a:r>
                  <a:rPr lang="en-US" altLang="ko-KR" sz="3200" b="1" i="1">
                    <a:ea typeface="Gulim" pitchFamily="34" charset="-127"/>
                  </a:rPr>
                  <a:t>5</a:t>
                </a:r>
                <a:endParaRPr lang="en-US" altLang="ko-KR" sz="3200" i="1">
                  <a:ea typeface="Gulim" pitchFamily="34" charset="-127"/>
                </a:endParaRPr>
              </a:p>
            </p:txBody>
          </p:sp>
        </p:grpSp>
      </p:grpSp>
      <p:sp>
        <p:nvSpPr>
          <p:cNvPr id="36" name="Rectangle 15"/>
          <p:cNvSpPr txBox="1">
            <a:spLocks noChangeArrowheads="1"/>
          </p:cNvSpPr>
          <p:nvPr/>
        </p:nvSpPr>
        <p:spPr>
          <a:xfrm>
            <a:off x="5038725" y="4040188"/>
            <a:ext cx="2303462" cy="1009650"/>
          </a:xfrm>
          <a:prstGeom prst="rect">
            <a:avLst/>
          </a:prstGeom>
          <a:solidFill>
            <a:srgbClr val="20A0BA"/>
          </a:solidFill>
          <a:ln w="38100">
            <a:solidFill>
              <a:srgbClr val="FFFFFF"/>
            </a:solidFill>
          </a:ln>
          <a:effectLst>
            <a:outerShdw dist="20000" dir="5400000" rotWithShape="0">
              <a:srgbClr val="000000">
                <a:alpha val="37999"/>
              </a:srgbClr>
            </a:outerShdw>
          </a:effectLst>
        </p:spPr>
        <p:txBody>
          <a:bodyPr/>
          <a:lstStyle/>
          <a:p>
            <a:pPr marL="342900" indent="-342900" algn="ctr">
              <a:spcBef>
                <a:spcPct val="20000"/>
              </a:spcBef>
              <a:defRPr/>
            </a:pPr>
            <a:r>
              <a:rPr lang="en-US" altLang="zh-CN" sz="2800" b="1" kern="0">
                <a:latin typeface="+mn-lt"/>
                <a:ea typeface="黑体" pitchFamily="49" charset="-122"/>
                <a:cs typeface="+mn-cs"/>
              </a:rPr>
              <a:t>“</a:t>
            </a:r>
            <a:r>
              <a:rPr lang="zh-CN" altLang="en-US" sz="2800" b="1" kern="0">
                <a:latin typeface="+mn-lt"/>
                <a:ea typeface="黑体" pitchFamily="49" charset="-122"/>
                <a:cs typeface="+mn-cs"/>
              </a:rPr>
              <a:t>五位一体”</a:t>
            </a:r>
          </a:p>
        </p:txBody>
      </p:sp>
      <p:sp>
        <p:nvSpPr>
          <p:cNvPr id="37" name="文本框 6178"/>
          <p:cNvSpPr txBox="1">
            <a:spLocks noChangeArrowheads="1"/>
          </p:cNvSpPr>
          <p:nvPr/>
        </p:nvSpPr>
        <p:spPr bwMode="auto">
          <a:xfrm>
            <a:off x="1992312" y="3616325"/>
            <a:ext cx="2124075" cy="396875"/>
          </a:xfrm>
          <a:prstGeom prst="rect">
            <a:avLst/>
          </a:prstGeom>
          <a:noFill/>
          <a:ln w="9525">
            <a:noFill/>
            <a:miter lim="800000"/>
            <a:headEnd/>
            <a:tailEnd/>
          </a:ln>
        </p:spPr>
        <p:txBody>
          <a:bodyPr>
            <a:spAutoFit/>
          </a:bodyPr>
          <a:lstStyle/>
          <a:p>
            <a:pPr>
              <a:spcBef>
                <a:spcPct val="50000"/>
              </a:spcBef>
            </a:pPr>
            <a:r>
              <a:rPr lang="en-US" altLang="zh-CN" b="1" i="1">
                <a:ea typeface="等线"/>
              </a:rPr>
              <a:t>    </a:t>
            </a:r>
            <a:r>
              <a:rPr lang="zh-CN" altLang="en-US" sz="2000" b="1" i="1">
                <a:ea typeface="等线"/>
              </a:rPr>
              <a:t>经济建设</a:t>
            </a:r>
          </a:p>
        </p:txBody>
      </p:sp>
      <p:sp>
        <p:nvSpPr>
          <p:cNvPr id="38" name="文本框 6180"/>
          <p:cNvSpPr txBox="1">
            <a:spLocks noChangeArrowheads="1"/>
          </p:cNvSpPr>
          <p:nvPr/>
        </p:nvSpPr>
        <p:spPr bwMode="auto">
          <a:xfrm>
            <a:off x="6888162" y="6065838"/>
            <a:ext cx="2417763" cy="400050"/>
          </a:xfrm>
          <a:prstGeom prst="rect">
            <a:avLst/>
          </a:prstGeom>
          <a:noFill/>
          <a:ln w="9525">
            <a:noFill/>
            <a:miter lim="800000"/>
            <a:headEnd/>
            <a:tailEnd/>
          </a:ln>
        </p:spPr>
        <p:txBody>
          <a:bodyPr>
            <a:spAutoFit/>
          </a:bodyPr>
          <a:lstStyle/>
          <a:p>
            <a:pPr>
              <a:spcBef>
                <a:spcPct val="50000"/>
              </a:spcBef>
            </a:pPr>
            <a:r>
              <a:rPr lang="zh-CN" altLang="en-US" sz="2000" b="1" i="1">
                <a:ea typeface="等线"/>
              </a:rPr>
              <a:t>文化建设</a:t>
            </a:r>
          </a:p>
        </p:txBody>
      </p:sp>
      <p:sp>
        <p:nvSpPr>
          <p:cNvPr id="39" name="文本框 6181"/>
          <p:cNvSpPr txBox="1">
            <a:spLocks noChangeArrowheads="1"/>
          </p:cNvSpPr>
          <p:nvPr/>
        </p:nvSpPr>
        <p:spPr bwMode="auto">
          <a:xfrm>
            <a:off x="8291512" y="5345113"/>
            <a:ext cx="2376488" cy="396875"/>
          </a:xfrm>
          <a:prstGeom prst="rect">
            <a:avLst/>
          </a:prstGeom>
          <a:noFill/>
          <a:ln w="9525">
            <a:noFill/>
            <a:miter lim="800000"/>
            <a:headEnd/>
            <a:tailEnd/>
          </a:ln>
        </p:spPr>
        <p:txBody>
          <a:bodyPr>
            <a:spAutoFit/>
          </a:bodyPr>
          <a:lstStyle/>
          <a:p>
            <a:pPr>
              <a:spcBef>
                <a:spcPct val="50000"/>
              </a:spcBef>
            </a:pPr>
            <a:r>
              <a:rPr lang="zh-CN" altLang="en-US" sz="2000" b="1" i="1">
                <a:ea typeface="等线"/>
              </a:rPr>
              <a:t>社会建设</a:t>
            </a:r>
          </a:p>
        </p:txBody>
      </p:sp>
      <p:sp>
        <p:nvSpPr>
          <p:cNvPr id="40" name="文本框 6182"/>
          <p:cNvSpPr txBox="1">
            <a:spLocks noChangeArrowheads="1"/>
          </p:cNvSpPr>
          <p:nvPr/>
        </p:nvSpPr>
        <p:spPr bwMode="auto">
          <a:xfrm>
            <a:off x="8435975" y="3832225"/>
            <a:ext cx="2232025" cy="396875"/>
          </a:xfrm>
          <a:prstGeom prst="rect">
            <a:avLst/>
          </a:prstGeom>
          <a:noFill/>
          <a:ln w="9525">
            <a:noFill/>
            <a:miter lim="800000"/>
            <a:headEnd/>
            <a:tailEnd/>
          </a:ln>
        </p:spPr>
        <p:txBody>
          <a:bodyPr>
            <a:spAutoFit/>
          </a:bodyPr>
          <a:lstStyle/>
          <a:p>
            <a:pPr>
              <a:spcBef>
                <a:spcPct val="50000"/>
              </a:spcBef>
            </a:pPr>
            <a:r>
              <a:rPr lang="zh-CN" altLang="en-US" sz="2000" b="1" i="1">
                <a:ea typeface="等线"/>
              </a:rPr>
              <a:t>生态文明建设</a:t>
            </a:r>
          </a:p>
        </p:txBody>
      </p:sp>
      <p:sp>
        <p:nvSpPr>
          <p:cNvPr id="41" name="文本框 6183"/>
          <p:cNvSpPr txBox="1">
            <a:spLocks noChangeArrowheads="1"/>
          </p:cNvSpPr>
          <p:nvPr/>
        </p:nvSpPr>
        <p:spPr bwMode="auto">
          <a:xfrm>
            <a:off x="2171700" y="5776913"/>
            <a:ext cx="1584325" cy="396875"/>
          </a:xfrm>
          <a:prstGeom prst="rect">
            <a:avLst/>
          </a:prstGeom>
          <a:noFill/>
          <a:ln w="9525">
            <a:noFill/>
            <a:miter lim="800000"/>
            <a:headEnd/>
            <a:tailEnd/>
          </a:ln>
        </p:spPr>
        <p:txBody>
          <a:bodyPr>
            <a:spAutoFit/>
          </a:bodyPr>
          <a:lstStyle/>
          <a:p>
            <a:pPr>
              <a:spcBef>
                <a:spcPct val="50000"/>
              </a:spcBef>
            </a:pPr>
            <a:r>
              <a:rPr lang="zh-CN" altLang="en-US" sz="2000" b="1">
                <a:ea typeface="等线"/>
              </a:rPr>
              <a:t>政治建设</a:t>
            </a:r>
          </a:p>
        </p:txBody>
      </p:sp>
      <p:sp>
        <p:nvSpPr>
          <p:cNvPr id="2" name="矩形 1">
            <a:extLst>
              <a:ext uri="{FF2B5EF4-FFF2-40B4-BE49-F238E27FC236}">
                <a16:creationId xmlns="" xmlns:a16="http://schemas.microsoft.com/office/drawing/2014/main" id="{7C858F1C-D85B-43E2-BF0E-510C4BAC09FE}"/>
              </a:ext>
            </a:extLst>
          </p:cNvPr>
          <p:cNvSpPr/>
          <p:nvPr/>
        </p:nvSpPr>
        <p:spPr>
          <a:xfrm>
            <a:off x="1515104" y="1507540"/>
            <a:ext cx="9809480" cy="1053173"/>
          </a:xfrm>
          <a:prstGeom prst="rect">
            <a:avLst/>
          </a:prstGeom>
        </p:spPr>
        <p:txBody>
          <a:bodyPr wrap="square">
            <a:spAutoFit/>
          </a:bodyPr>
          <a:lstStyle/>
          <a:p>
            <a:pPr>
              <a:lnSpc>
                <a:spcPct val="150000"/>
              </a:lnSpc>
            </a:pPr>
            <a:r>
              <a:rPr lang="en-US" altLang="zh-CN" b="1" dirty="0"/>
              <a:t>“</a:t>
            </a:r>
            <a:r>
              <a:rPr lang="zh-CN" altLang="zh-CN" b="1" dirty="0"/>
              <a:t>五位一体</a:t>
            </a:r>
            <a:r>
              <a:rPr lang="en-US" altLang="zh-CN" b="1" dirty="0"/>
              <a:t>”</a:t>
            </a:r>
            <a:r>
              <a:rPr lang="zh-CN" altLang="zh-CN" b="1" dirty="0"/>
              <a:t>总布局不是凭空的理论创造，而是中国共产党在领导人民建设中国特色社会主义的</a:t>
            </a:r>
            <a:r>
              <a:rPr lang="zh-CN" altLang="zh-CN" sz="2800" b="1" dirty="0">
                <a:solidFill>
                  <a:srgbClr val="FF0000"/>
                </a:solidFill>
              </a:rPr>
              <a:t>实践中认识不断深化</a:t>
            </a:r>
            <a:r>
              <a:rPr lang="zh-CN" altLang="zh-CN" b="1" dirty="0"/>
              <a:t>的结果。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75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7"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3250"/>
                            </p:stCondLst>
                            <p:childTnLst>
                              <p:par>
                                <p:cTn id="41" presetID="15" presetClass="entr" presetSubtype="0"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0" fill="hold"/>
                                        <p:tgtEl>
                                          <p:spTgt spid="37"/>
                                        </p:tgtEl>
                                        <p:attrNameLst>
                                          <p:attrName>ppt_w</p:attrName>
                                        </p:attrNameLst>
                                      </p:cBhvr>
                                      <p:tavLst>
                                        <p:tav tm="0">
                                          <p:val>
                                            <p:fltVal val="0"/>
                                          </p:val>
                                        </p:tav>
                                        <p:tav tm="100000">
                                          <p:val>
                                            <p:strVal val="#ppt_w"/>
                                          </p:val>
                                        </p:tav>
                                      </p:tavLst>
                                    </p:anim>
                                    <p:anim calcmode="lin" valueType="num">
                                      <p:cBhvr>
                                        <p:cTn id="44" dur="1000" fill="hold"/>
                                        <p:tgtEl>
                                          <p:spTgt spid="37"/>
                                        </p:tgtEl>
                                        <p:attrNameLst>
                                          <p:attrName>ppt_h</p:attrName>
                                        </p:attrNameLst>
                                      </p:cBhvr>
                                      <p:tavLst>
                                        <p:tav tm="0">
                                          <p:val>
                                            <p:fltVal val="0"/>
                                          </p:val>
                                        </p:tav>
                                        <p:tav tm="100000">
                                          <p:val>
                                            <p:strVal val="#ppt_h"/>
                                          </p:val>
                                        </p:tav>
                                      </p:tavLst>
                                    </p:anim>
                                    <p:anim calcmode="lin" valueType="num">
                                      <p:cBhvr>
                                        <p:cTn id="4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7"/>
                                        </p:tgtEl>
                                        <p:attrNameLst>
                                          <p:attrName>ppt_y</p:attrName>
                                        </p:attrNameLst>
                                      </p:cBhvr>
                                      <p:tavLst>
                                        <p:tav tm="0" fmla="#ppt_y+(sin(-2*pi*(1-$))*-#ppt_x+cos(-2*pi*(1-$))*(1-#ppt_y))*(1-$)">
                                          <p:val>
                                            <p:fltVal val="0"/>
                                          </p:val>
                                        </p:tav>
                                        <p:tav tm="100000">
                                          <p:val>
                                            <p:fltVal val="1"/>
                                          </p:val>
                                        </p:tav>
                                      </p:tavLst>
                                    </p:anim>
                                  </p:childTnLst>
                                </p:cTn>
                              </p:par>
                            </p:childTnLst>
                          </p:cTn>
                        </p:par>
                        <p:par>
                          <p:cTn id="47" fill="hold">
                            <p:stCondLst>
                              <p:cond delay="4250"/>
                            </p:stCondLst>
                            <p:childTnLst>
                              <p:par>
                                <p:cTn id="48" presetID="15"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1000" fill="hold"/>
                                        <p:tgtEl>
                                          <p:spTgt spid="41"/>
                                        </p:tgtEl>
                                        <p:attrNameLst>
                                          <p:attrName>ppt_w</p:attrName>
                                        </p:attrNameLst>
                                      </p:cBhvr>
                                      <p:tavLst>
                                        <p:tav tm="0">
                                          <p:val>
                                            <p:fltVal val="0"/>
                                          </p:val>
                                        </p:tav>
                                        <p:tav tm="100000">
                                          <p:val>
                                            <p:strVal val="#ppt_w"/>
                                          </p:val>
                                        </p:tav>
                                      </p:tavLst>
                                    </p:anim>
                                    <p:anim calcmode="lin" valueType="num">
                                      <p:cBhvr>
                                        <p:cTn id="51" dur="1000" fill="hold"/>
                                        <p:tgtEl>
                                          <p:spTgt spid="41"/>
                                        </p:tgtEl>
                                        <p:attrNameLst>
                                          <p:attrName>ppt_h</p:attrName>
                                        </p:attrNameLst>
                                      </p:cBhvr>
                                      <p:tavLst>
                                        <p:tav tm="0">
                                          <p:val>
                                            <p:fltVal val="0"/>
                                          </p:val>
                                        </p:tav>
                                        <p:tav tm="100000">
                                          <p:val>
                                            <p:strVal val="#ppt_h"/>
                                          </p:val>
                                        </p:tav>
                                      </p:tavLst>
                                    </p:anim>
                                    <p:anim calcmode="lin" valueType="num">
                                      <p:cBhvr>
                                        <p:cTn id="52"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41"/>
                                        </p:tgtEl>
                                        <p:attrNameLst>
                                          <p:attrName>ppt_y</p:attrName>
                                        </p:attrNameLst>
                                      </p:cBhvr>
                                      <p:tavLst>
                                        <p:tav tm="0" fmla="#ppt_y+(sin(-2*pi*(1-$))*-#ppt_x+cos(-2*pi*(1-$))*(1-#ppt_y))*(1-$)">
                                          <p:val>
                                            <p:fltVal val="0"/>
                                          </p:val>
                                        </p:tav>
                                        <p:tav tm="100000">
                                          <p:val>
                                            <p:fltVal val="1"/>
                                          </p:val>
                                        </p:tav>
                                      </p:tavLst>
                                    </p:anim>
                                  </p:childTnLst>
                                </p:cTn>
                              </p:par>
                            </p:childTnLst>
                          </p:cTn>
                        </p:par>
                        <p:par>
                          <p:cTn id="54" fill="hold">
                            <p:stCondLst>
                              <p:cond delay="5250"/>
                            </p:stCondLst>
                            <p:childTnLst>
                              <p:par>
                                <p:cTn id="55" presetID="15"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1000" fill="hold"/>
                                        <p:tgtEl>
                                          <p:spTgt spid="38"/>
                                        </p:tgtEl>
                                        <p:attrNameLst>
                                          <p:attrName>ppt_w</p:attrName>
                                        </p:attrNameLst>
                                      </p:cBhvr>
                                      <p:tavLst>
                                        <p:tav tm="0">
                                          <p:val>
                                            <p:fltVal val="0"/>
                                          </p:val>
                                        </p:tav>
                                        <p:tav tm="100000">
                                          <p:val>
                                            <p:strVal val="#ppt_w"/>
                                          </p:val>
                                        </p:tav>
                                      </p:tavLst>
                                    </p:anim>
                                    <p:anim calcmode="lin" valueType="num">
                                      <p:cBhvr>
                                        <p:cTn id="58" dur="1000" fill="hold"/>
                                        <p:tgtEl>
                                          <p:spTgt spid="38"/>
                                        </p:tgtEl>
                                        <p:attrNameLst>
                                          <p:attrName>ppt_h</p:attrName>
                                        </p:attrNameLst>
                                      </p:cBhvr>
                                      <p:tavLst>
                                        <p:tav tm="0">
                                          <p:val>
                                            <p:fltVal val="0"/>
                                          </p:val>
                                        </p:tav>
                                        <p:tav tm="100000">
                                          <p:val>
                                            <p:strVal val="#ppt_h"/>
                                          </p:val>
                                        </p:tav>
                                      </p:tavLst>
                                    </p:anim>
                                    <p:anim calcmode="lin" valueType="num">
                                      <p:cBhvr>
                                        <p:cTn id="59"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38"/>
                                        </p:tgtEl>
                                        <p:attrNameLst>
                                          <p:attrName>ppt_y</p:attrName>
                                        </p:attrNameLst>
                                      </p:cBhvr>
                                      <p:tavLst>
                                        <p:tav tm="0" fmla="#ppt_y+(sin(-2*pi*(1-$))*-#ppt_x+cos(-2*pi*(1-$))*(1-#ppt_y))*(1-$)">
                                          <p:val>
                                            <p:fltVal val="0"/>
                                          </p:val>
                                        </p:tav>
                                        <p:tav tm="100000">
                                          <p:val>
                                            <p:fltVal val="1"/>
                                          </p:val>
                                        </p:tav>
                                      </p:tavLst>
                                    </p:anim>
                                  </p:childTnLst>
                                </p:cTn>
                              </p:par>
                            </p:childTnLst>
                          </p:cTn>
                        </p:par>
                        <p:par>
                          <p:cTn id="61" fill="hold">
                            <p:stCondLst>
                              <p:cond delay="6250"/>
                            </p:stCondLst>
                            <p:childTnLst>
                              <p:par>
                                <p:cTn id="62" presetID="15"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p:cTn id="64" dur="1000" fill="hold"/>
                                        <p:tgtEl>
                                          <p:spTgt spid="39"/>
                                        </p:tgtEl>
                                        <p:attrNameLst>
                                          <p:attrName>ppt_w</p:attrName>
                                        </p:attrNameLst>
                                      </p:cBhvr>
                                      <p:tavLst>
                                        <p:tav tm="0">
                                          <p:val>
                                            <p:fltVal val="0"/>
                                          </p:val>
                                        </p:tav>
                                        <p:tav tm="100000">
                                          <p:val>
                                            <p:strVal val="#ppt_w"/>
                                          </p:val>
                                        </p:tav>
                                      </p:tavLst>
                                    </p:anim>
                                    <p:anim calcmode="lin" valueType="num">
                                      <p:cBhvr>
                                        <p:cTn id="65" dur="1000" fill="hold"/>
                                        <p:tgtEl>
                                          <p:spTgt spid="39"/>
                                        </p:tgtEl>
                                        <p:attrNameLst>
                                          <p:attrName>ppt_h</p:attrName>
                                        </p:attrNameLst>
                                      </p:cBhvr>
                                      <p:tavLst>
                                        <p:tav tm="0">
                                          <p:val>
                                            <p:fltVal val="0"/>
                                          </p:val>
                                        </p:tav>
                                        <p:tav tm="100000">
                                          <p:val>
                                            <p:strVal val="#ppt_h"/>
                                          </p:val>
                                        </p:tav>
                                      </p:tavLst>
                                    </p:anim>
                                    <p:anim calcmode="lin" valueType="num">
                                      <p:cBhvr>
                                        <p:cTn id="66"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39"/>
                                        </p:tgtEl>
                                        <p:attrNameLst>
                                          <p:attrName>ppt_y</p:attrName>
                                        </p:attrNameLst>
                                      </p:cBhvr>
                                      <p:tavLst>
                                        <p:tav tm="0" fmla="#ppt_y+(sin(-2*pi*(1-$))*-#ppt_x+cos(-2*pi*(1-$))*(1-#ppt_y))*(1-$)">
                                          <p:val>
                                            <p:fltVal val="0"/>
                                          </p:val>
                                        </p:tav>
                                        <p:tav tm="100000">
                                          <p:val>
                                            <p:fltVal val="1"/>
                                          </p:val>
                                        </p:tav>
                                      </p:tavLst>
                                    </p:anim>
                                  </p:childTnLst>
                                </p:cTn>
                              </p:par>
                              <p:par>
                                <p:cTn id="68" presetID="6" presetClass="entr" presetSubtype="16" fill="hold" grpId="0" nodeType="withEffect">
                                  <p:stCondLst>
                                    <p:cond delay="0"/>
                                  </p:stCondLst>
                                  <p:childTnLst>
                                    <p:set>
                                      <p:cBhvr>
                                        <p:cTn id="69" dur="1" fill="hold">
                                          <p:stCondLst>
                                            <p:cond delay="0"/>
                                          </p:stCondLst>
                                        </p:cTn>
                                        <p:tgtEl>
                                          <p:spTgt spid="36">
                                            <p:bg/>
                                          </p:spTgt>
                                        </p:tgtEl>
                                        <p:attrNameLst>
                                          <p:attrName>style.visibility</p:attrName>
                                        </p:attrNameLst>
                                      </p:cBhvr>
                                      <p:to>
                                        <p:strVal val="visible"/>
                                      </p:to>
                                    </p:set>
                                    <p:animEffect transition="in" filter="circle(in)">
                                      <p:cBhvr>
                                        <p:cTn id="70" dur="2000"/>
                                        <p:tgtEl>
                                          <p:spTgt spid="36">
                                            <p:bg/>
                                          </p:spTgt>
                                        </p:tgtEl>
                                      </p:cBhvr>
                                    </p:animEffect>
                                  </p:childTnLst>
                                </p:cTn>
                              </p:par>
                            </p:childTnLst>
                          </p:cTn>
                        </p:par>
                        <p:par>
                          <p:cTn id="71" fill="hold">
                            <p:stCondLst>
                              <p:cond delay="8250"/>
                            </p:stCondLst>
                            <p:childTnLst>
                              <p:par>
                                <p:cTn id="72" presetID="15"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 calcmode="lin" valueType="num">
                                      <p:cBhvr>
                                        <p:cTn id="74" dur="1000" fill="hold"/>
                                        <p:tgtEl>
                                          <p:spTgt spid="40"/>
                                        </p:tgtEl>
                                        <p:attrNameLst>
                                          <p:attrName>ppt_w</p:attrName>
                                        </p:attrNameLst>
                                      </p:cBhvr>
                                      <p:tavLst>
                                        <p:tav tm="0">
                                          <p:val>
                                            <p:fltVal val="0"/>
                                          </p:val>
                                        </p:tav>
                                        <p:tav tm="100000">
                                          <p:val>
                                            <p:strVal val="#ppt_w"/>
                                          </p:val>
                                        </p:tav>
                                      </p:tavLst>
                                    </p:anim>
                                    <p:anim calcmode="lin" valueType="num">
                                      <p:cBhvr>
                                        <p:cTn id="75" dur="1000" fill="hold"/>
                                        <p:tgtEl>
                                          <p:spTgt spid="40"/>
                                        </p:tgtEl>
                                        <p:attrNameLst>
                                          <p:attrName>ppt_h</p:attrName>
                                        </p:attrNameLst>
                                      </p:cBhvr>
                                      <p:tavLst>
                                        <p:tav tm="0">
                                          <p:val>
                                            <p:fltVal val="0"/>
                                          </p:val>
                                        </p:tav>
                                        <p:tav tm="100000">
                                          <p:val>
                                            <p:strVal val="#ppt_h"/>
                                          </p:val>
                                        </p:tav>
                                      </p:tavLst>
                                    </p:anim>
                                    <p:anim calcmode="lin" valueType="num">
                                      <p:cBhvr>
                                        <p:cTn id="76" dur="1000" fill="hold"/>
                                        <p:tgtEl>
                                          <p:spTgt spid="40"/>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40"/>
                                        </p:tgtEl>
                                        <p:attrNameLst>
                                          <p:attrName>ppt_y</p:attrName>
                                        </p:attrNameLst>
                                      </p:cBhvr>
                                      <p:tavLst>
                                        <p:tav tm="0" fmla="#ppt_y+(sin(-2*pi*(1-$))*-#ppt_x+cos(-2*pi*(1-$))*(1-#ppt_y))*(1-$)">
                                          <p:val>
                                            <p:fltVal val="0"/>
                                          </p:val>
                                        </p:tav>
                                        <p:tav tm="100000">
                                          <p:val>
                                            <p:fltVal val="1"/>
                                          </p:val>
                                        </p:tav>
                                      </p:tavLst>
                                    </p:anim>
                                  </p:childTnLst>
                                </p:cTn>
                              </p:par>
                              <p:par>
                                <p:cTn id="78" presetID="6" presetClass="entr" presetSubtype="16" fill="hold" grpId="0" nodeType="withEffect">
                                  <p:stCondLst>
                                    <p:cond delay="0"/>
                                  </p:stCondLst>
                                  <p:childTnLst>
                                    <p:set>
                                      <p:cBhvr>
                                        <p:cTn id="79" dur="1" fill="hold">
                                          <p:stCondLst>
                                            <p:cond delay="0"/>
                                          </p:stCondLst>
                                        </p:cTn>
                                        <p:tgtEl>
                                          <p:spTgt spid="36">
                                            <p:txEl>
                                              <p:pRg st="0" end="0"/>
                                            </p:txEl>
                                          </p:spTgt>
                                        </p:tgtEl>
                                        <p:attrNameLst>
                                          <p:attrName>style.visibility</p:attrName>
                                        </p:attrNameLst>
                                      </p:cBhvr>
                                      <p:to>
                                        <p:strVal val="visible"/>
                                      </p:to>
                                    </p:set>
                                    <p:animEffect transition="in" filter="circle(in)">
                                      <p:cBhvr>
                                        <p:cTn id="80" dur="20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6" grpId="0" build="p" animBg="1"/>
      <p:bldP spid="37" grpId="0"/>
      <p:bldP spid="38" grpId="0"/>
      <p:bldP spid="39" grpId="0"/>
      <p:bldP spid="40" grpId="0"/>
      <p:bldP spid="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2053">
            <a:extLst>
              <a:ext uri="{FF2B5EF4-FFF2-40B4-BE49-F238E27FC236}">
                <a16:creationId xmlns="" xmlns:a16="http://schemas.microsoft.com/office/drawing/2014/main" id="{73F22606-F6DC-45C4-AD69-FEDD0511794E}"/>
              </a:ext>
            </a:extLst>
          </p:cNvPr>
          <p:cNvGrpSpPr>
            <a:grpSpLocks/>
          </p:cNvGrpSpPr>
          <p:nvPr/>
        </p:nvGrpSpPr>
        <p:grpSpPr bwMode="auto">
          <a:xfrm>
            <a:off x="1512887" y="2"/>
            <a:ext cx="3527426" cy="354107"/>
            <a:chOff x="1351" y="1196"/>
            <a:chExt cx="3696" cy="283"/>
          </a:xfrm>
        </p:grpSpPr>
        <p:sp>
          <p:nvSpPr>
            <p:cNvPr id="70659" name="圆角矩形 2054">
              <a:extLst>
                <a:ext uri="{FF2B5EF4-FFF2-40B4-BE49-F238E27FC236}">
                  <a16:creationId xmlns="" xmlns:a16="http://schemas.microsoft.com/office/drawing/2014/main" id="{C9810DEA-575C-40C6-91D7-A2995DCEAFA7}"/>
                </a:ext>
              </a:extLst>
            </p:cNvPr>
            <p:cNvSpPr>
              <a:spLocks noChangeArrowheads="1"/>
            </p:cNvSpPr>
            <p:nvPr/>
          </p:nvSpPr>
          <p:spPr bwMode="auto">
            <a:xfrm>
              <a:off x="1351" y="1196"/>
              <a:ext cx="3696" cy="28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70660" name="文本框 2055">
              <a:extLst>
                <a:ext uri="{FF2B5EF4-FFF2-40B4-BE49-F238E27FC236}">
                  <a16:creationId xmlns="" xmlns:a16="http://schemas.microsoft.com/office/drawing/2014/main" id="{466808FA-C69E-4A7D-963F-F94996FB4C08}"/>
                </a:ext>
              </a:extLst>
            </p:cNvPr>
            <p:cNvSpPr txBox="1">
              <a:spLocks noChangeArrowheads="1"/>
            </p:cNvSpPr>
            <p:nvPr/>
          </p:nvSpPr>
          <p:spPr bwMode="auto">
            <a:xfrm>
              <a:off x="1471" y="1196"/>
              <a:ext cx="355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5 </a:t>
              </a:r>
              <a:r>
                <a:rPr lang="zh-CN" altLang="en-US" sz="1400" b="1">
                  <a:solidFill>
                    <a:schemeClr val="bg1"/>
                  </a:solidFill>
                  <a:latin typeface="幼圆" pitchFamily="49" charset="-122"/>
                  <a:ea typeface="幼圆" pitchFamily="49" charset="-122"/>
                </a:rPr>
                <a:t>共享是中国特色社会主义的本质要求</a:t>
              </a:r>
            </a:p>
          </p:txBody>
        </p:sp>
      </p:grpSp>
      <p:sp>
        <p:nvSpPr>
          <p:cNvPr id="70661" name="圆角矩形 6">
            <a:extLst>
              <a:ext uri="{FF2B5EF4-FFF2-40B4-BE49-F238E27FC236}">
                <a16:creationId xmlns="" xmlns:a16="http://schemas.microsoft.com/office/drawing/2014/main" id="{1DDB093E-7F52-471E-944D-39FA41521319}"/>
              </a:ext>
            </a:extLst>
          </p:cNvPr>
          <p:cNvSpPr>
            <a:spLocks noChangeArrowheads="1"/>
          </p:cNvSpPr>
          <p:nvPr/>
        </p:nvSpPr>
        <p:spPr bwMode="auto">
          <a:xfrm>
            <a:off x="2401888" y="5133976"/>
            <a:ext cx="7389812" cy="96837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rgbClr val="FF0000"/>
                </a:solidFill>
                <a:latin typeface="幼圆" pitchFamily="49" charset="-122"/>
                <a:ea typeface="幼圆" pitchFamily="49" charset="-122"/>
              </a:rPr>
              <a:t>坚持共享发展，就要不断把</a:t>
            </a:r>
            <a:r>
              <a:rPr lang="en-US" altLang="zh-CN" sz="2000" b="1">
                <a:solidFill>
                  <a:srgbClr val="FF0000"/>
                </a:solidFill>
                <a:latin typeface="幼圆" pitchFamily="49" charset="-122"/>
                <a:ea typeface="幼圆" pitchFamily="49" charset="-122"/>
              </a:rPr>
              <a:t>“</a:t>
            </a:r>
            <a:r>
              <a:rPr lang="zh-CN" altLang="en-US" sz="2000" b="1">
                <a:solidFill>
                  <a:srgbClr val="FF0000"/>
                </a:solidFill>
                <a:latin typeface="幼圆" pitchFamily="49" charset="-122"/>
                <a:ea typeface="幼圆" pitchFamily="49" charset="-122"/>
              </a:rPr>
              <a:t>蛋糕</a:t>
            </a:r>
            <a:r>
              <a:rPr lang="en-US" altLang="zh-CN" sz="2000" b="1">
                <a:solidFill>
                  <a:srgbClr val="FF0000"/>
                </a:solidFill>
                <a:latin typeface="幼圆" pitchFamily="49" charset="-122"/>
                <a:ea typeface="幼圆" pitchFamily="49" charset="-122"/>
              </a:rPr>
              <a:t>”</a:t>
            </a:r>
            <a:r>
              <a:rPr lang="zh-CN" altLang="en-US" sz="2000" b="1">
                <a:solidFill>
                  <a:srgbClr val="FF0000"/>
                </a:solidFill>
                <a:latin typeface="幼圆" pitchFamily="49" charset="-122"/>
                <a:ea typeface="幼圆" pitchFamily="49" charset="-122"/>
              </a:rPr>
              <a:t>做大，又把不断做大的</a:t>
            </a:r>
            <a:r>
              <a:rPr lang="en-US" altLang="zh-CN" sz="2000" b="1">
                <a:solidFill>
                  <a:srgbClr val="FF0000"/>
                </a:solidFill>
                <a:latin typeface="幼圆" pitchFamily="49" charset="-122"/>
                <a:ea typeface="幼圆" pitchFamily="49" charset="-122"/>
              </a:rPr>
              <a:t>“</a:t>
            </a:r>
            <a:r>
              <a:rPr lang="zh-CN" altLang="en-US" sz="2000" b="1">
                <a:solidFill>
                  <a:srgbClr val="FF0000"/>
                </a:solidFill>
                <a:latin typeface="幼圆" pitchFamily="49" charset="-122"/>
                <a:ea typeface="幼圆" pitchFamily="49" charset="-122"/>
              </a:rPr>
              <a:t>蛋糕</a:t>
            </a:r>
            <a:r>
              <a:rPr lang="en-US" altLang="zh-CN" sz="2000" b="1">
                <a:solidFill>
                  <a:srgbClr val="FF0000"/>
                </a:solidFill>
                <a:latin typeface="幼圆" pitchFamily="49" charset="-122"/>
                <a:ea typeface="幼圆" pitchFamily="49" charset="-122"/>
              </a:rPr>
              <a:t>”</a:t>
            </a:r>
            <a:r>
              <a:rPr lang="zh-CN" altLang="en-US" sz="2000" b="1">
                <a:solidFill>
                  <a:srgbClr val="FF0000"/>
                </a:solidFill>
                <a:latin typeface="幼圆" pitchFamily="49" charset="-122"/>
                <a:ea typeface="幼圆" pitchFamily="49" charset="-122"/>
              </a:rPr>
              <a:t>分好，让人民群众有更多的获得感。</a:t>
            </a:r>
          </a:p>
        </p:txBody>
      </p:sp>
      <p:grpSp>
        <p:nvGrpSpPr>
          <p:cNvPr id="70662" name="组合 2079">
            <a:extLst>
              <a:ext uri="{FF2B5EF4-FFF2-40B4-BE49-F238E27FC236}">
                <a16:creationId xmlns="" xmlns:a16="http://schemas.microsoft.com/office/drawing/2014/main" id="{90FFAA89-8FE6-4B59-A823-F9382269770B}"/>
              </a:ext>
            </a:extLst>
          </p:cNvPr>
          <p:cNvGrpSpPr>
            <a:grpSpLocks/>
          </p:cNvGrpSpPr>
          <p:nvPr/>
        </p:nvGrpSpPr>
        <p:grpSpPr bwMode="auto">
          <a:xfrm>
            <a:off x="2085976" y="652463"/>
            <a:ext cx="1882775" cy="514350"/>
            <a:chOff x="0" y="0"/>
            <a:chExt cx="2085" cy="384"/>
          </a:xfrm>
        </p:grpSpPr>
        <p:sp>
          <p:nvSpPr>
            <p:cNvPr id="70663" name="圆角矩形 2080">
              <a:extLst>
                <a:ext uri="{FF2B5EF4-FFF2-40B4-BE49-F238E27FC236}">
                  <a16:creationId xmlns="" xmlns:a16="http://schemas.microsoft.com/office/drawing/2014/main" id="{AECD2838-FBA5-44C0-9248-510CADAAB823}"/>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70664" name="文本框 2081">
              <a:extLst>
                <a:ext uri="{FF2B5EF4-FFF2-40B4-BE49-F238E27FC236}">
                  <a16:creationId xmlns="" xmlns:a16="http://schemas.microsoft.com/office/drawing/2014/main" id="{DD9996DA-BB5E-43FF-A76D-C0718AB64672}"/>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共建共享</a:t>
              </a:r>
            </a:p>
          </p:txBody>
        </p:sp>
      </p:grpSp>
      <p:grpSp>
        <p:nvGrpSpPr>
          <p:cNvPr id="70665" name="组合 2079">
            <a:extLst>
              <a:ext uri="{FF2B5EF4-FFF2-40B4-BE49-F238E27FC236}">
                <a16:creationId xmlns="" xmlns:a16="http://schemas.microsoft.com/office/drawing/2014/main" id="{D963064C-F1D7-4206-A425-8CFF8C006641}"/>
              </a:ext>
            </a:extLst>
          </p:cNvPr>
          <p:cNvGrpSpPr>
            <a:grpSpLocks/>
          </p:cNvGrpSpPr>
          <p:nvPr/>
        </p:nvGrpSpPr>
        <p:grpSpPr bwMode="auto">
          <a:xfrm>
            <a:off x="6119813" y="2951163"/>
            <a:ext cx="1757362" cy="514350"/>
            <a:chOff x="0" y="0"/>
            <a:chExt cx="2085" cy="384"/>
          </a:xfrm>
        </p:grpSpPr>
        <p:sp>
          <p:nvSpPr>
            <p:cNvPr id="70666" name="圆角矩形 2080">
              <a:extLst>
                <a:ext uri="{FF2B5EF4-FFF2-40B4-BE49-F238E27FC236}">
                  <a16:creationId xmlns="" xmlns:a16="http://schemas.microsoft.com/office/drawing/2014/main" id="{FFB466B5-D457-40DB-B979-262A42CEAC0F}"/>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70667" name="文本框 2081">
              <a:extLst>
                <a:ext uri="{FF2B5EF4-FFF2-40B4-BE49-F238E27FC236}">
                  <a16:creationId xmlns="" xmlns:a16="http://schemas.microsoft.com/office/drawing/2014/main" id="{F86A6B5E-13AD-40FE-B6D3-95B8DF0D5757}"/>
                </a:ext>
              </a:extLst>
            </p:cNvPr>
            <p:cNvSpPr txBox="1">
              <a:spLocks noChangeArrowheads="1"/>
            </p:cNvSpPr>
            <p:nvPr/>
          </p:nvSpPr>
          <p:spPr bwMode="auto">
            <a:xfrm>
              <a:off x="38" y="28"/>
              <a:ext cx="2047" cy="291"/>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渐进共享</a:t>
              </a:r>
            </a:p>
          </p:txBody>
        </p:sp>
      </p:grpSp>
      <p:sp>
        <p:nvSpPr>
          <p:cNvPr id="70668" name="圆角矩形 6">
            <a:extLst>
              <a:ext uri="{FF2B5EF4-FFF2-40B4-BE49-F238E27FC236}">
                <a16:creationId xmlns="" xmlns:a16="http://schemas.microsoft.com/office/drawing/2014/main" id="{BA8FF6B8-F975-42F7-8B31-E93B9ADE110D}"/>
              </a:ext>
            </a:extLst>
          </p:cNvPr>
          <p:cNvSpPr>
            <a:spLocks noChangeArrowheads="1"/>
          </p:cNvSpPr>
          <p:nvPr/>
        </p:nvSpPr>
        <p:spPr bwMode="auto">
          <a:xfrm>
            <a:off x="1930400" y="1492250"/>
            <a:ext cx="3862388" cy="10350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只有共建才能共享，共建的过程也是共享的过程。</a:t>
            </a:r>
          </a:p>
        </p:txBody>
      </p:sp>
      <p:pic>
        <p:nvPicPr>
          <p:cNvPr id="70669" name="图片 1">
            <a:extLst>
              <a:ext uri="{FF2B5EF4-FFF2-40B4-BE49-F238E27FC236}">
                <a16:creationId xmlns="" xmlns:a16="http://schemas.microsoft.com/office/drawing/2014/main" id="{F2E1DD60-55A1-47D9-8D5D-968D08EF129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57913" y="222251"/>
            <a:ext cx="3808412"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70" name="圆角矩形 6">
            <a:extLst>
              <a:ext uri="{FF2B5EF4-FFF2-40B4-BE49-F238E27FC236}">
                <a16:creationId xmlns="" xmlns:a16="http://schemas.microsoft.com/office/drawing/2014/main" id="{78D12D2D-638B-4333-BFDE-CE55EC6072C4}"/>
              </a:ext>
            </a:extLst>
          </p:cNvPr>
          <p:cNvSpPr>
            <a:spLocks noChangeArrowheads="1"/>
          </p:cNvSpPr>
          <p:nvPr/>
        </p:nvSpPr>
        <p:spPr bwMode="auto">
          <a:xfrm>
            <a:off x="5792788" y="3659188"/>
            <a:ext cx="4284662" cy="128270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sz="2000" b="1">
                <a:solidFill>
                  <a:srgbClr val="FF0000"/>
                </a:solidFill>
                <a:latin typeface="幼圆" pitchFamily="49" charset="-122"/>
                <a:ea typeface="幼圆" pitchFamily="49" charset="-122"/>
              </a:rPr>
              <a:t>  </a:t>
            </a:r>
            <a:r>
              <a:rPr lang="zh-CN" altLang="en-US" sz="2000" b="1">
                <a:solidFill>
                  <a:schemeClr val="accent2"/>
                </a:solidFill>
                <a:latin typeface="楷体" panose="02010609060101010101" pitchFamily="49" charset="-122"/>
                <a:ea typeface="楷体" panose="02010609060101010101" pitchFamily="49" charset="-122"/>
              </a:rPr>
              <a:t>- 共享发展必将有一个从低级到高级、从不均衡到均衡的过程，即使达到很高的水平也会有差别。</a:t>
            </a:r>
          </a:p>
        </p:txBody>
      </p:sp>
      <p:pic>
        <p:nvPicPr>
          <p:cNvPr id="70671" name="图片 3">
            <a:extLst>
              <a:ext uri="{FF2B5EF4-FFF2-40B4-BE49-F238E27FC236}">
                <a16:creationId xmlns="" xmlns:a16="http://schemas.microsoft.com/office/drawing/2014/main" id="{85634EF6-24E8-43A5-AA7A-1CEEA5A4E07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765300" y="1755776"/>
            <a:ext cx="3716338" cy="364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A6F34B6C-1D3E-4E6B-B288-6522AF71D5DB}"/>
              </a:ext>
            </a:extLst>
          </p:cNvPr>
          <p:cNvSpPr/>
          <p:nvPr/>
        </p:nvSpPr>
        <p:spPr>
          <a:xfrm>
            <a:off x="1512888" y="22226"/>
            <a:ext cx="2100263" cy="372025"/>
          </a:xfrm>
          <a:prstGeom prst="rect">
            <a:avLst/>
          </a:prstGeom>
          <a:solidFill>
            <a:srgbClr val="CCECFF"/>
          </a:solidFill>
          <a:ln w="38100">
            <a:noFill/>
          </a:ln>
        </p:spPr>
        <p:txBody>
          <a:bodyPr>
            <a:spAutoFit/>
          </a:bodyPr>
          <a:lstStyle/>
          <a:p>
            <a:pPr>
              <a:lnSpc>
                <a:spcPct val="125000"/>
              </a:lnSpc>
              <a:defRPr/>
            </a:pPr>
            <a:r>
              <a:rPr lang="zh-CN" altLang="en-US" sz="16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sp>
        <p:nvSpPr>
          <p:cNvPr id="49155" name="圆角矩形标注 9">
            <a:extLst>
              <a:ext uri="{FF2B5EF4-FFF2-40B4-BE49-F238E27FC236}">
                <a16:creationId xmlns="" xmlns:a16="http://schemas.microsoft.com/office/drawing/2014/main" id="{EF2633A4-3A41-470E-B913-C0078AE9E5B2}"/>
              </a:ext>
            </a:extLst>
          </p:cNvPr>
          <p:cNvSpPr>
            <a:spLocks noChangeArrowheads="1"/>
          </p:cNvSpPr>
          <p:nvPr/>
        </p:nvSpPr>
        <p:spPr bwMode="auto">
          <a:xfrm>
            <a:off x="1900676" y="3975546"/>
            <a:ext cx="1406525" cy="923925"/>
          </a:xfrm>
          <a:prstGeom prst="wedgeRoundRectCallout">
            <a:avLst>
              <a:gd name="adj1" fmla="val -4222"/>
              <a:gd name="adj2" fmla="val -154949"/>
              <a:gd name="adj3" fmla="val 16667"/>
            </a:avLst>
          </a:prstGeom>
          <a:solidFill>
            <a:srgbClr val="FFE7EE"/>
          </a:solidFill>
          <a:ln w="9525">
            <a:solidFill>
              <a:schemeClr val="tx1"/>
            </a:solidFill>
            <a:round/>
            <a:headEnd/>
            <a:tailEnd/>
          </a:ln>
        </p:spPr>
        <p:txBody>
          <a:bodyPr/>
          <a:lstStyle/>
          <a:p>
            <a:pPr>
              <a:lnSpc>
                <a:spcPct val="125000"/>
              </a:lnSpc>
            </a:pPr>
            <a:r>
              <a:rPr lang="en-US" altLang="zh-CN" sz="1600" b="1">
                <a:solidFill>
                  <a:schemeClr val="accent2"/>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zh-CN" altLang="en-US" sz="2000" b="1">
                <a:solidFill>
                  <a:schemeClr val="accent2"/>
                </a:solidFill>
                <a:latin typeface="幼圆" pitchFamily="49" charset="-122"/>
                <a:ea typeface="幼圆" pitchFamily="49" charset="-122"/>
              </a:rPr>
              <a:t>引 领</a:t>
            </a:r>
          </a:p>
          <a:p>
            <a:pPr>
              <a:lnSpc>
                <a:spcPct val="125000"/>
              </a:lnSpc>
            </a:pPr>
            <a:r>
              <a:rPr lang="zh-CN" altLang="en-US" sz="2000" b="1">
                <a:solidFill>
                  <a:schemeClr val="accent2"/>
                </a:solidFill>
                <a:latin typeface="幼圆" pitchFamily="49" charset="-122"/>
                <a:ea typeface="幼圆" pitchFamily="49" charset="-122"/>
              </a:rPr>
              <a:t>第一动力</a:t>
            </a:r>
          </a:p>
        </p:txBody>
      </p:sp>
      <p:grpSp>
        <p:nvGrpSpPr>
          <p:cNvPr id="49156" name="组合 7">
            <a:extLst>
              <a:ext uri="{FF2B5EF4-FFF2-40B4-BE49-F238E27FC236}">
                <a16:creationId xmlns="" xmlns:a16="http://schemas.microsoft.com/office/drawing/2014/main" id="{6592EBF7-6FAB-4D7B-97C8-9A4FDBFE0C66}"/>
              </a:ext>
            </a:extLst>
          </p:cNvPr>
          <p:cNvGrpSpPr>
            <a:grpSpLocks/>
          </p:cNvGrpSpPr>
          <p:nvPr/>
        </p:nvGrpSpPr>
        <p:grpSpPr bwMode="auto">
          <a:xfrm>
            <a:off x="1702746" y="420688"/>
            <a:ext cx="5390204" cy="2586543"/>
            <a:chOff x="577" y="663"/>
            <a:chExt cx="8490" cy="4075"/>
          </a:xfrm>
        </p:grpSpPr>
        <p:sp>
          <p:nvSpPr>
            <p:cNvPr id="49157" name="椭圆 2063">
              <a:extLst>
                <a:ext uri="{FF2B5EF4-FFF2-40B4-BE49-F238E27FC236}">
                  <a16:creationId xmlns="" xmlns:a16="http://schemas.microsoft.com/office/drawing/2014/main" id="{D3903873-51E9-42DA-ABA0-D8665075D4F9}"/>
                </a:ext>
              </a:extLst>
            </p:cNvPr>
            <p:cNvSpPr>
              <a:spLocks noChangeArrowheads="1"/>
            </p:cNvSpPr>
            <p:nvPr/>
          </p:nvSpPr>
          <p:spPr bwMode="auto">
            <a:xfrm>
              <a:off x="5313" y="663"/>
              <a:ext cx="3754" cy="1888"/>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3200" b="1">
                  <a:solidFill>
                    <a:schemeClr val="bg1"/>
                  </a:solidFill>
                  <a:latin typeface="楷体" panose="02010609060101010101" pitchFamily="49" charset="-122"/>
                  <a:ea typeface="楷体" panose="02010609060101010101" pitchFamily="49" charset="-122"/>
                </a:rPr>
                <a:t>发 展</a:t>
              </a:r>
            </a:p>
          </p:txBody>
        </p:sp>
        <p:sp>
          <p:nvSpPr>
            <p:cNvPr id="49158" name="椭圆 2063">
              <a:extLst>
                <a:ext uri="{FF2B5EF4-FFF2-40B4-BE49-F238E27FC236}">
                  <a16:creationId xmlns="" xmlns:a16="http://schemas.microsoft.com/office/drawing/2014/main" id="{696B30ED-F405-47F7-B385-EC07B66F64DE}"/>
                </a:ext>
              </a:extLst>
            </p:cNvPr>
            <p:cNvSpPr>
              <a:spLocks noChangeArrowheads="1"/>
            </p:cNvSpPr>
            <p:nvPr/>
          </p:nvSpPr>
          <p:spPr bwMode="auto">
            <a:xfrm>
              <a:off x="577" y="3532"/>
              <a:ext cx="2780" cy="1193"/>
            </a:xfrm>
            <a:prstGeom prst="ellipse">
              <a:avLst/>
            </a:prstGeom>
            <a:solidFill>
              <a:srgbClr val="CCECFF"/>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CCECFF"/>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2800" b="1">
                  <a:solidFill>
                    <a:srgbClr val="C00000"/>
                  </a:solidFill>
                  <a:latin typeface="楷体" panose="02010609060101010101" pitchFamily="49" charset="-122"/>
                  <a:ea typeface="楷体" panose="02010609060101010101" pitchFamily="49" charset="-122"/>
                </a:rPr>
                <a:t>创 新</a:t>
              </a:r>
            </a:p>
          </p:txBody>
        </p:sp>
        <p:sp>
          <p:nvSpPr>
            <p:cNvPr id="49159" name="椭圆 2063">
              <a:extLst>
                <a:ext uri="{FF2B5EF4-FFF2-40B4-BE49-F238E27FC236}">
                  <a16:creationId xmlns="" xmlns:a16="http://schemas.microsoft.com/office/drawing/2014/main" id="{9AB8F658-353C-49B2-9FB7-546808AB5737}"/>
                </a:ext>
              </a:extLst>
            </p:cNvPr>
            <p:cNvSpPr>
              <a:spLocks noChangeArrowheads="1"/>
            </p:cNvSpPr>
            <p:nvPr/>
          </p:nvSpPr>
          <p:spPr bwMode="auto">
            <a:xfrm>
              <a:off x="5980" y="3545"/>
              <a:ext cx="2780" cy="1193"/>
            </a:xfrm>
            <a:prstGeom prst="ellipse">
              <a:avLst/>
            </a:prstGeom>
            <a:solidFill>
              <a:srgbClr val="CCECFF"/>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CCECFF"/>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2800" b="1">
                  <a:solidFill>
                    <a:srgbClr val="C00000"/>
                  </a:solidFill>
                  <a:latin typeface="楷体" panose="02010609060101010101" pitchFamily="49" charset="-122"/>
                  <a:ea typeface="楷体" panose="02010609060101010101" pitchFamily="49" charset="-122"/>
                </a:rPr>
                <a:t>绿 色</a:t>
              </a:r>
            </a:p>
          </p:txBody>
        </p:sp>
      </p:grpSp>
      <p:sp>
        <p:nvSpPr>
          <p:cNvPr id="49160" name="圆角矩形标注 9">
            <a:extLst>
              <a:ext uri="{FF2B5EF4-FFF2-40B4-BE49-F238E27FC236}">
                <a16:creationId xmlns="" xmlns:a16="http://schemas.microsoft.com/office/drawing/2014/main" id="{BCA3A703-5ACD-42F9-A3D4-FD91164F3575}"/>
              </a:ext>
            </a:extLst>
          </p:cNvPr>
          <p:cNvSpPr>
            <a:spLocks noChangeArrowheads="1"/>
          </p:cNvSpPr>
          <p:nvPr/>
        </p:nvSpPr>
        <p:spPr bwMode="auto">
          <a:xfrm>
            <a:off x="3726301" y="3975546"/>
            <a:ext cx="1406525" cy="923925"/>
          </a:xfrm>
          <a:prstGeom prst="wedgeRoundRectCallout">
            <a:avLst>
              <a:gd name="adj1" fmla="val -4222"/>
              <a:gd name="adj2" fmla="val -154949"/>
              <a:gd name="adj3" fmla="val 16667"/>
            </a:avLst>
          </a:prstGeom>
          <a:solidFill>
            <a:srgbClr val="FFE7EE"/>
          </a:solidFill>
          <a:ln w="9525">
            <a:solidFill>
              <a:schemeClr val="tx1"/>
            </a:solidFill>
            <a:round/>
            <a:headEnd/>
            <a:tailEnd/>
          </a:ln>
        </p:spPr>
        <p:txBody>
          <a:bodyPr/>
          <a:lstStyle/>
          <a:p>
            <a:pPr>
              <a:lnSpc>
                <a:spcPct val="125000"/>
              </a:lnSpc>
            </a:pPr>
            <a:r>
              <a:rPr lang="en-US" altLang="zh-CN" sz="1600" b="1">
                <a:solidFill>
                  <a:schemeClr val="accent2"/>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zh-CN" altLang="en-US" sz="2000" b="1">
                <a:solidFill>
                  <a:schemeClr val="accent2"/>
                </a:solidFill>
                <a:latin typeface="幼圆" pitchFamily="49" charset="-122"/>
                <a:ea typeface="幼圆" pitchFamily="49" charset="-122"/>
              </a:rPr>
              <a:t>持 续</a:t>
            </a:r>
          </a:p>
          <a:p>
            <a:pPr>
              <a:lnSpc>
                <a:spcPct val="125000"/>
              </a:lnSpc>
            </a:pPr>
            <a:r>
              <a:rPr lang="zh-CN" altLang="en-US" sz="2000" b="1">
                <a:solidFill>
                  <a:schemeClr val="accent2"/>
                </a:solidFill>
                <a:latin typeface="幼圆" pitchFamily="49" charset="-122"/>
                <a:ea typeface="幼圆" pitchFamily="49" charset="-122"/>
              </a:rPr>
              <a:t>内在要求</a:t>
            </a:r>
          </a:p>
        </p:txBody>
      </p:sp>
      <p:sp>
        <p:nvSpPr>
          <p:cNvPr id="49161" name="圆角矩形标注 9">
            <a:extLst>
              <a:ext uri="{FF2B5EF4-FFF2-40B4-BE49-F238E27FC236}">
                <a16:creationId xmlns="" xmlns:a16="http://schemas.microsoft.com/office/drawing/2014/main" id="{02D0D937-4A85-4A86-B256-E9BCFB39CF9E}"/>
              </a:ext>
            </a:extLst>
          </p:cNvPr>
          <p:cNvSpPr>
            <a:spLocks noChangeArrowheads="1"/>
          </p:cNvSpPr>
          <p:nvPr/>
        </p:nvSpPr>
        <p:spPr bwMode="auto">
          <a:xfrm>
            <a:off x="5551926" y="3975546"/>
            <a:ext cx="1406525" cy="923925"/>
          </a:xfrm>
          <a:prstGeom prst="wedgeRoundRectCallout">
            <a:avLst>
              <a:gd name="adj1" fmla="val -4222"/>
              <a:gd name="adj2" fmla="val -154949"/>
              <a:gd name="adj3" fmla="val 16667"/>
            </a:avLst>
          </a:prstGeom>
          <a:solidFill>
            <a:srgbClr val="FFE7EE"/>
          </a:solidFill>
          <a:ln w="9525">
            <a:solidFill>
              <a:schemeClr val="tx1"/>
            </a:solidFill>
            <a:round/>
            <a:headEnd/>
            <a:tailEnd/>
          </a:ln>
        </p:spPr>
        <p:txBody>
          <a:bodyPr/>
          <a:lstStyle/>
          <a:p>
            <a:pPr>
              <a:lnSpc>
                <a:spcPct val="125000"/>
              </a:lnSpc>
            </a:pPr>
            <a:r>
              <a:rPr lang="en-US" altLang="zh-CN" sz="1600" b="1">
                <a:solidFill>
                  <a:schemeClr val="accent2"/>
                </a:solidFill>
                <a:latin typeface="幼圆" pitchFamily="49" charset="-122"/>
                <a:ea typeface="幼圆" pitchFamily="49" charset="-122"/>
              </a:rPr>
              <a:t> </a:t>
            </a:r>
            <a:r>
              <a:rPr lang="en-US" altLang="zh-CN" sz="2000" b="1">
                <a:solidFill>
                  <a:schemeClr val="accent2"/>
                </a:solidFill>
                <a:latin typeface="幼圆" pitchFamily="49" charset="-122"/>
                <a:ea typeface="幼圆" pitchFamily="49" charset="-122"/>
              </a:rPr>
              <a:t> </a:t>
            </a:r>
            <a:r>
              <a:rPr lang="zh-CN" altLang="en-US" sz="2000" b="1">
                <a:solidFill>
                  <a:schemeClr val="accent2"/>
                </a:solidFill>
                <a:latin typeface="幼圆" pitchFamily="49" charset="-122"/>
                <a:ea typeface="幼圆" pitchFamily="49" charset="-122"/>
              </a:rPr>
              <a:t>永 续</a:t>
            </a:r>
          </a:p>
          <a:p>
            <a:pPr>
              <a:lnSpc>
                <a:spcPct val="125000"/>
              </a:lnSpc>
            </a:pPr>
            <a:r>
              <a:rPr lang="zh-CN" altLang="en-US" sz="2000" b="1">
                <a:solidFill>
                  <a:schemeClr val="accent2"/>
                </a:solidFill>
                <a:latin typeface="幼圆" pitchFamily="49" charset="-122"/>
                <a:ea typeface="幼圆" pitchFamily="49" charset="-122"/>
              </a:rPr>
              <a:t>必要条件</a:t>
            </a:r>
          </a:p>
        </p:txBody>
      </p:sp>
      <p:sp>
        <p:nvSpPr>
          <p:cNvPr id="49162" name="圆角矩形标注 10">
            <a:extLst>
              <a:ext uri="{FF2B5EF4-FFF2-40B4-BE49-F238E27FC236}">
                <a16:creationId xmlns="" xmlns:a16="http://schemas.microsoft.com/office/drawing/2014/main" id="{B98C1308-193A-4CB1-A91A-F565002C9AA3}"/>
              </a:ext>
            </a:extLst>
          </p:cNvPr>
          <p:cNvSpPr>
            <a:spLocks noChangeArrowheads="1"/>
          </p:cNvSpPr>
          <p:nvPr/>
        </p:nvSpPr>
        <p:spPr bwMode="auto">
          <a:xfrm>
            <a:off x="7339451" y="3975546"/>
            <a:ext cx="1406525" cy="923925"/>
          </a:xfrm>
          <a:prstGeom prst="wedgeRoundRectCallout">
            <a:avLst>
              <a:gd name="adj1" fmla="val -4222"/>
              <a:gd name="adj2" fmla="val -154949"/>
              <a:gd name="adj3" fmla="val 16667"/>
            </a:avLst>
          </a:prstGeom>
          <a:solidFill>
            <a:srgbClr val="FFE7EE"/>
          </a:solidFill>
          <a:ln w="9525">
            <a:solidFill>
              <a:schemeClr val="tx1"/>
            </a:solidFill>
            <a:round/>
            <a:headEnd/>
            <a:tailEnd/>
          </a:ln>
        </p:spPr>
        <p:txBody>
          <a:bodyPr/>
          <a:lstStyle/>
          <a:p>
            <a:pPr>
              <a:lnSpc>
                <a:spcPct val="125000"/>
              </a:lnSpc>
            </a:pPr>
            <a:r>
              <a:rPr lang="zh-CN" altLang="en-US" sz="2000" b="1">
                <a:solidFill>
                  <a:schemeClr val="accent2"/>
                </a:solidFill>
                <a:latin typeface="幼圆" pitchFamily="49" charset="-122"/>
                <a:ea typeface="幼圆" pitchFamily="49" charset="-122"/>
              </a:rPr>
              <a:t>国家繁荣</a:t>
            </a:r>
          </a:p>
          <a:p>
            <a:pPr>
              <a:lnSpc>
                <a:spcPct val="125000"/>
              </a:lnSpc>
            </a:pPr>
            <a:r>
              <a:rPr lang="zh-CN" altLang="en-US" sz="2000" b="1">
                <a:solidFill>
                  <a:schemeClr val="accent2"/>
                </a:solidFill>
                <a:latin typeface="幼圆" pitchFamily="49" charset="-122"/>
                <a:ea typeface="幼圆" pitchFamily="49" charset="-122"/>
              </a:rPr>
              <a:t>必由之路</a:t>
            </a:r>
          </a:p>
        </p:txBody>
      </p:sp>
      <p:sp>
        <p:nvSpPr>
          <p:cNvPr id="49163" name="圆角矩形标注 11">
            <a:extLst>
              <a:ext uri="{FF2B5EF4-FFF2-40B4-BE49-F238E27FC236}">
                <a16:creationId xmlns="" xmlns:a16="http://schemas.microsoft.com/office/drawing/2014/main" id="{27F1F807-7439-4024-988F-C81E1BFEE19B}"/>
              </a:ext>
            </a:extLst>
          </p:cNvPr>
          <p:cNvSpPr>
            <a:spLocks noChangeArrowheads="1"/>
          </p:cNvSpPr>
          <p:nvPr/>
        </p:nvSpPr>
        <p:spPr bwMode="auto">
          <a:xfrm>
            <a:off x="9063476" y="3975545"/>
            <a:ext cx="1406525" cy="1143000"/>
          </a:xfrm>
          <a:prstGeom prst="wedgeRoundRectCallout">
            <a:avLst>
              <a:gd name="adj1" fmla="val -4222"/>
              <a:gd name="adj2" fmla="val -154949"/>
              <a:gd name="adj3" fmla="val 16667"/>
            </a:avLst>
          </a:prstGeom>
          <a:solidFill>
            <a:srgbClr val="FFE7EE"/>
          </a:solidFill>
          <a:ln w="9525">
            <a:solidFill>
              <a:schemeClr val="tx1"/>
            </a:solidFill>
            <a:round/>
            <a:headEnd/>
            <a:tailEnd/>
          </a:ln>
        </p:spPr>
        <p:txBody>
          <a:bodyPr/>
          <a:lstStyle/>
          <a:p>
            <a:pPr>
              <a:lnSpc>
                <a:spcPct val="125000"/>
              </a:lnSpc>
            </a:pPr>
            <a:r>
              <a:rPr lang="zh-CN" altLang="en-US" sz="1600" b="1">
                <a:solidFill>
                  <a:schemeClr val="accent2"/>
                </a:solidFill>
                <a:latin typeface="幼圆" pitchFamily="49" charset="-122"/>
                <a:ea typeface="幼圆" pitchFamily="49" charset="-122"/>
              </a:rPr>
              <a:t>中国特色社会主义</a:t>
            </a:r>
          </a:p>
          <a:p>
            <a:pPr>
              <a:lnSpc>
                <a:spcPct val="125000"/>
              </a:lnSpc>
            </a:pPr>
            <a:r>
              <a:rPr lang="zh-CN" altLang="en-US" sz="2000" b="1">
                <a:solidFill>
                  <a:schemeClr val="accent2"/>
                </a:solidFill>
                <a:latin typeface="幼圆" pitchFamily="49" charset="-122"/>
                <a:ea typeface="幼圆" pitchFamily="49" charset="-122"/>
              </a:rPr>
              <a:t>本质要求</a:t>
            </a:r>
          </a:p>
        </p:txBody>
      </p:sp>
      <p:sp>
        <p:nvSpPr>
          <p:cNvPr id="49164" name="圆角矩形标注 9">
            <a:extLst>
              <a:ext uri="{FF2B5EF4-FFF2-40B4-BE49-F238E27FC236}">
                <a16:creationId xmlns="" xmlns:a16="http://schemas.microsoft.com/office/drawing/2014/main" id="{ACF8BA92-96CC-45FB-8C1D-29AFEE0CB5FE}"/>
              </a:ext>
            </a:extLst>
          </p:cNvPr>
          <p:cNvSpPr>
            <a:spLocks noChangeArrowheads="1"/>
          </p:cNvSpPr>
          <p:nvPr/>
        </p:nvSpPr>
        <p:spPr bwMode="auto">
          <a:xfrm>
            <a:off x="1705414" y="5437633"/>
            <a:ext cx="1698625" cy="841375"/>
          </a:xfrm>
          <a:prstGeom prst="wedgeRoundRectCallout">
            <a:avLst>
              <a:gd name="adj1" fmla="val -9134"/>
              <a:gd name="adj2" fmla="val -111718"/>
              <a:gd name="adj3" fmla="val 16667"/>
            </a:avLst>
          </a:prstGeom>
          <a:solidFill>
            <a:srgbClr val="FFFF99"/>
          </a:solidFill>
          <a:ln w="19050">
            <a:solidFill>
              <a:srgbClr val="C00000"/>
            </a:solidFill>
            <a:round/>
            <a:headEnd/>
            <a:tailEnd/>
          </a:ln>
        </p:spPr>
        <p:txBody>
          <a:bodyPr/>
          <a:lstStyle/>
          <a:p>
            <a:r>
              <a:rPr lang="zh-CN" altLang="en-US" sz="1600" b="1">
                <a:solidFill>
                  <a:schemeClr val="accent2"/>
                </a:solidFill>
                <a:latin typeface="楷体" panose="02010609060101010101" pitchFamily="49" charset="-122"/>
                <a:ea typeface="楷体" panose="02010609060101010101" pitchFamily="49" charset="-122"/>
              </a:rPr>
              <a:t>低水平外延扩张（规模），方式粗放，</a:t>
            </a:r>
          </a:p>
          <a:p>
            <a:endParaRPr lang="zh-CN" altLang="en-US" sz="1600" b="1">
              <a:solidFill>
                <a:schemeClr val="accent2"/>
              </a:solidFill>
              <a:latin typeface="楷体" panose="02010609060101010101" pitchFamily="49" charset="-122"/>
              <a:ea typeface="楷体" panose="02010609060101010101" pitchFamily="49" charset="-122"/>
            </a:endParaRPr>
          </a:p>
        </p:txBody>
      </p:sp>
      <p:sp>
        <p:nvSpPr>
          <p:cNvPr id="49165" name="圆角矩形标注 9">
            <a:extLst>
              <a:ext uri="{FF2B5EF4-FFF2-40B4-BE49-F238E27FC236}">
                <a16:creationId xmlns="" xmlns:a16="http://schemas.microsoft.com/office/drawing/2014/main" id="{6BD2FCC4-8CAC-4321-9A09-0D27730B20D5}"/>
              </a:ext>
            </a:extLst>
          </p:cNvPr>
          <p:cNvSpPr>
            <a:spLocks noChangeArrowheads="1"/>
          </p:cNvSpPr>
          <p:nvPr/>
        </p:nvSpPr>
        <p:spPr bwMode="auto">
          <a:xfrm>
            <a:off x="3653275" y="5437633"/>
            <a:ext cx="1582738" cy="923925"/>
          </a:xfrm>
          <a:prstGeom prst="wedgeRoundRectCallout">
            <a:avLst>
              <a:gd name="adj1" fmla="val -9134"/>
              <a:gd name="adj2" fmla="val -111718"/>
              <a:gd name="adj3" fmla="val 16667"/>
            </a:avLst>
          </a:prstGeom>
          <a:solidFill>
            <a:srgbClr val="FFFF99"/>
          </a:solidFill>
          <a:ln w="19050">
            <a:solidFill>
              <a:srgbClr val="C00000"/>
            </a:solidFill>
            <a:round/>
            <a:headEnd/>
            <a:tailEnd/>
          </a:ln>
        </p:spPr>
        <p:txBody>
          <a:bodyPr/>
          <a:lstStyle/>
          <a:p>
            <a:r>
              <a:rPr lang="zh-CN" altLang="en-US" sz="1600" b="1">
                <a:solidFill>
                  <a:schemeClr val="accent2"/>
                </a:solidFill>
                <a:latin typeface="楷体" panose="02010609060101010101" pitchFamily="49" charset="-122"/>
                <a:ea typeface="楷体" panose="02010609060101010101" pitchFamily="49" charset="-122"/>
              </a:rPr>
              <a:t>不协调 不可持续，不平衡，不充分</a:t>
            </a:r>
          </a:p>
        </p:txBody>
      </p:sp>
      <p:sp>
        <p:nvSpPr>
          <p:cNvPr id="49166" name="圆角矩形标注 14">
            <a:extLst>
              <a:ext uri="{FF2B5EF4-FFF2-40B4-BE49-F238E27FC236}">
                <a16:creationId xmlns="" xmlns:a16="http://schemas.microsoft.com/office/drawing/2014/main" id="{AD8123D0-AF4D-419C-8944-F502D17CAF6C}"/>
              </a:ext>
            </a:extLst>
          </p:cNvPr>
          <p:cNvSpPr>
            <a:spLocks noChangeArrowheads="1"/>
          </p:cNvSpPr>
          <p:nvPr/>
        </p:nvSpPr>
        <p:spPr bwMode="auto">
          <a:xfrm>
            <a:off x="5551925" y="5437633"/>
            <a:ext cx="1581150" cy="923925"/>
          </a:xfrm>
          <a:prstGeom prst="wedgeRoundRectCallout">
            <a:avLst>
              <a:gd name="adj1" fmla="val -1296"/>
              <a:gd name="adj2" fmla="val -116185"/>
              <a:gd name="adj3" fmla="val 16667"/>
            </a:avLst>
          </a:prstGeom>
          <a:solidFill>
            <a:srgbClr val="FFFF99"/>
          </a:solidFill>
          <a:ln w="28575">
            <a:solidFill>
              <a:srgbClr val="C00000"/>
            </a:solidFill>
            <a:round/>
            <a:headEnd/>
            <a:tailEnd/>
          </a:ln>
        </p:spPr>
        <p:txBody>
          <a:bodyPr/>
          <a:lstStyle/>
          <a:p>
            <a:r>
              <a:rPr lang="zh-CN" altLang="en-US" sz="1600" b="1">
                <a:solidFill>
                  <a:schemeClr val="accent2"/>
                </a:solidFill>
                <a:latin typeface="楷体" panose="02010609060101010101" pitchFamily="49" charset="-122"/>
                <a:ea typeface="楷体" panose="02010609060101010101" pitchFamily="49" charset="-122"/>
              </a:rPr>
              <a:t>急功近利，</a:t>
            </a:r>
          </a:p>
          <a:p>
            <a:r>
              <a:rPr lang="zh-CN" altLang="en-US" sz="1600" b="1">
                <a:solidFill>
                  <a:schemeClr val="accent2"/>
                </a:solidFill>
                <a:latin typeface="楷体" panose="02010609060101010101" pitchFamily="49" charset="-122"/>
                <a:ea typeface="楷体" panose="02010609060101010101" pitchFamily="49" charset="-122"/>
              </a:rPr>
              <a:t>唯</a:t>
            </a:r>
            <a:r>
              <a:rPr lang="en-US" altLang="zh-CN" sz="1600" b="1">
                <a:solidFill>
                  <a:schemeClr val="accent2"/>
                </a:solidFill>
                <a:latin typeface="楷体" panose="02010609060101010101" pitchFamily="49" charset="-122"/>
                <a:ea typeface="楷体" panose="02010609060101010101" pitchFamily="49" charset="-122"/>
              </a:rPr>
              <a:t>GDP</a:t>
            </a:r>
            <a:r>
              <a:rPr lang="zh-CN" altLang="en-US" sz="1600" b="1">
                <a:solidFill>
                  <a:schemeClr val="accent2"/>
                </a:solidFill>
                <a:latin typeface="楷体" panose="02010609060101010101" pitchFamily="49" charset="-122"/>
                <a:ea typeface="楷体" panose="02010609060101010101" pitchFamily="49" charset="-122"/>
              </a:rPr>
              <a:t>，先发展再治理</a:t>
            </a:r>
          </a:p>
        </p:txBody>
      </p:sp>
      <p:sp>
        <p:nvSpPr>
          <p:cNvPr id="49167" name="圆角矩形标注 15">
            <a:extLst>
              <a:ext uri="{FF2B5EF4-FFF2-40B4-BE49-F238E27FC236}">
                <a16:creationId xmlns="" xmlns:a16="http://schemas.microsoft.com/office/drawing/2014/main" id="{C1E7F840-15DD-422B-A8BD-D0E64BF10FBC}"/>
              </a:ext>
            </a:extLst>
          </p:cNvPr>
          <p:cNvSpPr>
            <a:spLocks noChangeArrowheads="1"/>
          </p:cNvSpPr>
          <p:nvPr/>
        </p:nvSpPr>
        <p:spPr bwMode="auto">
          <a:xfrm>
            <a:off x="7339451" y="5437633"/>
            <a:ext cx="1406525" cy="923925"/>
          </a:xfrm>
          <a:prstGeom prst="wedgeRoundRectCallout">
            <a:avLst>
              <a:gd name="adj1" fmla="val -14995"/>
              <a:gd name="adj2" fmla="val -110204"/>
              <a:gd name="adj3" fmla="val 16667"/>
            </a:avLst>
          </a:prstGeom>
          <a:solidFill>
            <a:srgbClr val="FFFF99"/>
          </a:solidFill>
          <a:ln w="28575">
            <a:solidFill>
              <a:srgbClr val="C00000"/>
            </a:solidFill>
            <a:round/>
            <a:headEnd/>
            <a:tailEnd/>
          </a:ln>
        </p:spPr>
        <p:txBody>
          <a:bodyPr/>
          <a:lstStyle/>
          <a:p>
            <a:r>
              <a:rPr lang="zh-CN" altLang="en-US" sz="1600" b="1">
                <a:solidFill>
                  <a:schemeClr val="accent2"/>
                </a:solidFill>
                <a:latin typeface="楷体" panose="02010609060101010101" pitchFamily="49" charset="-122"/>
                <a:ea typeface="楷体" panose="02010609060101010101" pitchFamily="49" charset="-122"/>
              </a:rPr>
              <a:t>世界经济全球化、一体化 </a:t>
            </a:r>
          </a:p>
        </p:txBody>
      </p:sp>
      <p:sp>
        <p:nvSpPr>
          <p:cNvPr id="49168" name="圆角矩形标注 16">
            <a:extLst>
              <a:ext uri="{FF2B5EF4-FFF2-40B4-BE49-F238E27FC236}">
                <a16:creationId xmlns="" xmlns:a16="http://schemas.microsoft.com/office/drawing/2014/main" id="{73104F12-8893-47B8-8C36-0682FBC85EFE}"/>
              </a:ext>
            </a:extLst>
          </p:cNvPr>
          <p:cNvSpPr>
            <a:spLocks noChangeArrowheads="1"/>
          </p:cNvSpPr>
          <p:nvPr/>
        </p:nvSpPr>
        <p:spPr bwMode="auto">
          <a:xfrm>
            <a:off x="9082526" y="5437633"/>
            <a:ext cx="1501775" cy="923925"/>
          </a:xfrm>
          <a:prstGeom prst="wedgeRoundRectCallout">
            <a:avLst>
              <a:gd name="adj1" fmla="val -23792"/>
              <a:gd name="adj2" fmla="val -83403"/>
              <a:gd name="adj3" fmla="val 16667"/>
            </a:avLst>
          </a:prstGeom>
          <a:solidFill>
            <a:srgbClr val="FFFF99"/>
          </a:solidFill>
          <a:ln w="28575">
            <a:solidFill>
              <a:srgbClr val="C00000"/>
            </a:solidFill>
            <a:round/>
            <a:headEnd/>
            <a:tailEnd/>
          </a:ln>
        </p:spPr>
        <p:txBody>
          <a:bodyPr/>
          <a:lstStyle/>
          <a:p>
            <a:r>
              <a:rPr lang="zh-CN" altLang="en-US" sz="1600" b="1">
                <a:solidFill>
                  <a:schemeClr val="accent2"/>
                </a:solidFill>
                <a:latin typeface="楷体" panose="02010609060101010101" pitchFamily="49" charset="-122"/>
                <a:ea typeface="楷体" panose="02010609060101010101" pitchFamily="49" charset="-122"/>
              </a:rPr>
              <a:t>利益集团形成，权力寻租，阶层固化</a:t>
            </a:r>
            <a:r>
              <a:rPr lang="zh-CN" altLang="en-US" sz="2000" b="1">
                <a:solidFill>
                  <a:schemeClr val="accent2"/>
                </a:solidFill>
                <a:latin typeface="楷体" panose="02010609060101010101" pitchFamily="49" charset="-122"/>
                <a:ea typeface="楷体" panose="02010609060101010101" pitchFamily="49" charset="-122"/>
              </a:rPr>
              <a:t> </a:t>
            </a:r>
          </a:p>
        </p:txBody>
      </p:sp>
      <p:cxnSp>
        <p:nvCxnSpPr>
          <p:cNvPr id="18" name="直接箭头连接符 17">
            <a:extLst>
              <a:ext uri="{FF2B5EF4-FFF2-40B4-BE49-F238E27FC236}">
                <a16:creationId xmlns="" xmlns:a16="http://schemas.microsoft.com/office/drawing/2014/main" id="{ACBBD031-0FF6-4F10-A7C0-257EDEE04CF8}"/>
              </a:ext>
            </a:extLst>
          </p:cNvPr>
          <p:cNvCxnSpPr/>
          <p:nvPr/>
        </p:nvCxnSpPr>
        <p:spPr>
          <a:xfrm flipV="1">
            <a:off x="2413645" y="1171020"/>
            <a:ext cx="2138362" cy="69532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70" name="文本框 18">
            <a:extLst>
              <a:ext uri="{FF2B5EF4-FFF2-40B4-BE49-F238E27FC236}">
                <a16:creationId xmlns="" xmlns:a16="http://schemas.microsoft.com/office/drawing/2014/main" id="{857797D2-8712-4893-B49C-CADD19A0249C}"/>
              </a:ext>
            </a:extLst>
          </p:cNvPr>
          <p:cNvSpPr txBox="1">
            <a:spLocks noChangeArrowheads="1"/>
          </p:cNvSpPr>
          <p:nvPr/>
        </p:nvSpPr>
        <p:spPr bwMode="auto">
          <a:xfrm>
            <a:off x="1888458" y="1301358"/>
            <a:ext cx="15792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C00000"/>
                </a:solidFill>
                <a:latin typeface="楷体" panose="02010609060101010101" pitchFamily="49" charset="-122"/>
                <a:ea typeface="楷体" panose="02010609060101010101" pitchFamily="49" charset="-122"/>
              </a:rPr>
              <a:t>发展动力不足</a:t>
            </a:r>
          </a:p>
        </p:txBody>
      </p:sp>
      <p:cxnSp>
        <p:nvCxnSpPr>
          <p:cNvPr id="20" name="直接箭头连接符 19">
            <a:extLst>
              <a:ext uri="{FF2B5EF4-FFF2-40B4-BE49-F238E27FC236}">
                <a16:creationId xmlns="" xmlns:a16="http://schemas.microsoft.com/office/drawing/2014/main" id="{624E3ABF-4693-4E27-A570-8FCE3FE56EB4}"/>
              </a:ext>
            </a:extLst>
          </p:cNvPr>
          <p:cNvCxnSpPr>
            <a:cxnSpLocks/>
          </p:cNvCxnSpPr>
          <p:nvPr/>
        </p:nvCxnSpPr>
        <p:spPr>
          <a:xfrm flipV="1">
            <a:off x="4340224" y="1328183"/>
            <a:ext cx="1073153" cy="89693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72" name="文本框 20">
            <a:extLst>
              <a:ext uri="{FF2B5EF4-FFF2-40B4-BE49-F238E27FC236}">
                <a16:creationId xmlns="" xmlns:a16="http://schemas.microsoft.com/office/drawing/2014/main" id="{78480EFA-F4EB-458F-945F-6933458D0F00}"/>
              </a:ext>
            </a:extLst>
          </p:cNvPr>
          <p:cNvSpPr txBox="1">
            <a:spLocks noChangeArrowheads="1"/>
          </p:cNvSpPr>
          <p:nvPr/>
        </p:nvSpPr>
        <p:spPr bwMode="auto">
          <a:xfrm>
            <a:off x="3558816" y="1608638"/>
            <a:ext cx="134684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b="1" dirty="0">
                <a:solidFill>
                  <a:srgbClr val="C00000"/>
                </a:solidFill>
                <a:latin typeface="楷体" panose="02010609060101010101" pitchFamily="49" charset="-122"/>
                <a:ea typeface="楷体" panose="02010609060101010101" pitchFamily="49" charset="-122"/>
              </a:rPr>
              <a:t>发展不平衡</a:t>
            </a:r>
          </a:p>
        </p:txBody>
      </p:sp>
      <p:cxnSp>
        <p:nvCxnSpPr>
          <p:cNvPr id="22" name="直接箭头连接符 21">
            <a:extLst>
              <a:ext uri="{FF2B5EF4-FFF2-40B4-BE49-F238E27FC236}">
                <a16:creationId xmlns="" xmlns:a16="http://schemas.microsoft.com/office/drawing/2014/main" id="{97E1B695-93CB-42B1-8E4B-62B9B987F24E}"/>
              </a:ext>
            </a:extLst>
          </p:cNvPr>
          <p:cNvCxnSpPr>
            <a:cxnSpLocks/>
          </p:cNvCxnSpPr>
          <p:nvPr/>
        </p:nvCxnSpPr>
        <p:spPr>
          <a:xfrm flipV="1">
            <a:off x="6199189" y="1551504"/>
            <a:ext cx="142875" cy="57904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74" name="文本框 22">
            <a:extLst>
              <a:ext uri="{FF2B5EF4-FFF2-40B4-BE49-F238E27FC236}">
                <a16:creationId xmlns="" xmlns:a16="http://schemas.microsoft.com/office/drawing/2014/main" id="{D93DED5F-AB47-4A9C-990C-3A822C3376AB}"/>
              </a:ext>
            </a:extLst>
          </p:cNvPr>
          <p:cNvSpPr txBox="1">
            <a:spLocks noChangeArrowheads="1"/>
          </p:cNvSpPr>
          <p:nvPr/>
        </p:nvSpPr>
        <p:spPr bwMode="auto">
          <a:xfrm>
            <a:off x="5236013" y="1486024"/>
            <a:ext cx="931862"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b="1" dirty="0">
                <a:solidFill>
                  <a:srgbClr val="C00000"/>
                </a:solidFill>
                <a:latin typeface="楷体" panose="02010609060101010101" pitchFamily="49" charset="-122"/>
                <a:ea typeface="楷体" panose="02010609060101010101" pitchFamily="49" charset="-122"/>
              </a:rPr>
              <a:t>人与自然和谐</a:t>
            </a:r>
          </a:p>
        </p:txBody>
      </p:sp>
      <p:cxnSp>
        <p:nvCxnSpPr>
          <p:cNvPr id="24" name="直接箭头连接符 23">
            <a:extLst>
              <a:ext uri="{FF2B5EF4-FFF2-40B4-BE49-F238E27FC236}">
                <a16:creationId xmlns="" xmlns:a16="http://schemas.microsoft.com/office/drawing/2014/main" id="{D7DFE8A5-8662-4CDC-8349-BAA370E1F1D9}"/>
              </a:ext>
            </a:extLst>
          </p:cNvPr>
          <p:cNvCxnSpPr>
            <a:cxnSpLocks/>
          </p:cNvCxnSpPr>
          <p:nvPr/>
        </p:nvCxnSpPr>
        <p:spPr>
          <a:xfrm flipH="1" flipV="1">
            <a:off x="6753812" y="1600994"/>
            <a:ext cx="824147" cy="51987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76" name="文本框 24">
            <a:extLst>
              <a:ext uri="{FF2B5EF4-FFF2-40B4-BE49-F238E27FC236}">
                <a16:creationId xmlns="" xmlns:a16="http://schemas.microsoft.com/office/drawing/2014/main" id="{EB1BF952-0EC4-4FFA-8254-7EB389A4AAB7}"/>
              </a:ext>
            </a:extLst>
          </p:cNvPr>
          <p:cNvSpPr txBox="1">
            <a:spLocks noChangeArrowheads="1"/>
          </p:cNvSpPr>
          <p:nvPr/>
        </p:nvSpPr>
        <p:spPr bwMode="auto">
          <a:xfrm>
            <a:off x="7183257" y="1676782"/>
            <a:ext cx="16129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b="1" dirty="0">
                <a:solidFill>
                  <a:srgbClr val="C00000"/>
                </a:solidFill>
                <a:latin typeface="楷体" panose="02010609060101010101" pitchFamily="49" charset="-122"/>
                <a:ea typeface="楷体" panose="02010609060101010101" pitchFamily="49" charset="-122"/>
              </a:rPr>
              <a:t>发展内外联动</a:t>
            </a:r>
          </a:p>
        </p:txBody>
      </p:sp>
      <p:cxnSp>
        <p:nvCxnSpPr>
          <p:cNvPr id="26" name="直接箭头连接符 25">
            <a:extLst>
              <a:ext uri="{FF2B5EF4-FFF2-40B4-BE49-F238E27FC236}">
                <a16:creationId xmlns="" xmlns:a16="http://schemas.microsoft.com/office/drawing/2014/main" id="{19FEE760-1E76-477B-AF86-1E4C85B1EA23}"/>
              </a:ext>
            </a:extLst>
          </p:cNvPr>
          <p:cNvCxnSpPr>
            <a:cxnSpLocks/>
            <a:endCxn id="49157" idx="6"/>
          </p:cNvCxnSpPr>
          <p:nvPr/>
        </p:nvCxnSpPr>
        <p:spPr>
          <a:xfrm flipH="1" flipV="1">
            <a:off x="7092950" y="1019878"/>
            <a:ext cx="2363786" cy="118859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178" name="文本框 26">
            <a:extLst>
              <a:ext uri="{FF2B5EF4-FFF2-40B4-BE49-F238E27FC236}">
                <a16:creationId xmlns="" xmlns:a16="http://schemas.microsoft.com/office/drawing/2014/main" id="{4B2F382F-ABD7-4E20-8196-F401F5277BE8}"/>
              </a:ext>
            </a:extLst>
          </p:cNvPr>
          <p:cNvSpPr txBox="1">
            <a:spLocks noChangeArrowheads="1"/>
          </p:cNvSpPr>
          <p:nvPr/>
        </p:nvSpPr>
        <p:spPr bwMode="auto">
          <a:xfrm>
            <a:off x="8876150" y="1651444"/>
            <a:ext cx="16129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b="1" dirty="0">
                <a:solidFill>
                  <a:srgbClr val="C00000"/>
                </a:solidFill>
                <a:latin typeface="楷体" panose="02010609060101010101" pitchFamily="49" charset="-122"/>
                <a:ea typeface="楷体" panose="02010609060101010101" pitchFamily="49" charset="-122"/>
              </a:rPr>
              <a:t>社会公平正义</a:t>
            </a:r>
          </a:p>
        </p:txBody>
      </p:sp>
      <p:sp>
        <p:nvSpPr>
          <p:cNvPr id="49179" name="椭圆 2063">
            <a:extLst>
              <a:ext uri="{FF2B5EF4-FFF2-40B4-BE49-F238E27FC236}">
                <a16:creationId xmlns="" xmlns:a16="http://schemas.microsoft.com/office/drawing/2014/main" id="{E3132BEA-F1AD-495C-AE5F-5F39AEE45AE0}"/>
              </a:ext>
            </a:extLst>
          </p:cNvPr>
          <p:cNvSpPr>
            <a:spLocks noChangeArrowheads="1"/>
          </p:cNvSpPr>
          <p:nvPr/>
        </p:nvSpPr>
        <p:spPr bwMode="auto">
          <a:xfrm>
            <a:off x="3470713" y="2448371"/>
            <a:ext cx="1765300" cy="757237"/>
          </a:xfrm>
          <a:prstGeom prst="ellipse">
            <a:avLst/>
          </a:prstGeom>
          <a:solidFill>
            <a:srgbClr val="CCECFF"/>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CCECFF"/>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2800" b="1">
                <a:solidFill>
                  <a:srgbClr val="C00000"/>
                </a:solidFill>
                <a:latin typeface="楷体" panose="02010609060101010101" pitchFamily="49" charset="-122"/>
                <a:ea typeface="楷体" panose="02010609060101010101" pitchFamily="49" charset="-122"/>
              </a:rPr>
              <a:t>协 调</a:t>
            </a:r>
          </a:p>
        </p:txBody>
      </p:sp>
      <p:sp>
        <p:nvSpPr>
          <p:cNvPr id="49180" name="椭圆 2063">
            <a:extLst>
              <a:ext uri="{FF2B5EF4-FFF2-40B4-BE49-F238E27FC236}">
                <a16:creationId xmlns="" xmlns:a16="http://schemas.microsoft.com/office/drawing/2014/main" id="{2E996CFA-8DA5-46AC-9047-DC903E05430C}"/>
              </a:ext>
            </a:extLst>
          </p:cNvPr>
          <p:cNvSpPr>
            <a:spLocks noChangeArrowheads="1"/>
          </p:cNvSpPr>
          <p:nvPr/>
        </p:nvSpPr>
        <p:spPr bwMode="auto">
          <a:xfrm>
            <a:off x="6958450" y="2338832"/>
            <a:ext cx="1765300" cy="757238"/>
          </a:xfrm>
          <a:prstGeom prst="ellipse">
            <a:avLst/>
          </a:prstGeom>
          <a:solidFill>
            <a:srgbClr val="CCECFF"/>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CCECFF"/>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2800" b="1">
                <a:solidFill>
                  <a:srgbClr val="C00000"/>
                </a:solidFill>
                <a:latin typeface="楷体" panose="02010609060101010101" pitchFamily="49" charset="-122"/>
                <a:ea typeface="楷体" panose="02010609060101010101" pitchFamily="49" charset="-122"/>
              </a:rPr>
              <a:t>开 放</a:t>
            </a:r>
          </a:p>
        </p:txBody>
      </p:sp>
      <p:sp>
        <p:nvSpPr>
          <p:cNvPr id="49181" name="椭圆 2063">
            <a:extLst>
              <a:ext uri="{FF2B5EF4-FFF2-40B4-BE49-F238E27FC236}">
                <a16:creationId xmlns="" xmlns:a16="http://schemas.microsoft.com/office/drawing/2014/main" id="{983790A5-C9D6-4E37-B4C8-B9750EB74357}"/>
              </a:ext>
            </a:extLst>
          </p:cNvPr>
          <p:cNvSpPr>
            <a:spLocks noChangeArrowheads="1"/>
          </p:cNvSpPr>
          <p:nvPr/>
        </p:nvSpPr>
        <p:spPr bwMode="auto">
          <a:xfrm>
            <a:off x="8723750" y="2338832"/>
            <a:ext cx="1765300" cy="757238"/>
          </a:xfrm>
          <a:prstGeom prst="ellipse">
            <a:avLst/>
          </a:prstGeom>
          <a:solidFill>
            <a:srgbClr val="CCECFF"/>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CCECFF"/>
            </a:contourClr>
          </a:sp3d>
          <a:extLst>
            <a:ext uri="{91240B29-F687-4F45-9708-019B960494DF}">
              <a14:hiddenLine xmlns="" xmlns:a14="http://schemas.microsoft.com/office/drawing/2010/main" w="9525">
                <a:noFill/>
                <a:round/>
                <a:headEnd/>
                <a:tailEnd/>
              </a14:hiddenLine>
            </a:ext>
          </a:extLst>
        </p:spPr>
        <p:txBody>
          <a:bodyPr wrap="none" anchor="ctr">
            <a:flatTx/>
          </a:bodyPr>
          <a:lstStyle/>
          <a:p>
            <a:pPr algn="ctr"/>
            <a:r>
              <a:rPr lang="zh-CN" altLang="en-US" sz="2800" b="1">
                <a:solidFill>
                  <a:srgbClr val="C00000"/>
                </a:solidFill>
                <a:latin typeface="楷体" panose="02010609060101010101" pitchFamily="49" charset="-122"/>
                <a:ea typeface="楷体" panose="02010609060101010101" pitchFamily="49" charset="-122"/>
              </a:rPr>
              <a:t>共 享</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3359696" y="764704"/>
          <a:ext cx="8100392" cy="5856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774825" y="2205038"/>
            <a:ext cx="2376488" cy="3100387"/>
          </a:xfrm>
          <a:prstGeom prst="rect">
            <a:avLst/>
          </a:prstGeom>
        </p:spPr>
        <p:style>
          <a:lnRef idx="2">
            <a:schemeClr val="accent1"/>
          </a:lnRef>
          <a:fillRef idx="1">
            <a:schemeClr val="lt1"/>
          </a:fillRef>
          <a:effectRef idx="0">
            <a:schemeClr val="accent1"/>
          </a:effectRef>
          <a:fontRef idx="minor">
            <a:schemeClr val="dk1"/>
          </a:fontRef>
        </p:style>
        <p:txBody>
          <a:bodyPr lIns="98466" tIns="49233" rIns="98466" bIns="49233">
            <a:spAutoFit/>
          </a:bodyPr>
          <a:lstStyle/>
          <a:p>
            <a:pPr fontAlgn="auto">
              <a:lnSpc>
                <a:spcPct val="150000"/>
              </a:lnSpc>
              <a:spcBef>
                <a:spcPts val="0"/>
              </a:spcBef>
              <a:spcAft>
                <a:spcPts val="0"/>
              </a:spcAft>
              <a:defRPr/>
            </a:pPr>
            <a:r>
              <a:rPr lang="zh-CN" altLang="en-US" sz="2600" b="1" dirty="0">
                <a:latin typeface="微软雅黑" panose="020B0503020204020204" pitchFamily="34" charset="-122"/>
                <a:ea typeface="微软雅黑" panose="020B0503020204020204" pitchFamily="34" charset="-122"/>
              </a:rPr>
              <a:t>新发展理念，相互贯通、相互促进，是具有内在联系的集合体。</a:t>
            </a:r>
          </a:p>
        </p:txBody>
      </p:sp>
    </p:spTree>
    <p:extLst>
      <p:ext uri="{BB962C8B-B14F-4D97-AF65-F5344CB8AC3E}">
        <p14:creationId xmlns="" xmlns:p14="http://schemas.microsoft.com/office/powerpoint/2010/main" val="32912578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横卷形 58369">
            <a:extLst>
              <a:ext uri="{FF2B5EF4-FFF2-40B4-BE49-F238E27FC236}">
                <a16:creationId xmlns="" xmlns:a16="http://schemas.microsoft.com/office/drawing/2014/main" id="{889A349E-3416-4E3F-9724-3057F6BCA375}"/>
              </a:ext>
            </a:extLst>
          </p:cNvPr>
          <p:cNvSpPr/>
          <p:nvPr/>
        </p:nvSpPr>
        <p:spPr>
          <a:xfrm>
            <a:off x="2395538" y="384176"/>
            <a:ext cx="1225550" cy="619125"/>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defRPr/>
            </a:pPr>
            <a:r>
              <a:rPr lang="zh-CN" altLang="en-US" sz="2400" b="1" noProof="1">
                <a:solidFill>
                  <a:srgbClr val="FF0000"/>
                </a:solidFill>
                <a:effectLst>
                  <a:outerShdw blurRad="38100" dist="38100" dir="2700000">
                    <a:srgbClr val="000000"/>
                  </a:outerShdw>
                </a:effectLst>
                <a:ea typeface="楷体_GB2312" pitchFamily="49" charset="-122"/>
                <a:sym typeface="+mn-ea"/>
              </a:rPr>
              <a:t>练 习</a:t>
            </a:r>
          </a:p>
        </p:txBody>
      </p:sp>
      <p:sp>
        <p:nvSpPr>
          <p:cNvPr id="72706" name="矩形 58371">
            <a:extLst>
              <a:ext uri="{FF2B5EF4-FFF2-40B4-BE49-F238E27FC236}">
                <a16:creationId xmlns="" xmlns:a16="http://schemas.microsoft.com/office/drawing/2014/main" id="{4BA39EBA-7BC3-4C5C-A3A3-255B08573413}"/>
              </a:ext>
            </a:extLst>
          </p:cNvPr>
          <p:cNvSpPr>
            <a:spLocks noChangeArrowheads="1"/>
          </p:cNvSpPr>
          <p:nvPr/>
        </p:nvSpPr>
        <p:spPr bwMode="auto">
          <a:xfrm>
            <a:off x="1955800" y="1003300"/>
            <a:ext cx="8280400" cy="2400300"/>
          </a:xfrm>
          <a:prstGeom prst="rect">
            <a:avLst/>
          </a:prstGeom>
          <a:solidFill>
            <a:srgbClr val="FFFF99"/>
          </a:solidFill>
          <a:ln>
            <a:noFill/>
          </a:ln>
          <a:effectLst>
            <a:outerShdw dist="45791" dir="3378596" algn="ctr" rotWithShape="0">
              <a:schemeClr val="bg2"/>
            </a:outerShdw>
          </a:effectLst>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党的十八届五中全会坚持以人民为中心的发展思想，鲜明提出的新发展理念是（单）：</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创新、协调、绿色、开放、共享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创新、发展、绿色、开放、共享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创新、协调、绿色、改革、共享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创新、协调、绿色、开放、公平</a:t>
            </a:r>
          </a:p>
        </p:txBody>
      </p:sp>
      <p:sp>
        <p:nvSpPr>
          <p:cNvPr id="2052" name="矩形 2051">
            <a:extLst>
              <a:ext uri="{FF2B5EF4-FFF2-40B4-BE49-F238E27FC236}">
                <a16:creationId xmlns="" xmlns:a16="http://schemas.microsoft.com/office/drawing/2014/main" id="{A1C9B6F7-E032-4AA7-A838-5B3BFF9EEE60}"/>
              </a:ext>
            </a:extLst>
          </p:cNvPr>
          <p:cNvSpPr/>
          <p:nvPr/>
        </p:nvSpPr>
        <p:spPr>
          <a:xfrm>
            <a:off x="1512888" y="23814"/>
            <a:ext cx="1947863"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贯彻新发展理念</a:t>
            </a:r>
          </a:p>
        </p:txBody>
      </p:sp>
      <p:sp>
        <p:nvSpPr>
          <p:cNvPr id="72709" name="矩形 58371">
            <a:extLst>
              <a:ext uri="{FF2B5EF4-FFF2-40B4-BE49-F238E27FC236}">
                <a16:creationId xmlns="" xmlns:a16="http://schemas.microsoft.com/office/drawing/2014/main" id="{70B7A7DC-0185-4B55-AF73-85132F509054}"/>
              </a:ext>
            </a:extLst>
          </p:cNvPr>
          <p:cNvSpPr>
            <a:spLocks noChangeArrowheads="1"/>
          </p:cNvSpPr>
          <p:nvPr/>
        </p:nvSpPr>
        <p:spPr bwMode="auto">
          <a:xfrm>
            <a:off x="1847850" y="3595689"/>
            <a:ext cx="8597900" cy="2784475"/>
          </a:xfrm>
          <a:prstGeom prst="rect">
            <a:avLst/>
          </a:prstGeom>
          <a:solidFill>
            <a:srgbClr val="FFFF99"/>
          </a:solidFill>
          <a:ln>
            <a:noFill/>
          </a:ln>
          <a:effectLst>
            <a:outerShdw dist="45791" dir="3378596" algn="ctr" rotWithShape="0">
              <a:schemeClr val="bg2"/>
            </a:outerShdw>
          </a:effectLst>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党的十八届五中全会坚持以人民为中心的发展思想，鲜明提出了创新、协调、绿色、开放、共享的新发展理念。新发展理念是习近平新时代中国特色社会主义经济思想的主要内容。其中</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共享</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理念的内涵是（多）：</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同步共享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全面共享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共建共享</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全民共享</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D9214019-6DA6-41D6-8758-51A57FF51C07}"/>
              </a:ext>
            </a:extLst>
          </p:cNvPr>
          <p:cNvSpPr>
            <a:spLocks noGrp="1"/>
          </p:cNvSpPr>
          <p:nvPr>
            <p:ph idx="1"/>
          </p:nvPr>
        </p:nvSpPr>
        <p:spPr>
          <a:xfrm>
            <a:off x="1021976" y="663248"/>
            <a:ext cx="10148048" cy="5531504"/>
          </a:xfrm>
        </p:spPr>
        <p:txBody>
          <a:bodyPr/>
          <a:lstStyle/>
          <a:p>
            <a:pPr marL="0" indent="0">
              <a:lnSpc>
                <a:spcPts val="3600"/>
              </a:lnSpc>
              <a:spcBef>
                <a:spcPts val="624"/>
              </a:spcBef>
            </a:pPr>
            <a:endParaRPr lang="en-US" altLang="zh-CN" dirty="0"/>
          </a:p>
          <a:p>
            <a:pPr marL="0" indent="0">
              <a:lnSpc>
                <a:spcPts val="3600"/>
              </a:lnSpc>
              <a:spcBef>
                <a:spcPts val="624"/>
              </a:spcBef>
            </a:pPr>
            <a:r>
              <a:rPr lang="zh-CN" altLang="en-US" dirty="0"/>
              <a:t>可见，</a:t>
            </a:r>
            <a:r>
              <a:rPr lang="zh-CN" altLang="zh-CN" dirty="0"/>
              <a:t>新发展理念</a:t>
            </a:r>
            <a:r>
              <a:rPr lang="zh-CN" altLang="en-US" dirty="0"/>
              <a:t>是</a:t>
            </a:r>
            <a:r>
              <a:rPr lang="zh-CN" altLang="zh-CN" dirty="0"/>
              <a:t>立足于当前我国的新发展环境、新发展条件，是符合我国国情、顺应时代潮流、厚植发展优势的重大抉择，具有战略性、纲领性、引领性。</a:t>
            </a:r>
            <a:endParaRPr lang="en-US" altLang="zh-CN" dirty="0"/>
          </a:p>
          <a:p>
            <a:pPr marL="0" indent="0">
              <a:lnSpc>
                <a:spcPts val="3600"/>
              </a:lnSpc>
              <a:spcBef>
                <a:spcPts val="624"/>
              </a:spcBef>
            </a:pPr>
            <a:r>
              <a:rPr lang="zh-CN" altLang="en-US" dirty="0"/>
              <a:t>它</a:t>
            </a:r>
            <a:r>
              <a:rPr lang="zh-CN" altLang="zh-CN" dirty="0"/>
              <a:t>是中国共产党关于发展理论的重大升华，是习近平新时代中国特色社会主义经济思想的主要内容。我们要深入理解、准确把握其科学内涵</a:t>
            </a:r>
            <a:r>
              <a:rPr lang="zh-CN" altLang="en-US" dirty="0"/>
              <a:t>。</a:t>
            </a:r>
            <a:endParaRPr lang="en-US" altLang="zh-CN" dirty="0"/>
          </a:p>
          <a:p>
            <a:pPr marL="0" indent="0">
              <a:lnSpc>
                <a:spcPts val="3600"/>
              </a:lnSpc>
              <a:spcBef>
                <a:spcPts val="624"/>
              </a:spcBef>
            </a:pPr>
            <a:r>
              <a:rPr lang="zh-CN" altLang="en-US" dirty="0"/>
              <a:t>可以说，在当下中国，新发展理念已经成为指挥棒、红绿灯，指引着中国特色现代化经济建设朝着健康有序的方向稳步前进。</a:t>
            </a:r>
          </a:p>
          <a:p>
            <a:pPr>
              <a:lnSpc>
                <a:spcPts val="3600"/>
              </a:lnSpc>
            </a:pPr>
            <a:endParaRPr lang="zh-CN" altLang="zh-CN" dirty="0"/>
          </a:p>
          <a:p>
            <a:endParaRPr lang="zh-CN" altLang="en-US" dirty="0"/>
          </a:p>
        </p:txBody>
      </p:sp>
    </p:spTree>
    <p:extLst>
      <p:ext uri="{BB962C8B-B14F-4D97-AF65-F5344CB8AC3E}">
        <p14:creationId xmlns="" xmlns:p14="http://schemas.microsoft.com/office/powerpoint/2010/main" val="108460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矩形 1"/>
          <p:cNvSpPr>
            <a:spLocks noChangeArrowheads="1"/>
          </p:cNvSpPr>
          <p:nvPr/>
        </p:nvSpPr>
        <p:spPr bwMode="auto">
          <a:xfrm>
            <a:off x="3575050" y="933450"/>
            <a:ext cx="4968875" cy="628650"/>
          </a:xfrm>
          <a:prstGeom prst="rect">
            <a:avLst/>
          </a:prstGeom>
          <a:noFill/>
          <a:ln w="9525">
            <a:noFill/>
            <a:miter lim="800000"/>
            <a:headEnd/>
            <a:tailEnd/>
          </a:ln>
        </p:spPr>
        <p:txBody>
          <a:bodyPr lIns="98466" tIns="49233" rIns="98466" bIns="49233">
            <a:spAutoFit/>
          </a:bodyPr>
          <a:lstStyle/>
          <a:p>
            <a:pPr>
              <a:lnSpc>
                <a:spcPct val="150000"/>
              </a:lnSpc>
            </a:pPr>
            <a:r>
              <a:rPr lang="zh-CN" altLang="en-US" sz="2600" b="1">
                <a:solidFill>
                  <a:srgbClr val="0070C0"/>
                </a:solidFill>
                <a:latin typeface="微软雅黑" pitchFamily="34" charset="-122"/>
                <a:ea typeface="微软雅黑" pitchFamily="34" charset="-122"/>
              </a:rPr>
              <a:t>（二）深化供给侧结构性改革</a:t>
            </a:r>
            <a:endParaRPr lang="en-US" altLang="zh-CN" sz="2600" b="1">
              <a:solidFill>
                <a:srgbClr val="0070C0"/>
              </a:solidFill>
              <a:latin typeface="微软雅黑" pitchFamily="34" charset="-122"/>
              <a:ea typeface="微软雅黑" pitchFamily="34" charset="-122"/>
            </a:endParaRPr>
          </a:p>
        </p:txBody>
      </p:sp>
      <p:pic>
        <p:nvPicPr>
          <p:cNvPr id="32770" name="Picture 2"/>
          <p:cNvPicPr>
            <a:picLocks noChangeAspect="1" noChangeArrowheads="1"/>
          </p:cNvPicPr>
          <p:nvPr/>
        </p:nvPicPr>
        <p:blipFill>
          <a:blip r:embed="rId2"/>
          <a:srcRect t="52605" b="5954"/>
          <a:stretch>
            <a:fillRect/>
          </a:stretch>
        </p:blipFill>
        <p:spPr bwMode="auto">
          <a:xfrm>
            <a:off x="1531938" y="4100513"/>
            <a:ext cx="9136062" cy="2784475"/>
          </a:xfrm>
          <a:prstGeom prst="rect">
            <a:avLst/>
          </a:prstGeom>
          <a:noFill/>
          <a:ln w="9525">
            <a:noFill/>
            <a:miter lim="800000"/>
            <a:headEnd/>
            <a:tailEnd/>
          </a:ln>
        </p:spPr>
      </p:pic>
      <p:sp>
        <p:nvSpPr>
          <p:cNvPr id="30" name="直角三角形 29"/>
          <p:cNvSpPr/>
          <p:nvPr/>
        </p:nvSpPr>
        <p:spPr>
          <a:xfrm rot="10800000" flipH="1">
            <a:off x="2063750" y="1797050"/>
            <a:ext cx="1511300" cy="1055688"/>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31" name="直角三角形 30"/>
          <p:cNvSpPr/>
          <p:nvPr/>
        </p:nvSpPr>
        <p:spPr>
          <a:xfrm rot="16200000">
            <a:off x="9059069" y="2193131"/>
            <a:ext cx="1057275" cy="1223963"/>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dirty="0">
              <a:latin typeface="微软雅黑" panose="020B0503020204020204" pitchFamily="34" charset="-122"/>
              <a:ea typeface="微软雅黑" panose="020B0503020204020204" pitchFamily="34" charset="-122"/>
            </a:endParaRPr>
          </a:p>
        </p:txBody>
      </p:sp>
      <p:sp>
        <p:nvSpPr>
          <p:cNvPr id="32" name="矩形 31"/>
          <p:cNvSpPr/>
          <p:nvPr/>
        </p:nvSpPr>
        <p:spPr>
          <a:xfrm>
            <a:off x="2135188" y="1892300"/>
            <a:ext cx="7993062" cy="1344613"/>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lnSpc>
                <a:spcPct val="150000"/>
              </a:lnSpc>
              <a:spcBef>
                <a:spcPts val="0"/>
              </a:spcBef>
              <a:spcAft>
                <a:spcPts val="0"/>
              </a:spcAft>
              <a:defRPr/>
            </a:pPr>
            <a:endParaRPr lang="zh-CN" altLang="en-US" sz="2400" dirty="0">
              <a:latin typeface="微软雅黑" panose="020B0503020204020204" pitchFamily="34" charset="-122"/>
              <a:ea typeface="微软雅黑" panose="020B0503020204020204" pitchFamily="34" charset="-122"/>
            </a:endParaRPr>
          </a:p>
        </p:txBody>
      </p:sp>
      <p:sp>
        <p:nvSpPr>
          <p:cNvPr id="33" name="文本框 11"/>
          <p:cNvSpPr txBox="1">
            <a:spLocks noChangeArrowheads="1"/>
          </p:cNvSpPr>
          <p:nvPr/>
        </p:nvSpPr>
        <p:spPr bwMode="auto">
          <a:xfrm>
            <a:off x="2135188" y="1892300"/>
            <a:ext cx="7932737" cy="1243013"/>
          </a:xfrm>
          <a:prstGeom prst="rect">
            <a:avLst/>
          </a:prstGeom>
          <a:noFill/>
          <a:ln w="9525">
            <a:noFill/>
            <a:miter lim="800000"/>
            <a:headEnd/>
            <a:tailEnd/>
          </a:ln>
        </p:spPr>
        <p:txBody>
          <a:bodyPr lIns="98466" tIns="49233" rIns="98466" bIns="49233">
            <a:spAutoFit/>
          </a:bodyPr>
          <a:lstStyle/>
          <a:p>
            <a:pPr>
              <a:lnSpc>
                <a:spcPct val="130000"/>
              </a:lnSpc>
            </a:pPr>
            <a:r>
              <a:rPr lang="zh-CN" altLang="zh-CN" sz="2000" b="1">
                <a:latin typeface="楷体"/>
                <a:ea typeface="楷体"/>
                <a:cs typeface="楷体"/>
              </a:rPr>
              <a:t>贯彻新发展理念、建设现代化经济体系必须坚持供给侧结构性改革。只有推进供给侧结构性改革，提高供给体系质量，适应新需求变化，才能在更高水平上实现供求关系新的动态均衡，</a:t>
            </a:r>
            <a:r>
              <a:rPr lang="zh-CN" altLang="zh-CN" sz="2000" b="1">
                <a:solidFill>
                  <a:srgbClr val="0000FF"/>
                </a:solidFill>
                <a:latin typeface="楷体"/>
                <a:ea typeface="楷体"/>
                <a:cs typeface="楷体"/>
              </a:rPr>
              <a:t>推动高质量发展</a:t>
            </a:r>
            <a:r>
              <a:rPr lang="zh-CN" altLang="zh-CN" sz="2000" b="1">
                <a:latin typeface="楷体"/>
                <a:ea typeface="楷体"/>
                <a:cs typeface="楷体"/>
              </a:rPr>
              <a:t>。</a:t>
            </a:r>
          </a:p>
        </p:txBody>
      </p:sp>
      <p:sp>
        <p:nvSpPr>
          <p:cNvPr id="35" name="TextBox 34"/>
          <p:cNvSpPr txBox="1">
            <a:spLocks noChangeArrowheads="1"/>
          </p:cNvSpPr>
          <p:nvPr/>
        </p:nvSpPr>
        <p:spPr bwMode="auto">
          <a:xfrm>
            <a:off x="3792538" y="3716338"/>
            <a:ext cx="5111750" cy="1900237"/>
          </a:xfrm>
          <a:prstGeom prst="rect">
            <a:avLst/>
          </a:prstGeom>
          <a:noFill/>
          <a:ln w="9525">
            <a:noFill/>
            <a:miter lim="800000"/>
            <a:headEnd/>
            <a:tailEnd/>
          </a:ln>
        </p:spPr>
        <p:txBody>
          <a:bodyPr lIns="98466" tIns="49233" rIns="98466" bIns="49233">
            <a:spAutoFit/>
          </a:bodyPr>
          <a:lstStyle/>
          <a:p>
            <a:pPr>
              <a:lnSpc>
                <a:spcPct val="150000"/>
              </a:lnSpc>
            </a:pPr>
            <a:r>
              <a:rPr lang="en-US" altLang="zh-CN" sz="2600" b="1">
                <a:latin typeface="微软雅黑" pitchFamily="34" charset="-122"/>
                <a:ea typeface="微软雅黑" pitchFamily="34" charset="-122"/>
              </a:rPr>
              <a:t>1.</a:t>
            </a:r>
            <a:r>
              <a:rPr lang="zh-CN" altLang="en-US" sz="2600" b="1">
                <a:latin typeface="微软雅黑" pitchFamily="34" charset="-122"/>
                <a:ea typeface="微软雅黑" pitchFamily="34" charset="-122"/>
              </a:rPr>
              <a:t>供给侧结构性改革的内涵</a:t>
            </a:r>
            <a:endParaRPr lang="en-US" altLang="zh-CN" sz="2600" b="1">
              <a:latin typeface="微软雅黑" pitchFamily="34" charset="-122"/>
              <a:ea typeface="微软雅黑" pitchFamily="34" charset="-122"/>
            </a:endParaRPr>
          </a:p>
          <a:p>
            <a:pPr>
              <a:lnSpc>
                <a:spcPct val="150000"/>
              </a:lnSpc>
            </a:pPr>
            <a:r>
              <a:rPr lang="en-US" altLang="zh-CN" sz="2600" b="1">
                <a:latin typeface="微软雅黑" pitchFamily="34" charset="-122"/>
                <a:ea typeface="微软雅黑" pitchFamily="34" charset="-122"/>
              </a:rPr>
              <a:t>2.</a:t>
            </a:r>
            <a:r>
              <a:rPr lang="zh-CN" altLang="en-US" sz="2600" b="1">
                <a:latin typeface="微软雅黑" pitchFamily="34" charset="-122"/>
                <a:ea typeface="微软雅黑" pitchFamily="34" charset="-122"/>
              </a:rPr>
              <a:t>深化供给侧结构性改革的原因</a:t>
            </a:r>
            <a:endParaRPr lang="en-US" altLang="zh-CN" sz="2600" b="1">
              <a:latin typeface="微软雅黑" pitchFamily="34" charset="-122"/>
              <a:ea typeface="微软雅黑" pitchFamily="34" charset="-122"/>
            </a:endParaRPr>
          </a:p>
          <a:p>
            <a:pPr>
              <a:lnSpc>
                <a:spcPct val="150000"/>
              </a:lnSpc>
            </a:pPr>
            <a:r>
              <a:rPr lang="en-US" altLang="zh-CN" sz="2600" b="1">
                <a:latin typeface="微软雅黑" pitchFamily="34" charset="-122"/>
                <a:ea typeface="微软雅黑" pitchFamily="34" charset="-122"/>
              </a:rPr>
              <a:t>3.</a:t>
            </a:r>
            <a:r>
              <a:rPr lang="zh-CN" altLang="en-US" sz="2600" b="1">
                <a:latin typeface="微软雅黑" pitchFamily="34" charset="-122"/>
                <a:ea typeface="微软雅黑" pitchFamily="34" charset="-122"/>
              </a:rPr>
              <a:t>深化供给侧结构性改革的要求</a:t>
            </a:r>
            <a:endParaRPr lang="en-US" altLang="zh-CN" sz="2600" b="1">
              <a:latin typeface="微软雅黑" pitchFamily="34" charset="-122"/>
              <a:ea typeface="微软雅黑"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3"/>
                                        </p:tgtEl>
                                        <p:attrNameLst>
                                          <p:attrName>style.visibility</p:attrName>
                                        </p:attrNameLst>
                                      </p:cBhvr>
                                      <p:to>
                                        <p:strVal val="visible"/>
                                      </p:to>
                                    </p:set>
                                    <p:anim calcmode="discrete" valueType="clr">
                                      <p:cBhvr override="childStyle">
                                        <p:cTn id="7" dur="80"/>
                                        <p:tgtEl>
                                          <p:spTgt spid="3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
                                        </p:tgtEl>
                                        <p:attrNameLst>
                                          <p:attrName>fillcolor</p:attrName>
                                        </p:attrNameLst>
                                      </p:cBhvr>
                                      <p:tavLst>
                                        <p:tav tm="0">
                                          <p:val>
                                            <p:clrVal>
                                              <a:schemeClr val="accent2"/>
                                            </p:clrVal>
                                          </p:val>
                                        </p:tav>
                                        <p:tav tm="50000">
                                          <p:val>
                                            <p:clrVal>
                                              <a:schemeClr val="hlink"/>
                                            </p:clrVal>
                                          </p:val>
                                        </p:tav>
                                      </p:tavLst>
                                    </p:anim>
                                    <p:set>
                                      <p:cBhvr>
                                        <p:cTn id="9" dur="80"/>
                                        <p:tgtEl>
                                          <p:spTgt spid="3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5"/>
                                        </p:tgtEl>
                                        <p:attrNameLst>
                                          <p:attrName>style.visibility</p:attrName>
                                        </p:attrNameLst>
                                      </p:cBhvr>
                                      <p:to>
                                        <p:strVal val="visible"/>
                                      </p:to>
                                    </p:set>
                                    <p:anim calcmode="discrete" valueType="clr">
                                      <p:cBhvr override="childStyle">
                                        <p:cTn id="14" dur="80"/>
                                        <p:tgtEl>
                                          <p:spTgt spid="3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5"/>
                                        </p:tgtEl>
                                        <p:attrNameLst>
                                          <p:attrName>fillcolor</p:attrName>
                                        </p:attrNameLst>
                                      </p:cBhvr>
                                      <p:tavLst>
                                        <p:tav tm="0">
                                          <p:val>
                                            <p:clrVal>
                                              <a:schemeClr val="accent2"/>
                                            </p:clrVal>
                                          </p:val>
                                        </p:tav>
                                        <p:tav tm="50000">
                                          <p:val>
                                            <p:clrVal>
                                              <a:schemeClr val="hlink"/>
                                            </p:clrVal>
                                          </p:val>
                                        </p:tav>
                                      </p:tavLst>
                                    </p:anim>
                                    <p:set>
                                      <p:cBhvr>
                                        <p:cTn id="16" dur="80"/>
                                        <p:tgtEl>
                                          <p:spTgt spid="3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05045" y="4837836"/>
            <a:ext cx="2919047" cy="1754326"/>
          </a:xfrm>
          <a:prstGeom prst="rect">
            <a:avLst/>
          </a:prstGeom>
        </p:spPr>
        <p:txBody>
          <a:bodyPr wrap="square">
            <a:spAutoFit/>
          </a:bodyPr>
          <a:lstStyle/>
          <a:p>
            <a:r>
              <a:rPr lang="zh-CN" altLang="en-US" dirty="0" smtClean="0"/>
              <a:t>吴敬琏</a:t>
            </a:r>
            <a:r>
              <a:rPr lang="zh-CN" altLang="en-US" dirty="0" smtClean="0"/>
              <a:t>，中国经济学界的泰斗</a:t>
            </a:r>
            <a:r>
              <a:rPr lang="zh-CN" altLang="en-US" dirty="0" smtClean="0"/>
              <a:t>，国务院</a:t>
            </a:r>
            <a:r>
              <a:rPr lang="zh-CN" altLang="en-US" dirty="0" smtClean="0"/>
              <a:t>发展研究中心研究员、国务院信息化专家咨询委员会副主任、国务院发展研究中心学术委员会副主任等职</a:t>
            </a:r>
            <a:endParaRPr lang="zh-CN" altLang="en-US" dirty="0"/>
          </a:p>
        </p:txBody>
      </p:sp>
      <p:pic>
        <p:nvPicPr>
          <p:cNvPr id="1026" name="Picture 2" descr="C:\Users\lenovo\Desktop\58aaa378Nc0858c7d.jpg"/>
          <p:cNvPicPr>
            <a:picLocks noChangeAspect="1" noChangeArrowheads="1"/>
          </p:cNvPicPr>
          <p:nvPr/>
        </p:nvPicPr>
        <p:blipFill>
          <a:blip r:embed="rId2"/>
          <a:srcRect/>
          <a:stretch>
            <a:fillRect/>
          </a:stretch>
        </p:blipFill>
        <p:spPr bwMode="auto">
          <a:xfrm>
            <a:off x="650631" y="1594338"/>
            <a:ext cx="4164624" cy="4164624"/>
          </a:xfrm>
          <a:prstGeom prst="rect">
            <a:avLst/>
          </a:prstGeom>
          <a:noFill/>
        </p:spPr>
      </p:pic>
      <p:pic>
        <p:nvPicPr>
          <p:cNvPr id="1028" name="Picture 4" descr="http://img1.gtimg.com/ninja/1/2017/04/ninja149102090283347.jpg"/>
          <p:cNvPicPr>
            <a:picLocks noChangeAspect="1" noChangeArrowheads="1"/>
          </p:cNvPicPr>
          <p:nvPr/>
        </p:nvPicPr>
        <p:blipFill>
          <a:blip r:embed="rId3"/>
          <a:srcRect/>
          <a:stretch>
            <a:fillRect/>
          </a:stretch>
        </p:blipFill>
        <p:spPr bwMode="auto">
          <a:xfrm>
            <a:off x="8191745" y="4642339"/>
            <a:ext cx="2895355" cy="2040321"/>
          </a:xfrm>
          <a:prstGeom prst="rect">
            <a:avLst/>
          </a:prstGeom>
          <a:noFill/>
        </p:spPr>
      </p:pic>
      <p:pic>
        <p:nvPicPr>
          <p:cNvPr id="1030" name="Picture 6" descr="http://static.szhgh.com/p/d36253cd4f2ce2f8186d5272f915ffbe.jpg"/>
          <p:cNvPicPr>
            <a:picLocks noChangeAspect="1" noChangeArrowheads="1"/>
          </p:cNvPicPr>
          <p:nvPr/>
        </p:nvPicPr>
        <p:blipFill>
          <a:blip r:embed="rId4"/>
          <a:srcRect/>
          <a:stretch>
            <a:fillRect/>
          </a:stretch>
        </p:blipFill>
        <p:spPr bwMode="auto">
          <a:xfrm>
            <a:off x="5969976" y="850574"/>
            <a:ext cx="1474421" cy="1965895"/>
          </a:xfrm>
          <a:prstGeom prst="rect">
            <a:avLst/>
          </a:prstGeom>
          <a:noFill/>
        </p:spPr>
      </p:pic>
      <p:sp>
        <p:nvSpPr>
          <p:cNvPr id="6" name="矩形 5"/>
          <p:cNvSpPr/>
          <p:nvPr/>
        </p:nvSpPr>
        <p:spPr>
          <a:xfrm>
            <a:off x="7666770" y="1381382"/>
            <a:ext cx="3048000" cy="1200329"/>
          </a:xfrm>
          <a:prstGeom prst="rect">
            <a:avLst/>
          </a:prstGeom>
        </p:spPr>
        <p:txBody>
          <a:bodyPr>
            <a:spAutoFit/>
          </a:bodyPr>
          <a:lstStyle/>
          <a:p>
            <a:pPr lvl="0"/>
            <a:r>
              <a:rPr lang="zh-CN" altLang="en-US" dirty="0" smtClean="0">
                <a:solidFill>
                  <a:prstClr val="black"/>
                </a:solidFill>
              </a:rPr>
              <a:t>中国</a:t>
            </a:r>
            <a:r>
              <a:rPr lang="zh-CN" altLang="en-US" dirty="0" smtClean="0">
                <a:solidFill>
                  <a:prstClr val="black"/>
                </a:solidFill>
              </a:rPr>
              <a:t>经济学界泰斗，被公认为中国最具影响力的经济学家。他的学生李克强总理成为当今中国经济的掌舵人。</a:t>
            </a:r>
          </a:p>
        </p:txBody>
      </p:sp>
      <p:sp>
        <p:nvSpPr>
          <p:cNvPr id="7" name="矩形 6"/>
          <p:cNvSpPr/>
          <p:nvPr/>
        </p:nvSpPr>
        <p:spPr>
          <a:xfrm>
            <a:off x="6299256" y="2884949"/>
            <a:ext cx="877163" cy="369332"/>
          </a:xfrm>
          <a:prstGeom prst="rect">
            <a:avLst/>
          </a:prstGeom>
        </p:spPr>
        <p:txBody>
          <a:bodyPr wrap="none">
            <a:spAutoFit/>
          </a:bodyPr>
          <a:lstStyle/>
          <a:p>
            <a:r>
              <a:rPr lang="zh-CN" altLang="en-US" dirty="0" smtClean="0">
                <a:solidFill>
                  <a:prstClr val="black"/>
                </a:solidFill>
              </a:rPr>
              <a:t>厉以宁</a:t>
            </a:r>
            <a:endParaRPr lang="zh-CN" altLang="en-US" dirty="0"/>
          </a:p>
        </p:txBody>
      </p:sp>
      <p:sp>
        <p:nvSpPr>
          <p:cNvPr id="8" name="矩形 7"/>
          <p:cNvSpPr/>
          <p:nvPr/>
        </p:nvSpPr>
        <p:spPr>
          <a:xfrm>
            <a:off x="2204570" y="5161057"/>
            <a:ext cx="1364476" cy="369332"/>
          </a:xfrm>
          <a:prstGeom prst="rect">
            <a:avLst/>
          </a:prstGeom>
        </p:spPr>
        <p:txBody>
          <a:bodyPr wrap="none">
            <a:spAutoFit/>
          </a:bodyPr>
          <a:lstStyle/>
          <a:p>
            <a:r>
              <a:rPr lang="en-US" altLang="zh-CN" dirty="0" smtClean="0"/>
              <a:t>2017-02-01</a:t>
            </a:r>
            <a:endParaRPr lang="zh-CN" altLang="en-US"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6"/>
          <p:cNvSpPr txBox="1"/>
          <p:nvPr/>
        </p:nvSpPr>
        <p:spPr>
          <a:xfrm>
            <a:off x="4792663" y="2065338"/>
            <a:ext cx="5816600" cy="3970337"/>
          </a:xfrm>
          <a:prstGeom prst="rect">
            <a:avLst/>
          </a:prstGeom>
          <a:noFill/>
        </p:spPr>
        <p:txBody>
          <a:bodyPr>
            <a:spAutoFit/>
          </a:bodyPr>
          <a:lstStyle/>
          <a:p>
            <a:pPr algn="just" fontAlgn="auto">
              <a:spcBef>
                <a:spcPts val="0"/>
              </a:spcBef>
              <a:spcAft>
                <a:spcPts val="0"/>
              </a:spcAft>
              <a:defRPr/>
            </a:pPr>
            <a:r>
              <a:rPr lang="en-US" altLang="zh-CN" sz="3599" b="1" dirty="0">
                <a:latin typeface="楷体" panose="02010609060101010101" pitchFamily="49" charset="-122"/>
                <a:ea typeface="楷体" panose="02010609060101010101" pitchFamily="49" charset="-122"/>
                <a:cs typeface="+mn-cs"/>
              </a:rPr>
              <a:t>    </a:t>
            </a:r>
            <a:r>
              <a:rPr lang="zh-CN" altLang="zh-CN" sz="3599" b="1" dirty="0">
                <a:latin typeface="楷体" panose="02010609060101010101" pitchFamily="49" charset="-122"/>
                <a:ea typeface="楷体" panose="02010609060101010101" pitchFamily="49" charset="-122"/>
                <a:cs typeface="+mn-cs"/>
                <a:sym typeface="黑体" panose="02010609060101010101" charset="-122"/>
              </a:rPr>
              <a:t>一个国家发展从根本上要靠供给侧推动</a:t>
            </a:r>
            <a:r>
              <a:rPr lang="zh-CN" altLang="en-US" sz="3599" b="1" dirty="0">
                <a:latin typeface="楷体" panose="02010609060101010101" pitchFamily="49" charset="-122"/>
                <a:ea typeface="楷体" panose="02010609060101010101" pitchFamily="49" charset="-122"/>
                <a:cs typeface="+mn-cs"/>
                <a:sym typeface="黑体" panose="02010609060101010101" charset="-122"/>
              </a:rPr>
              <a:t>。</a:t>
            </a:r>
            <a:endParaRPr lang="en-US" altLang="zh-CN" sz="3599" b="1" dirty="0">
              <a:latin typeface="楷体" panose="02010609060101010101" pitchFamily="49" charset="-122"/>
              <a:ea typeface="楷体" panose="02010609060101010101" pitchFamily="49" charset="-122"/>
              <a:cs typeface="+mn-cs"/>
              <a:sym typeface="黑体" panose="02010609060101010101" charset="-122"/>
            </a:endParaRPr>
          </a:p>
          <a:p>
            <a:pPr fontAlgn="auto">
              <a:spcBef>
                <a:spcPts val="0"/>
              </a:spcBef>
              <a:spcAft>
                <a:spcPts val="0"/>
              </a:spcAft>
              <a:defRPr/>
            </a:pPr>
            <a:r>
              <a:rPr lang="zh-CN" altLang="en-US" sz="3599" b="1" dirty="0">
                <a:latin typeface="楷体" panose="02010609060101010101" pitchFamily="49" charset="-122"/>
                <a:ea typeface="楷体" panose="02010609060101010101" pitchFamily="49" charset="-122"/>
                <a:cs typeface="+mn-cs"/>
              </a:rPr>
              <a:t>    党的十九大报告中又指出，</a:t>
            </a:r>
            <a:r>
              <a:rPr lang="en-US" altLang="zh-CN" sz="3599" b="1" dirty="0">
                <a:latin typeface="楷体" panose="02010609060101010101" pitchFamily="49" charset="-122"/>
                <a:ea typeface="楷体" panose="02010609060101010101" pitchFamily="49" charset="-122"/>
                <a:cs typeface="+mn-cs"/>
              </a:rPr>
              <a:t>...</a:t>
            </a:r>
            <a:r>
              <a:rPr lang="zh-CN" altLang="en-US" sz="3599" b="1" dirty="0">
                <a:latin typeface="楷体" panose="02010609060101010101" pitchFamily="49" charset="-122"/>
                <a:ea typeface="楷体" panose="02010609060101010101" pitchFamily="49" charset="-122"/>
                <a:cs typeface="+mn-cs"/>
              </a:rPr>
              <a:t>必须坚持质量第一、效益优先，以供给侧结构性改革为</a:t>
            </a:r>
            <a:r>
              <a:rPr lang="zh-CN" altLang="en-US" sz="3599" b="1" dirty="0">
                <a:solidFill>
                  <a:srgbClr val="C00000"/>
                </a:solidFill>
                <a:latin typeface="楷体" panose="02010609060101010101" pitchFamily="49" charset="-122"/>
                <a:ea typeface="楷体" panose="02010609060101010101" pitchFamily="49" charset="-122"/>
                <a:cs typeface="+mn-cs"/>
              </a:rPr>
              <a:t>主线</a:t>
            </a:r>
            <a:r>
              <a:rPr lang="zh-CN" altLang="en-US" sz="3599" b="1" dirty="0">
                <a:latin typeface="楷体" panose="02010609060101010101" pitchFamily="49" charset="-122"/>
                <a:ea typeface="楷体" panose="02010609060101010101" pitchFamily="49" charset="-122"/>
                <a:cs typeface="+mn-cs"/>
              </a:rPr>
              <a:t>。</a:t>
            </a:r>
            <a:r>
              <a:rPr lang="en-US" altLang="zh-CN" sz="3599" b="1" dirty="0">
                <a:latin typeface="楷体" panose="02010609060101010101" pitchFamily="49" charset="-122"/>
                <a:ea typeface="楷体" panose="02010609060101010101" pitchFamily="49" charset="-122"/>
                <a:cs typeface="+mn-cs"/>
              </a:rPr>
              <a:t>……</a:t>
            </a:r>
            <a:r>
              <a:rPr lang="zh-CN" altLang="en-US" sz="3599" b="1" dirty="0">
                <a:latin typeface="楷体" panose="02010609060101010101" pitchFamily="49" charset="-122"/>
                <a:ea typeface="楷体" panose="02010609060101010101" pitchFamily="49" charset="-122"/>
                <a:cs typeface="+mn-cs"/>
              </a:rPr>
              <a:t>把提高供给体系质量作为</a:t>
            </a:r>
            <a:r>
              <a:rPr lang="zh-CN" altLang="en-US" sz="3599" b="1" dirty="0">
                <a:solidFill>
                  <a:srgbClr val="C00000"/>
                </a:solidFill>
                <a:latin typeface="楷体" panose="02010609060101010101" pitchFamily="49" charset="-122"/>
                <a:ea typeface="楷体" panose="02010609060101010101" pitchFamily="49" charset="-122"/>
                <a:cs typeface="+mn-cs"/>
              </a:rPr>
              <a:t>主攻方向</a:t>
            </a:r>
            <a:r>
              <a:rPr lang="en-US" altLang="zh-CN" sz="3599" b="1" dirty="0">
                <a:solidFill>
                  <a:srgbClr val="C00000"/>
                </a:solidFill>
                <a:latin typeface="楷体" panose="02010609060101010101" pitchFamily="49" charset="-122"/>
                <a:ea typeface="楷体" panose="02010609060101010101" pitchFamily="49" charset="-122"/>
                <a:cs typeface="+mn-cs"/>
              </a:rPr>
              <a:t>...</a:t>
            </a:r>
          </a:p>
        </p:txBody>
      </p:sp>
      <p:pic>
        <p:nvPicPr>
          <p:cNvPr id="3" name="Picture 3" descr="C:\Users\PC\Desktop\uhged_0000_-----24.png"/>
          <p:cNvPicPr>
            <a:picLocks noChangeAspect="1" noChangeArrowheads="1"/>
          </p:cNvPicPr>
          <p:nvPr/>
        </p:nvPicPr>
        <p:blipFill>
          <a:blip r:embed="rId2"/>
          <a:srcRect b="6670"/>
          <a:stretch>
            <a:fillRect/>
          </a:stretch>
        </p:blipFill>
        <p:spPr bwMode="auto">
          <a:xfrm>
            <a:off x="1022350" y="2000250"/>
            <a:ext cx="3173413" cy="4035425"/>
          </a:xfrm>
          <a:prstGeom prst="rect">
            <a:avLst/>
          </a:prstGeom>
          <a:noFill/>
          <a:ln w="9525">
            <a:noFill/>
            <a:miter lim="800000"/>
            <a:headEnd/>
            <a:tailEnd/>
          </a:ln>
        </p:spPr>
      </p:pic>
    </p:spTree>
    <p:extLst>
      <p:ext uri="{BB962C8B-B14F-4D97-AF65-F5344CB8AC3E}">
        <p14:creationId xmlns="" xmlns:p14="http://schemas.microsoft.com/office/powerpoint/2010/main" val="37561122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02790" y="1651000"/>
            <a:ext cx="8412480" cy="2122805"/>
          </a:xfrm>
          <a:prstGeom prst="rect">
            <a:avLst/>
          </a:prstGeom>
          <a:noFill/>
          <a:ln>
            <a:noFill/>
          </a:ln>
        </p:spPr>
        <p:txBody>
          <a:bodyPr>
            <a:spAutoFit/>
            <a:scene3d>
              <a:camera prst="perspectiveFront"/>
              <a:lightRig rig="threePt" dir="t"/>
            </a:scene3d>
            <a:sp3d extrusionH="57150">
              <a:extrusionClr>
                <a:srgbClr val="00B050"/>
              </a:extrusionClr>
            </a:sp3d>
          </a:bodyPr>
          <a:lstStyle/>
          <a:p>
            <a:pPr algn="ctr" fontAlgn="auto">
              <a:spcBef>
                <a:spcPts val="0"/>
              </a:spcBef>
              <a:spcAft>
                <a:spcPts val="0"/>
              </a:spcAft>
              <a:defRPr/>
            </a:pPr>
            <a:r>
              <a:rPr lang="zh-CN" altLang="en-US" sz="6600" b="1" dirty="0">
                <a:ln w="12700">
                  <a:solidFill>
                    <a:srgbClr val="FF0000"/>
                  </a:solidFill>
                  <a:prstDash val="solid"/>
                </a:ln>
                <a:solidFill>
                  <a:srgbClr val="7030A0"/>
                </a:solidFill>
                <a:effectLst>
                  <a:glow rad="63500">
                    <a:schemeClr val="accent1">
                      <a:satMod val="175000"/>
                      <a:alpha val="40000"/>
                    </a:schemeClr>
                  </a:glow>
                  <a:outerShdw dist="38100" dir="2640000" algn="bl" rotWithShape="0">
                    <a:schemeClr val="accent1"/>
                  </a:outerShdw>
                  <a:reflection blurRad="6350" stA="55000" endA="300" endPos="45500" dir="5400000" sy="-100000" algn="bl" rotWithShape="0"/>
                </a:effectLst>
                <a:latin typeface="新宋体" panose="02010609030101010101" charset="-122"/>
                <a:ea typeface="新宋体" panose="02010609030101010101" charset="-122"/>
                <a:cs typeface="+mn-cs"/>
              </a:rPr>
              <a:t>供给侧结构性改革的</a:t>
            </a:r>
          </a:p>
          <a:p>
            <a:pPr algn="ctr" fontAlgn="auto">
              <a:spcBef>
                <a:spcPts val="0"/>
              </a:spcBef>
              <a:spcAft>
                <a:spcPts val="0"/>
              </a:spcAft>
              <a:defRPr/>
            </a:pPr>
            <a:r>
              <a:rPr lang="zh-CN" altLang="en-US" sz="6600" b="1" dirty="0">
                <a:ln w="12700">
                  <a:solidFill>
                    <a:srgbClr val="FF0000"/>
                  </a:solidFill>
                  <a:prstDash val="solid"/>
                </a:ln>
                <a:solidFill>
                  <a:srgbClr val="7030A0"/>
                </a:solidFill>
                <a:effectLst>
                  <a:glow rad="63500">
                    <a:schemeClr val="accent1">
                      <a:satMod val="175000"/>
                      <a:alpha val="40000"/>
                    </a:schemeClr>
                  </a:glow>
                  <a:outerShdw dist="38100" dir="2640000" algn="bl" rotWithShape="0">
                    <a:schemeClr val="accent1"/>
                  </a:outerShdw>
                  <a:reflection blurRad="6350" stA="55000" endA="300" endPos="45500" dir="5400000" sy="-100000" algn="bl" rotWithShape="0"/>
                </a:effectLst>
                <a:latin typeface="新宋体" panose="02010609030101010101" charset="-122"/>
                <a:ea typeface="新宋体" panose="02010609030101010101" charset="-122"/>
                <a:cs typeface="+mn-cs"/>
              </a:rPr>
              <a:t>理论基础</a:t>
            </a:r>
          </a:p>
        </p:txBody>
      </p:sp>
      <p:grpSp>
        <p:nvGrpSpPr>
          <p:cNvPr id="3" name="组合 2"/>
          <p:cNvGrpSpPr>
            <a:grpSpLocks/>
          </p:cNvGrpSpPr>
          <p:nvPr/>
        </p:nvGrpSpPr>
        <p:grpSpPr bwMode="auto">
          <a:xfrm>
            <a:off x="1588" y="3211513"/>
            <a:ext cx="12239625" cy="3681412"/>
            <a:chOff x="-36552" y="2490596"/>
            <a:chExt cx="9180552" cy="2760512"/>
          </a:xfrm>
        </p:grpSpPr>
        <p:pic>
          <p:nvPicPr>
            <p:cNvPr id="35846" name="Picture 2" descr="C:\Users\Administrator\Desktop\Nipic_20180988_20150909113802527000.png"/>
            <p:cNvPicPr>
              <a:picLocks noChangeAspect="1" noChangeArrowheads="1"/>
            </p:cNvPicPr>
            <p:nvPr/>
          </p:nvPicPr>
          <p:blipFill>
            <a:blip r:embed="rId2"/>
            <a:srcRect l="22470" r="-7297" b="12677"/>
            <a:stretch>
              <a:fillRect/>
            </a:stretch>
          </p:blipFill>
          <p:spPr bwMode="auto">
            <a:xfrm rot="10800000" flipV="1">
              <a:off x="7571521" y="3222056"/>
              <a:ext cx="1572479" cy="1734811"/>
            </a:xfrm>
            <a:prstGeom prst="rect">
              <a:avLst/>
            </a:prstGeom>
            <a:noFill/>
            <a:ln w="9525">
              <a:noFill/>
              <a:miter lim="800000"/>
              <a:headEnd/>
              <a:tailEnd/>
            </a:ln>
          </p:spPr>
        </p:pic>
        <p:pic>
          <p:nvPicPr>
            <p:cNvPr id="35847" name="Picture 3" descr="C:\Users\Administrator\Desktop\线稿长城001.png"/>
            <p:cNvPicPr>
              <a:picLocks noChangeAspect="1" noChangeArrowheads="1"/>
            </p:cNvPicPr>
            <p:nvPr/>
          </p:nvPicPr>
          <p:blipFill>
            <a:blip r:embed="rId3"/>
            <a:srcRect l="17859" t="55403" r="42796"/>
            <a:stretch>
              <a:fillRect/>
            </a:stretch>
          </p:blipFill>
          <p:spPr bwMode="auto">
            <a:xfrm>
              <a:off x="1" y="2490596"/>
              <a:ext cx="4206904" cy="2652903"/>
            </a:xfrm>
            <a:prstGeom prst="rect">
              <a:avLst/>
            </a:prstGeom>
            <a:noFill/>
            <a:ln w="9525">
              <a:noFill/>
              <a:miter lim="800000"/>
              <a:headEnd/>
              <a:tailEnd/>
            </a:ln>
          </p:spPr>
        </p:pic>
        <p:sp>
          <p:nvSpPr>
            <p:cNvPr id="6" name="矩形 5"/>
            <p:cNvSpPr/>
            <p:nvPr/>
          </p:nvSpPr>
          <p:spPr>
            <a:xfrm>
              <a:off x="-36552" y="5055884"/>
              <a:ext cx="9180552" cy="195224"/>
            </a:xfrm>
            <a:prstGeom prst="rect">
              <a:avLst/>
            </a:prstGeom>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 name="组合 6"/>
          <p:cNvGrpSpPr>
            <a:grpSpLocks/>
          </p:cNvGrpSpPr>
          <p:nvPr/>
        </p:nvGrpSpPr>
        <p:grpSpPr bwMode="auto">
          <a:xfrm>
            <a:off x="9582150" y="360363"/>
            <a:ext cx="2176463" cy="1579562"/>
            <a:chOff x="6935916" y="343637"/>
            <a:chExt cx="1713877" cy="1135367"/>
          </a:xfrm>
        </p:grpSpPr>
        <p:pic>
          <p:nvPicPr>
            <p:cNvPr id="35844" name="Picture 4" descr="C:\Users\Administrator\Desktop\线稿长城11.png"/>
            <p:cNvPicPr>
              <a:picLocks noChangeAspect="1" noChangeArrowheads="1"/>
            </p:cNvPicPr>
            <p:nvPr/>
          </p:nvPicPr>
          <p:blipFill>
            <a:blip r:embed="rId4"/>
            <a:srcRect/>
            <a:stretch>
              <a:fillRect/>
            </a:stretch>
          </p:blipFill>
          <p:spPr bwMode="auto">
            <a:xfrm>
              <a:off x="6935916" y="343637"/>
              <a:ext cx="1300628" cy="1135367"/>
            </a:xfrm>
            <a:prstGeom prst="rect">
              <a:avLst/>
            </a:prstGeom>
            <a:noFill/>
            <a:ln w="9525">
              <a:noFill/>
              <a:miter lim="800000"/>
              <a:headEnd/>
              <a:tailEnd/>
            </a:ln>
          </p:spPr>
        </p:pic>
        <p:pic>
          <p:nvPicPr>
            <p:cNvPr id="35845" name="Picture 4" descr="C:\Users\Administrator\Desktop\线稿长城11.png"/>
            <p:cNvPicPr>
              <a:picLocks noChangeAspect="1" noChangeArrowheads="1"/>
            </p:cNvPicPr>
            <p:nvPr/>
          </p:nvPicPr>
          <p:blipFill>
            <a:blip r:embed="rId5"/>
            <a:srcRect/>
            <a:stretch>
              <a:fillRect/>
            </a:stretch>
          </p:blipFill>
          <p:spPr bwMode="auto">
            <a:xfrm rot="900000">
              <a:off x="7896192" y="541316"/>
              <a:ext cx="753601" cy="657847"/>
            </a:xfrm>
            <a:prstGeom prst="rect">
              <a:avLst/>
            </a:prstGeom>
            <a:noFill/>
            <a:ln w="9525">
              <a:noFill/>
              <a:miter lim="800000"/>
              <a:headEnd/>
              <a:tailEnd/>
            </a:ln>
          </p:spPr>
        </p:pic>
      </p:grpSp>
    </p:spTree>
    <p:extLst>
      <p:ext uri="{BB962C8B-B14F-4D97-AF65-F5344CB8AC3E}">
        <p14:creationId xmlns="" xmlns:p14="http://schemas.microsoft.com/office/powerpoint/2010/main" val="16257022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框 1"/>
          <p:cNvSpPr txBox="1">
            <a:spLocks noChangeArrowheads="1"/>
          </p:cNvSpPr>
          <p:nvPr/>
        </p:nvSpPr>
        <p:spPr bwMode="auto">
          <a:xfrm>
            <a:off x="4854575" y="2089150"/>
            <a:ext cx="2481263" cy="3370263"/>
          </a:xfrm>
          <a:prstGeom prst="rect">
            <a:avLst/>
          </a:prstGeom>
          <a:noFill/>
          <a:ln w="12700">
            <a:solidFill>
              <a:srgbClr val="CC00CC"/>
            </a:solidFill>
            <a:miter lim="800000"/>
            <a:headEnd/>
            <a:tailEnd/>
          </a:ln>
        </p:spPr>
        <p:txBody>
          <a:bodyPr wrap="none">
            <a:spAutoFit/>
          </a:bodyPr>
          <a:lstStyle/>
          <a:p>
            <a:pPr algn="ctr">
              <a:lnSpc>
                <a:spcPct val="150000"/>
              </a:lnSpc>
            </a:pPr>
            <a:r>
              <a:rPr lang="zh-CN" sz="3000" b="1">
                <a:solidFill>
                  <a:srgbClr val="0000CC"/>
                </a:solidFill>
                <a:latin typeface="隶书" pitchFamily="49" charset="-122"/>
                <a:ea typeface="隶书" pitchFamily="49" charset="-122"/>
                <a:sym typeface="+mn-ea"/>
              </a:rPr>
              <a:t>西方供给学派</a:t>
            </a:r>
          </a:p>
          <a:p>
            <a:pPr algn="ctr">
              <a:lnSpc>
                <a:spcPct val="150000"/>
              </a:lnSpc>
            </a:pPr>
            <a:r>
              <a:rPr lang="zh-CN" altLang="en-US" sz="2800">
                <a:latin typeface="华文新魏" pitchFamily="2" charset="-122"/>
                <a:ea typeface="华文新魏" pitchFamily="2" charset="-122"/>
              </a:rPr>
              <a:t>供给创造需求</a:t>
            </a:r>
          </a:p>
          <a:p>
            <a:pPr algn="ctr">
              <a:lnSpc>
                <a:spcPct val="150000"/>
              </a:lnSpc>
            </a:pPr>
            <a:r>
              <a:rPr lang="zh-CN" altLang="en-US" sz="2800">
                <a:latin typeface="华文新魏" pitchFamily="2" charset="-122"/>
                <a:ea typeface="华文新魏" pitchFamily="2" charset="-122"/>
              </a:rPr>
              <a:t>减少政府干预</a:t>
            </a:r>
          </a:p>
          <a:p>
            <a:pPr algn="ctr">
              <a:lnSpc>
                <a:spcPct val="150000"/>
              </a:lnSpc>
            </a:pPr>
            <a:r>
              <a:rPr lang="zh-CN" altLang="en-US" sz="2800">
                <a:latin typeface="华文新魏" pitchFamily="2" charset="-122"/>
                <a:ea typeface="华文新魏" pitchFamily="2" charset="-122"/>
              </a:rPr>
              <a:t>减税、私有化</a:t>
            </a:r>
          </a:p>
          <a:p>
            <a:pPr algn="ctr">
              <a:lnSpc>
                <a:spcPct val="150000"/>
              </a:lnSpc>
            </a:pPr>
            <a:r>
              <a:rPr lang="en-US" altLang="zh-CN" sz="2800">
                <a:latin typeface="华文新魏" pitchFamily="2" charset="-122"/>
                <a:ea typeface="华文新魏" pitchFamily="2" charset="-122"/>
              </a:rPr>
              <a:t>......</a:t>
            </a:r>
          </a:p>
        </p:txBody>
      </p:sp>
      <p:sp>
        <p:nvSpPr>
          <p:cNvPr id="36866" name="文本框 2"/>
          <p:cNvSpPr txBox="1">
            <a:spLocks noChangeArrowheads="1"/>
          </p:cNvSpPr>
          <p:nvPr/>
        </p:nvSpPr>
        <p:spPr bwMode="auto">
          <a:xfrm>
            <a:off x="7718425" y="3822700"/>
            <a:ext cx="1404938" cy="460375"/>
          </a:xfrm>
          <a:prstGeom prst="rect">
            <a:avLst/>
          </a:prstGeom>
          <a:noFill/>
          <a:ln w="9525">
            <a:noFill/>
            <a:miter lim="800000"/>
            <a:headEnd/>
            <a:tailEnd/>
          </a:ln>
        </p:spPr>
        <p:txBody>
          <a:bodyPr wrap="none">
            <a:spAutoFit/>
          </a:bodyPr>
          <a:lstStyle/>
          <a:p>
            <a:r>
              <a:rPr lang="zh-CN" b="1">
                <a:latin typeface="华文楷体" pitchFamily="65" charset="-122"/>
                <a:ea typeface="华文楷体" pitchFamily="65" charset="-122"/>
                <a:sym typeface="+mn-ea"/>
              </a:rPr>
              <a:t>典型实践</a:t>
            </a:r>
            <a:endParaRPr lang="zh-CN" altLang="en-US" b="1">
              <a:latin typeface="华文楷体" pitchFamily="65" charset="-122"/>
              <a:ea typeface="华文楷体" pitchFamily="65" charset="-122"/>
              <a:sym typeface="+mn-ea"/>
            </a:endParaRPr>
          </a:p>
        </p:txBody>
      </p:sp>
      <p:sp>
        <p:nvSpPr>
          <p:cNvPr id="4" name="文本框 3"/>
          <p:cNvSpPr txBox="1"/>
          <p:nvPr/>
        </p:nvSpPr>
        <p:spPr>
          <a:xfrm>
            <a:off x="9405938" y="2600325"/>
            <a:ext cx="1216025" cy="2195513"/>
          </a:xfrm>
          <a:prstGeom prst="rect">
            <a:avLst/>
          </a:prstGeom>
          <a:noFill/>
        </p:spPr>
        <p:txBody>
          <a:bodyPr vert="eaVert" wrap="none">
            <a:spAutoFit/>
          </a:bodyPr>
          <a:lstStyle/>
          <a:p>
            <a:pPr fontAlgn="auto">
              <a:lnSpc>
                <a:spcPct val="120000"/>
              </a:lnSpc>
              <a:spcBef>
                <a:spcPts val="0"/>
              </a:spcBef>
              <a:spcAft>
                <a:spcPts val="0"/>
              </a:spcAft>
              <a:defRPr/>
            </a:pPr>
            <a:r>
              <a:rPr lang="zh-CN" altLang="en-US" sz="2800" spc="500">
                <a:solidFill>
                  <a:srgbClr val="C00000"/>
                </a:solidFill>
                <a:latin typeface="+mn-lt"/>
                <a:ea typeface="+mn-ea"/>
                <a:cs typeface="+mn-cs"/>
              </a:rPr>
              <a:t>里根经济学</a:t>
            </a:r>
          </a:p>
          <a:p>
            <a:pPr fontAlgn="auto">
              <a:lnSpc>
                <a:spcPct val="120000"/>
              </a:lnSpc>
              <a:spcBef>
                <a:spcPts val="0"/>
              </a:spcBef>
              <a:spcAft>
                <a:spcPts val="0"/>
              </a:spcAft>
              <a:defRPr/>
            </a:pPr>
            <a:r>
              <a:rPr lang="zh-CN" altLang="en-US" sz="2800" b="1" spc="500">
                <a:solidFill>
                  <a:srgbClr val="C00000"/>
                </a:solidFill>
                <a:latin typeface="楷体" panose="02010609060101010101" pitchFamily="49" charset="-122"/>
                <a:ea typeface="楷体" panose="02010609060101010101" pitchFamily="49" charset="-122"/>
                <a:cs typeface="+mn-cs"/>
              </a:rPr>
              <a:t>撒切尔主义</a:t>
            </a:r>
          </a:p>
        </p:txBody>
      </p:sp>
      <p:sp>
        <p:nvSpPr>
          <p:cNvPr id="36868" name="文本框 4"/>
          <p:cNvSpPr txBox="1">
            <a:spLocks noChangeArrowheads="1"/>
          </p:cNvSpPr>
          <p:nvPr/>
        </p:nvSpPr>
        <p:spPr bwMode="auto">
          <a:xfrm>
            <a:off x="7718425" y="3105150"/>
            <a:ext cx="1404938" cy="460375"/>
          </a:xfrm>
          <a:prstGeom prst="rect">
            <a:avLst/>
          </a:prstGeom>
          <a:noFill/>
          <a:ln w="9525">
            <a:noFill/>
            <a:miter lim="800000"/>
            <a:headEnd/>
            <a:tailEnd/>
          </a:ln>
        </p:spPr>
        <p:txBody>
          <a:bodyPr wrap="none">
            <a:spAutoFit/>
          </a:bodyPr>
          <a:lstStyle/>
          <a:p>
            <a:r>
              <a:rPr lang="zh-CN" altLang="en-US" b="1">
                <a:latin typeface="华文楷体" pitchFamily="65" charset="-122"/>
                <a:ea typeface="华文楷体" pitchFamily="65" charset="-122"/>
                <a:sym typeface="+mn-ea"/>
              </a:rPr>
              <a:t>理论基础</a:t>
            </a:r>
          </a:p>
        </p:txBody>
      </p:sp>
      <p:cxnSp>
        <p:nvCxnSpPr>
          <p:cNvPr id="6" name="直接箭头连接符 5"/>
          <p:cNvCxnSpPr/>
          <p:nvPr/>
        </p:nvCxnSpPr>
        <p:spPr>
          <a:xfrm flipV="1">
            <a:off x="7404100" y="3502025"/>
            <a:ext cx="20034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7391400" y="3857625"/>
            <a:ext cx="2032000" cy="47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a:spLocks noChangeArrowheads="1"/>
          </p:cNvSpPr>
          <p:nvPr/>
        </p:nvSpPr>
        <p:spPr bwMode="auto">
          <a:xfrm>
            <a:off x="8088313" y="4795838"/>
            <a:ext cx="3292475" cy="1198562"/>
          </a:xfrm>
          <a:prstGeom prst="rect">
            <a:avLst/>
          </a:prstGeom>
          <a:noFill/>
          <a:ln w="9525">
            <a:noFill/>
            <a:miter lim="800000"/>
            <a:headEnd/>
            <a:tailEnd/>
          </a:ln>
        </p:spPr>
        <p:txBody>
          <a:bodyPr>
            <a:spAutoFit/>
          </a:bodyPr>
          <a:lstStyle/>
          <a:p>
            <a:r>
              <a:rPr lang="zh-CN" altLang="en-US">
                <a:solidFill>
                  <a:srgbClr val="008000"/>
                </a:solidFill>
                <a:latin typeface="华文行楷" pitchFamily="2" charset="-122"/>
                <a:ea typeface="华文行楷" pitchFamily="2" charset="-122"/>
                <a:cs typeface="宋体" charset="-122"/>
              </a:rPr>
              <a:t>国际货币基金组织前首席经济学家西蒙</a:t>
            </a:r>
            <a:r>
              <a:rPr lang="en-US" altLang="zh-CN">
                <a:solidFill>
                  <a:srgbClr val="008000"/>
                </a:solidFill>
                <a:latin typeface="华文行楷" pitchFamily="2" charset="-122"/>
                <a:ea typeface="华文行楷" pitchFamily="2" charset="-122"/>
                <a:cs typeface="宋体" charset="-122"/>
              </a:rPr>
              <a:t>·</a:t>
            </a:r>
            <a:r>
              <a:rPr lang="zh-CN" altLang="en-US">
                <a:solidFill>
                  <a:srgbClr val="008000"/>
                </a:solidFill>
                <a:latin typeface="华文行楷" pitchFamily="2" charset="-122"/>
                <a:ea typeface="华文行楷" pitchFamily="2" charset="-122"/>
                <a:cs typeface="宋体" charset="-122"/>
              </a:rPr>
              <a:t>约翰逊“宁静的政变”。</a:t>
            </a:r>
          </a:p>
        </p:txBody>
      </p:sp>
      <p:grpSp>
        <p:nvGrpSpPr>
          <p:cNvPr id="9" name="组合 8"/>
          <p:cNvGrpSpPr>
            <a:grpSpLocks/>
          </p:cNvGrpSpPr>
          <p:nvPr/>
        </p:nvGrpSpPr>
        <p:grpSpPr bwMode="auto">
          <a:xfrm>
            <a:off x="1981200" y="2414588"/>
            <a:ext cx="2663825" cy="4059237"/>
            <a:chOff x="3120" y="3802"/>
            <a:chExt cx="4194" cy="6394"/>
          </a:xfrm>
        </p:grpSpPr>
        <p:pic>
          <p:nvPicPr>
            <p:cNvPr id="10" name="图片 9"/>
            <p:cNvPicPr>
              <a:picLocks noChangeAspect="1"/>
            </p:cNvPicPr>
            <p:nvPr/>
          </p:nvPicPr>
          <p:blipFill>
            <a:blip r:embed="rId2"/>
            <a:srcRect l="11778" r="8701" b="8600"/>
            <a:stretch>
              <a:fillRect/>
            </a:stretch>
          </p:blipFill>
          <p:spPr>
            <a:xfrm rot="540000">
              <a:off x="3897" y="6572"/>
              <a:ext cx="3153" cy="3624"/>
            </a:xfrm>
            <a:prstGeom prst="rect">
              <a:avLst/>
            </a:prstGeom>
            <a:effectLst>
              <a:softEdge rad="63500"/>
            </a:effectLst>
          </p:spPr>
        </p:pic>
        <p:sp>
          <p:nvSpPr>
            <p:cNvPr id="11" name="文本框 10"/>
            <p:cNvSpPr txBox="1"/>
            <p:nvPr/>
          </p:nvSpPr>
          <p:spPr>
            <a:xfrm>
              <a:off x="3120" y="3802"/>
              <a:ext cx="1840" cy="3843"/>
            </a:xfrm>
            <a:prstGeom prst="rect">
              <a:avLst/>
            </a:prstGeom>
            <a:noFill/>
          </p:spPr>
          <p:txBody>
            <a:bodyPr vert="eaVert" wrap="none">
              <a:spAutoFit/>
            </a:bodyPr>
            <a:lstStyle/>
            <a:p>
              <a:pPr algn="ctr" fontAlgn="auto">
                <a:spcBef>
                  <a:spcPts val="0"/>
                </a:spcBef>
                <a:spcAft>
                  <a:spcPts val="0"/>
                </a:spcAft>
                <a:defRPr/>
              </a:pPr>
              <a:r>
                <a:rPr lang="zh-CN" altLang="en-US" sz="3200" spc="500" dirty="0">
                  <a:solidFill>
                    <a:srgbClr val="7030A0"/>
                  </a:solidFill>
                  <a:latin typeface="华文中宋" panose="02010600040101010101" charset="-122"/>
                  <a:ea typeface="华文中宋" panose="02010600040101010101" charset="-122"/>
                  <a:cs typeface="+mn-cs"/>
                </a:rPr>
                <a:t>供给侧</a:t>
              </a:r>
            </a:p>
            <a:p>
              <a:pPr algn="ctr" fontAlgn="auto">
                <a:spcBef>
                  <a:spcPts val="0"/>
                </a:spcBef>
                <a:spcAft>
                  <a:spcPts val="0"/>
                </a:spcAft>
                <a:defRPr/>
              </a:pPr>
              <a:r>
                <a:rPr lang="zh-CN" altLang="en-US" sz="3200" spc="500" dirty="0">
                  <a:solidFill>
                    <a:srgbClr val="7030A0"/>
                  </a:solidFill>
                  <a:latin typeface="华文中宋" panose="02010600040101010101" charset="-122"/>
                  <a:ea typeface="华文中宋" panose="02010600040101010101" charset="-122"/>
                  <a:cs typeface="+mn-cs"/>
                </a:rPr>
                <a:t>结构性改革</a:t>
              </a:r>
            </a:p>
          </p:txBody>
        </p:sp>
        <p:sp>
          <p:nvSpPr>
            <p:cNvPr id="12" name="不等于号 12"/>
            <p:cNvSpPr/>
            <p:nvPr/>
          </p:nvSpPr>
          <p:spPr>
            <a:xfrm>
              <a:off x="5155" y="5365"/>
              <a:ext cx="2159" cy="718"/>
            </a:xfrm>
            <a:prstGeom prst="mathNotEqual">
              <a:avLst/>
            </a:prstGeom>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6873" name="文本占位符 5"/>
          <p:cNvSpPr txBox="1">
            <a:spLocks/>
          </p:cNvSpPr>
          <p:nvPr/>
        </p:nvSpPr>
        <p:spPr bwMode="auto">
          <a:xfrm>
            <a:off x="1127125" y="1062038"/>
            <a:ext cx="6407150" cy="576262"/>
          </a:xfrm>
          <a:prstGeom prst="rect">
            <a:avLst/>
          </a:prstGeom>
          <a:noFill/>
          <a:ln w="9525">
            <a:noFill/>
            <a:miter lim="800000"/>
            <a:headEnd/>
            <a:tailEnd/>
          </a:ln>
        </p:spPr>
        <p:txBody>
          <a:bodyPr/>
          <a:lstStyle/>
          <a:p>
            <a:pPr marL="228600" indent="-228600">
              <a:lnSpc>
                <a:spcPct val="90000"/>
              </a:lnSpc>
              <a:spcBef>
                <a:spcPts val="1000"/>
              </a:spcBef>
              <a:buFont typeface="Arial" charset="0"/>
              <a:buChar char="•"/>
            </a:pPr>
            <a:r>
              <a:rPr lang="zh-CN" altLang="en-US" sz="3200">
                <a:solidFill>
                  <a:srgbClr val="C00000"/>
                </a:solidFill>
                <a:latin typeface="黑体" pitchFamily="2" charset="-122"/>
                <a:ea typeface="黑体" pitchFamily="2" charset="-122"/>
              </a:rPr>
              <a:t> 供给侧结构性改革的理论基础</a:t>
            </a:r>
          </a:p>
        </p:txBody>
      </p:sp>
    </p:spTree>
    <p:extLst>
      <p:ext uri="{BB962C8B-B14F-4D97-AF65-F5344CB8AC3E}">
        <p14:creationId xmlns="" xmlns:p14="http://schemas.microsoft.com/office/powerpoint/2010/main" val="6293252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1" nodeType="clickEffect">
                                  <p:stCondLst>
                                    <p:cond delay="0"/>
                                  </p:stCondLst>
                                  <p:childTnLst>
                                    <p:animEffect transition="out" filter="checkerboard(across)">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4" presetClass="entr" presetSubtype="3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376843" descr="白色大理石">
            <a:extLst>
              <a:ext uri="{FF2B5EF4-FFF2-40B4-BE49-F238E27FC236}">
                <a16:creationId xmlns="" xmlns:a16="http://schemas.microsoft.com/office/drawing/2014/main" id="{6855EB54-6E50-432A-8575-5BB060B0C7FC}"/>
              </a:ext>
            </a:extLst>
          </p:cNvPr>
          <p:cNvSpPr>
            <a:spLocks noChangeArrowheads="1" noChangeShapeType="1" noTextEdit="1"/>
          </p:cNvSpPr>
          <p:nvPr/>
        </p:nvSpPr>
        <p:spPr bwMode="auto">
          <a:xfrm>
            <a:off x="2074741" y="493225"/>
            <a:ext cx="5076825" cy="56832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28"/>
              </a:avLst>
            </a:prstTxWarp>
            <a:scene3d>
              <a:camera prst="legacyObliqueRight"/>
              <a:lightRig rig="legacyHarsh3" dir="t"/>
            </a:scene3d>
            <a:sp3d extrusionH="100000" prstMaterial="legacyMatte">
              <a:extrusionClr>
                <a:srgbClr val="663300"/>
              </a:extrusionClr>
              <a:contourClr>
                <a:srgbClr val="2D2D89"/>
              </a:contourClr>
            </a:sp3d>
          </a:bodyPr>
          <a:lstStyle/>
          <a:p>
            <a:pPr algn="ctr"/>
            <a:r>
              <a:rPr lang="zh-CN" altLang="en-US" sz="3600" dirty="0">
                <a:solidFill>
                  <a:srgbClr val="2D2D89"/>
                </a:solidFill>
                <a:latin typeface="宋体" panose="02010600030101010101" pitchFamily="2" charset="-122"/>
              </a:rPr>
              <a:t>从“两手抓”到“五位一体”总体布局</a:t>
            </a:r>
          </a:p>
        </p:txBody>
      </p:sp>
      <p:grpSp>
        <p:nvGrpSpPr>
          <p:cNvPr id="15365" name="组合 2079">
            <a:extLst>
              <a:ext uri="{FF2B5EF4-FFF2-40B4-BE49-F238E27FC236}">
                <a16:creationId xmlns="" xmlns:a16="http://schemas.microsoft.com/office/drawing/2014/main" id="{5414046A-0C54-40F9-9BA8-1FDCD34CE3B4}"/>
              </a:ext>
            </a:extLst>
          </p:cNvPr>
          <p:cNvGrpSpPr>
            <a:grpSpLocks/>
          </p:cNvGrpSpPr>
          <p:nvPr/>
        </p:nvGrpSpPr>
        <p:grpSpPr bwMode="auto">
          <a:xfrm>
            <a:off x="2314575" y="1698259"/>
            <a:ext cx="2135188" cy="500062"/>
            <a:chOff x="0" y="22"/>
            <a:chExt cx="2085" cy="274"/>
          </a:xfrm>
        </p:grpSpPr>
        <p:sp>
          <p:nvSpPr>
            <p:cNvPr id="15366" name="圆角矩形 2080">
              <a:extLst>
                <a:ext uri="{FF2B5EF4-FFF2-40B4-BE49-F238E27FC236}">
                  <a16:creationId xmlns="" xmlns:a16="http://schemas.microsoft.com/office/drawing/2014/main" id="{6D6C27BB-0B1A-4A10-BE89-94FA430C69EC}"/>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5367" name="文本框 2081">
              <a:extLst>
                <a:ext uri="{FF2B5EF4-FFF2-40B4-BE49-F238E27FC236}">
                  <a16:creationId xmlns="" xmlns:a16="http://schemas.microsoft.com/office/drawing/2014/main" id="{94299063-1E2A-4AAC-84AD-4E30FBDC99A0}"/>
                </a:ext>
              </a:extLst>
            </p:cNvPr>
            <p:cNvSpPr txBox="1">
              <a:spLocks noChangeArrowheads="1"/>
            </p:cNvSpPr>
            <p:nvPr/>
          </p:nvSpPr>
          <p:spPr bwMode="auto">
            <a:xfrm>
              <a:off x="38" y="28"/>
              <a:ext cx="2047" cy="213"/>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两手抓</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p:txBody>
        </p:sp>
      </p:grpSp>
      <p:sp>
        <p:nvSpPr>
          <p:cNvPr id="15368" name="圆角矩形 6">
            <a:extLst>
              <a:ext uri="{FF2B5EF4-FFF2-40B4-BE49-F238E27FC236}">
                <a16:creationId xmlns="" xmlns:a16="http://schemas.microsoft.com/office/drawing/2014/main" id="{7072C7AB-AEDC-474B-9194-BFDB173DFDA6}"/>
              </a:ext>
            </a:extLst>
          </p:cNvPr>
          <p:cNvSpPr>
            <a:spLocks noChangeArrowheads="1"/>
          </p:cNvSpPr>
          <p:nvPr/>
        </p:nvSpPr>
        <p:spPr bwMode="auto">
          <a:xfrm>
            <a:off x="1220788" y="4033044"/>
            <a:ext cx="4322762" cy="216852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改革开放之初，我们党提出了</a:t>
            </a:r>
            <a:r>
              <a:rPr lang="zh-CN" altLang="zh-CN" sz="2000" b="1">
                <a:solidFill>
                  <a:srgbClr val="FF0000"/>
                </a:solidFill>
                <a:latin typeface="幼圆" pitchFamily="49" charset="-122"/>
                <a:ea typeface="幼圆" pitchFamily="49" charset="-122"/>
              </a:rPr>
              <a:t>社会主义物质文明和社会主义精神文明</a:t>
            </a:r>
            <a:r>
              <a:rPr lang="zh-CN" altLang="zh-CN" sz="2000" b="1">
                <a:solidFill>
                  <a:schemeClr val="accent2"/>
                </a:solidFill>
                <a:latin typeface="楷体" panose="02010609060101010101" pitchFamily="49" charset="-122"/>
                <a:ea typeface="楷体" panose="02010609060101010101" pitchFamily="49" charset="-122"/>
              </a:rPr>
              <a:t>的概念，强调两个文明一起抓，两手都要硬，只有两个文明都搞好才是有中国特色的社会主义。</a:t>
            </a:r>
          </a:p>
        </p:txBody>
      </p:sp>
      <p:pic>
        <p:nvPicPr>
          <p:cNvPr id="15369" name="图片 3">
            <a:extLst>
              <a:ext uri="{FF2B5EF4-FFF2-40B4-BE49-F238E27FC236}">
                <a16:creationId xmlns="" xmlns:a16="http://schemas.microsoft.com/office/drawing/2014/main" id="{CAB2EDE0-0251-4F2C-953A-3CB191B52E8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32663" y="1658938"/>
            <a:ext cx="2952750" cy="2722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70" name="圆角矩形标注 5">
            <a:extLst>
              <a:ext uri="{FF2B5EF4-FFF2-40B4-BE49-F238E27FC236}">
                <a16:creationId xmlns="" xmlns:a16="http://schemas.microsoft.com/office/drawing/2014/main" id="{6D85586A-F221-4A1A-B2E1-40D9166A28CB}"/>
              </a:ext>
            </a:extLst>
          </p:cNvPr>
          <p:cNvSpPr>
            <a:spLocks noChangeArrowheads="1"/>
          </p:cNvSpPr>
          <p:nvPr/>
        </p:nvSpPr>
        <p:spPr bwMode="auto">
          <a:xfrm>
            <a:off x="6632575" y="4551364"/>
            <a:ext cx="3263900" cy="1131887"/>
          </a:xfrm>
          <a:prstGeom prst="wedgeRoundRectCallout">
            <a:avLst>
              <a:gd name="adj1" fmla="val 16898"/>
              <a:gd name="adj2" fmla="val -117190"/>
              <a:gd name="adj3" fmla="val 16667"/>
            </a:avLst>
          </a:prstGeom>
          <a:blipFill dpi="0" rotWithShape="1">
            <a:blip r:embed="rId4"/>
            <a:srcRect/>
            <a:tile tx="0" ty="0" sx="100000" sy="100000" flip="none" algn="tl"/>
          </a:blipFill>
          <a:ln w="38100">
            <a:solidFill>
              <a:srgbClr val="8585E0"/>
            </a:solidFill>
            <a:round/>
            <a:headEnd/>
            <a:tailEnd/>
          </a:ln>
        </p:spPr>
        <p:txBody>
          <a:bodyPr/>
          <a:lstStyle/>
          <a:p>
            <a:pPr>
              <a:lnSpc>
                <a:spcPct val="110000"/>
              </a:lnSpc>
              <a:buClr>
                <a:schemeClr val="bg1"/>
              </a:buClr>
            </a:pPr>
            <a:r>
              <a:rPr lang="en-US" altLang="zh-CN">
                <a:solidFill>
                  <a:srgbClr val="8E0000"/>
                </a:solidFill>
              </a:rPr>
              <a:t> </a:t>
            </a:r>
            <a:r>
              <a:rPr lang="zh-CN" altLang="en-US" sz="2000" b="1">
                <a:solidFill>
                  <a:srgbClr val="0000FF"/>
                </a:solidFill>
                <a:latin typeface="楷体" panose="02010609060101010101" pitchFamily="49" charset="-122"/>
                <a:ea typeface="楷体" panose="02010609060101010101" pitchFamily="49" charset="-122"/>
              </a:rPr>
              <a:t> 不加强精神文明的建设，物质文明的建设也要受破坏，走弯路。</a:t>
            </a:r>
            <a:endParaRPr lang="zh-CN" altLang="en-US" sz="2000" b="1">
              <a:solidFill>
                <a:srgbClr val="8E0000"/>
              </a:solidFill>
              <a:latin typeface="楷体" panose="02010609060101010101" pitchFamily="49" charset="-122"/>
              <a:ea typeface="楷体" panose="02010609060101010101" pitchFamily="49" charset="-122"/>
            </a:endParaRPr>
          </a:p>
        </p:txBody>
      </p:sp>
      <p:sp>
        <p:nvSpPr>
          <p:cNvPr id="15371" name="圆角矩形标注 5">
            <a:extLst>
              <a:ext uri="{FF2B5EF4-FFF2-40B4-BE49-F238E27FC236}">
                <a16:creationId xmlns="" xmlns:a16="http://schemas.microsoft.com/office/drawing/2014/main" id="{DEE9A795-4022-4A7B-BCAD-E23301526F38}"/>
              </a:ext>
            </a:extLst>
          </p:cNvPr>
          <p:cNvSpPr>
            <a:spLocks noChangeArrowheads="1"/>
          </p:cNvSpPr>
          <p:nvPr/>
        </p:nvSpPr>
        <p:spPr bwMode="auto">
          <a:xfrm>
            <a:off x="6173788" y="2616200"/>
            <a:ext cx="881062" cy="1627188"/>
          </a:xfrm>
          <a:prstGeom prst="wedgeRoundRectCallout">
            <a:avLst>
              <a:gd name="adj1" fmla="val 140481"/>
              <a:gd name="adj2" fmla="val -40361"/>
              <a:gd name="adj3" fmla="val 16667"/>
            </a:avLst>
          </a:prstGeom>
          <a:blipFill dpi="0" rotWithShape="1">
            <a:blip r:embed="rId4"/>
            <a:srcRect/>
            <a:tile tx="0" ty="0" sx="100000" sy="100000" flip="none" algn="tl"/>
          </a:blipFill>
          <a:ln w="38100">
            <a:solidFill>
              <a:srgbClr val="8585E0"/>
            </a:solidFill>
            <a:round/>
            <a:headEnd/>
            <a:tailEnd/>
          </a:ln>
        </p:spPr>
        <p:txBody>
          <a:bodyPr vert="eaVert"/>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两手抓，两手都要硬。</a:t>
            </a:r>
            <a:endParaRPr lang="zh-CN" altLang="en-US" sz="2000" b="1">
              <a:solidFill>
                <a:srgbClr val="8E0000"/>
              </a:solidFill>
              <a:latin typeface="楷体" panose="02010609060101010101" pitchFamily="49" charset="-122"/>
              <a:ea typeface="楷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809625" y="1446213"/>
            <a:ext cx="11642725" cy="5603875"/>
            <a:chOff x="783773" y="1453243"/>
            <a:chExt cx="11643220" cy="5604560"/>
          </a:xfrm>
        </p:grpSpPr>
        <p:sp>
          <p:nvSpPr>
            <p:cNvPr id="3" name="矩形 9"/>
            <p:cNvSpPr/>
            <p:nvPr/>
          </p:nvSpPr>
          <p:spPr>
            <a:xfrm>
              <a:off x="783773" y="1453243"/>
              <a:ext cx="10835149" cy="4734504"/>
            </a:xfrm>
            <a:custGeom>
              <a:avLst/>
              <a:gdLst>
                <a:gd name="connsiteX0" fmla="*/ 0 w 10793184"/>
                <a:gd name="connsiteY0" fmla="*/ 0 h 4718957"/>
                <a:gd name="connsiteX1" fmla="*/ 10793184 w 10793184"/>
                <a:gd name="connsiteY1" fmla="*/ 0 h 4718957"/>
                <a:gd name="connsiteX2" fmla="*/ 10793184 w 10793184"/>
                <a:gd name="connsiteY2" fmla="*/ 4718957 h 4718957"/>
                <a:gd name="connsiteX3" fmla="*/ 0 w 10793184"/>
                <a:gd name="connsiteY3" fmla="*/ 4718957 h 4718957"/>
                <a:gd name="connsiteX4" fmla="*/ 0 w 10793184"/>
                <a:gd name="connsiteY4" fmla="*/ 0 h 4718957"/>
                <a:gd name="connsiteX0-1" fmla="*/ 10793184 w 10884624"/>
                <a:gd name="connsiteY0-2" fmla="*/ 4718957 h 4810397"/>
                <a:gd name="connsiteX1-3" fmla="*/ 0 w 10884624"/>
                <a:gd name="connsiteY1-4" fmla="*/ 4718957 h 4810397"/>
                <a:gd name="connsiteX2-5" fmla="*/ 0 w 10884624"/>
                <a:gd name="connsiteY2-6" fmla="*/ 0 h 4810397"/>
                <a:gd name="connsiteX3-7" fmla="*/ 10793184 w 10884624"/>
                <a:gd name="connsiteY3-8" fmla="*/ 0 h 4810397"/>
                <a:gd name="connsiteX4-9" fmla="*/ 10884624 w 10884624"/>
                <a:gd name="connsiteY4-10" fmla="*/ 4810397 h 4810397"/>
                <a:gd name="connsiteX0-11" fmla="*/ 9029698 w 10884624"/>
                <a:gd name="connsiteY0-12" fmla="*/ 4735286 h 4810397"/>
                <a:gd name="connsiteX1-13" fmla="*/ 0 w 10884624"/>
                <a:gd name="connsiteY1-14" fmla="*/ 4718957 h 4810397"/>
                <a:gd name="connsiteX2-15" fmla="*/ 0 w 10884624"/>
                <a:gd name="connsiteY2-16" fmla="*/ 0 h 4810397"/>
                <a:gd name="connsiteX3-17" fmla="*/ 10793184 w 10884624"/>
                <a:gd name="connsiteY3-18" fmla="*/ 0 h 4810397"/>
                <a:gd name="connsiteX4-19" fmla="*/ 10884624 w 10884624"/>
                <a:gd name="connsiteY4-20" fmla="*/ 4810397 h 4810397"/>
                <a:gd name="connsiteX0-21" fmla="*/ 9029698 w 10884624"/>
                <a:gd name="connsiteY0-22" fmla="*/ 4735286 h 4735286"/>
                <a:gd name="connsiteX1-23" fmla="*/ 0 w 10884624"/>
                <a:gd name="connsiteY1-24" fmla="*/ 4718957 h 4735286"/>
                <a:gd name="connsiteX2-25" fmla="*/ 0 w 10884624"/>
                <a:gd name="connsiteY2-26" fmla="*/ 0 h 4735286"/>
                <a:gd name="connsiteX3-27" fmla="*/ 10793184 w 10884624"/>
                <a:gd name="connsiteY3-28" fmla="*/ 0 h 4735286"/>
                <a:gd name="connsiteX4-29" fmla="*/ 10884624 w 10884624"/>
                <a:gd name="connsiteY4-30" fmla="*/ 4556397 h 4735286"/>
                <a:gd name="connsiteX0-31" fmla="*/ 9029698 w 10835638"/>
                <a:gd name="connsiteY0-32" fmla="*/ 4735286 h 4735286"/>
                <a:gd name="connsiteX1-33" fmla="*/ 0 w 10835638"/>
                <a:gd name="connsiteY1-34" fmla="*/ 4718957 h 4735286"/>
                <a:gd name="connsiteX2-35" fmla="*/ 0 w 10835638"/>
                <a:gd name="connsiteY2-36" fmla="*/ 0 h 4735286"/>
                <a:gd name="connsiteX3-37" fmla="*/ 10793184 w 10835638"/>
                <a:gd name="connsiteY3-38" fmla="*/ 0 h 4735286"/>
                <a:gd name="connsiteX4-39" fmla="*/ 10835638 w 10835638"/>
                <a:gd name="connsiteY4-40" fmla="*/ 4491083 h 4735286"/>
                <a:gd name="connsiteX0-41" fmla="*/ 8899069 w 10835638"/>
                <a:gd name="connsiteY0-42" fmla="*/ 4735286 h 4735286"/>
                <a:gd name="connsiteX1-43" fmla="*/ 0 w 10835638"/>
                <a:gd name="connsiteY1-44" fmla="*/ 4718957 h 4735286"/>
                <a:gd name="connsiteX2-45" fmla="*/ 0 w 10835638"/>
                <a:gd name="connsiteY2-46" fmla="*/ 0 h 4735286"/>
                <a:gd name="connsiteX3-47" fmla="*/ 10793184 w 10835638"/>
                <a:gd name="connsiteY3-48" fmla="*/ 0 h 4735286"/>
                <a:gd name="connsiteX4-49" fmla="*/ 10835638 w 10835638"/>
                <a:gd name="connsiteY4-50" fmla="*/ 4491083 h 47352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35638" h="4735286">
                  <a:moveTo>
                    <a:pt x="8899069" y="4735286"/>
                  </a:moveTo>
                  <a:lnTo>
                    <a:pt x="0" y="4718957"/>
                  </a:lnTo>
                  <a:lnTo>
                    <a:pt x="0" y="0"/>
                  </a:lnTo>
                  <a:lnTo>
                    <a:pt x="10793184" y="0"/>
                  </a:lnTo>
                  <a:cubicBezTo>
                    <a:pt x="10793184" y="1572986"/>
                    <a:pt x="10835638" y="4491083"/>
                    <a:pt x="10835638" y="4491083"/>
                  </a:cubicBezTo>
                </a:path>
              </a:pathLst>
            </a:custGeom>
            <a:noFill/>
            <a:ln w="57150" cap="rnd">
              <a:solidFill>
                <a:srgbClr val="D00018"/>
              </a:solid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anchor="ctr"/>
            <a:lstStyle/>
            <a:p>
              <a:pPr algn="ctr" fontAlgn="auto">
                <a:spcBef>
                  <a:spcPts val="0"/>
                </a:spcBef>
                <a:spcAft>
                  <a:spcPts val="0"/>
                </a:spcAft>
                <a:defRPr/>
              </a:pPr>
              <a:endParaRPr lang="zh-CN" altLang="en-US" dirty="0"/>
            </a:p>
          </p:txBody>
        </p:sp>
        <p:pic>
          <p:nvPicPr>
            <p:cNvPr id="37893" name="图片 3"/>
            <p:cNvPicPr>
              <a:picLocks noChangeAspect="1"/>
            </p:cNvPicPr>
            <p:nvPr/>
          </p:nvPicPr>
          <p:blipFill>
            <a:blip r:embed="rId2"/>
            <a:srcRect l="4660" r="59035" b="24808"/>
            <a:stretch>
              <a:fillRect/>
            </a:stretch>
          </p:blipFill>
          <p:spPr bwMode="auto">
            <a:xfrm rot="314972">
              <a:off x="9361005" y="4679937"/>
              <a:ext cx="3065988" cy="2377866"/>
            </a:xfrm>
            <a:prstGeom prst="rect">
              <a:avLst/>
            </a:prstGeom>
            <a:noFill/>
            <a:ln w="9525">
              <a:noFill/>
              <a:miter lim="800000"/>
              <a:headEnd/>
              <a:tailEnd/>
            </a:ln>
          </p:spPr>
        </p:pic>
      </p:grpSp>
      <p:pic>
        <p:nvPicPr>
          <p:cNvPr id="5" name="图片 4"/>
          <p:cNvPicPr>
            <a:picLocks noChangeAspect="1"/>
          </p:cNvPicPr>
          <p:nvPr/>
        </p:nvPicPr>
        <p:blipFill>
          <a:blip r:embed="rId3"/>
          <a:srcRect r="54323"/>
          <a:stretch>
            <a:fillRect/>
          </a:stretch>
        </p:blipFill>
        <p:spPr bwMode="auto">
          <a:xfrm>
            <a:off x="754063" y="1595438"/>
            <a:ext cx="3490912" cy="4422775"/>
          </a:xfrm>
          <a:prstGeom prst="rect">
            <a:avLst/>
          </a:prstGeom>
          <a:noFill/>
          <a:ln w="9525">
            <a:noFill/>
            <a:miter lim="800000"/>
            <a:headEnd/>
            <a:tailEnd/>
          </a:ln>
        </p:spPr>
      </p:pic>
      <p:sp>
        <p:nvSpPr>
          <p:cNvPr id="6" name="矩形 5"/>
          <p:cNvSpPr>
            <a:spLocks noChangeArrowheads="1"/>
          </p:cNvSpPr>
          <p:nvPr/>
        </p:nvSpPr>
        <p:spPr bwMode="auto">
          <a:xfrm>
            <a:off x="4357688" y="1797050"/>
            <a:ext cx="7286625" cy="4152900"/>
          </a:xfrm>
          <a:prstGeom prst="rect">
            <a:avLst/>
          </a:prstGeom>
          <a:noFill/>
          <a:ln w="9525">
            <a:noFill/>
            <a:miter lim="800000"/>
            <a:headEnd/>
            <a:tailEnd/>
          </a:ln>
        </p:spPr>
        <p:txBody>
          <a:bodyPr>
            <a:spAutoFit/>
          </a:bodyPr>
          <a:lstStyle/>
          <a:p>
            <a:pPr>
              <a:lnSpc>
                <a:spcPct val="110000"/>
              </a:lnSpc>
              <a:buFont typeface="Wingdings" pitchFamily="2" charset="2"/>
              <a:buNone/>
            </a:pPr>
            <a:r>
              <a:rPr lang="en-US" altLang="zh-CN" sz="3000" b="1">
                <a:solidFill>
                  <a:srgbClr val="0000FF"/>
                </a:solidFill>
                <a:latin typeface="楷体"/>
                <a:ea typeface="楷体"/>
                <a:cs typeface="楷体"/>
              </a:rPr>
              <a:t>    </a:t>
            </a:r>
            <a:r>
              <a:rPr lang="zh-CN" sz="3000" b="1">
                <a:solidFill>
                  <a:srgbClr val="0000CC"/>
                </a:solidFill>
                <a:latin typeface="楷体"/>
                <a:ea typeface="楷体"/>
                <a:cs typeface="楷体"/>
              </a:rPr>
              <a:t>我们讲的供给侧结构性改革，同西方经济学的供给学派不是一回事，不能把供给侧结构性改革看成是西方供给学派的翻版，更要防止有些人用他们的解释来宣扬‘新自由主义’，借机制造负面舆论。</a:t>
            </a:r>
          </a:p>
          <a:p>
            <a:pPr>
              <a:lnSpc>
                <a:spcPct val="110000"/>
              </a:lnSpc>
              <a:buFont typeface="Wingdings" pitchFamily="2" charset="2"/>
              <a:buNone/>
            </a:pPr>
            <a:r>
              <a:rPr lang="zh-CN" sz="3000" b="1">
                <a:latin typeface="楷体"/>
                <a:ea typeface="楷体"/>
                <a:cs typeface="楷体"/>
              </a:rPr>
              <a:t>   </a:t>
            </a:r>
            <a:r>
              <a:rPr lang="en-US" altLang="zh-CN" sz="3000" b="1">
                <a:latin typeface="楷体"/>
                <a:ea typeface="楷体"/>
                <a:cs typeface="楷体"/>
              </a:rPr>
              <a:t> </a:t>
            </a:r>
            <a:r>
              <a:rPr lang="zh-CN" sz="3000" b="1">
                <a:latin typeface="楷体"/>
                <a:ea typeface="楷体"/>
                <a:cs typeface="楷体"/>
              </a:rPr>
              <a:t>对国外的理论、概念、话语、方法，要有分析、有鉴别，适用的就拿来用，不适用的就不要生搬硬套。</a:t>
            </a:r>
          </a:p>
        </p:txBody>
      </p:sp>
    </p:spTree>
    <p:extLst>
      <p:ext uri="{BB962C8B-B14F-4D97-AF65-F5344CB8AC3E}">
        <p14:creationId xmlns="" xmlns:p14="http://schemas.microsoft.com/office/powerpoint/2010/main" val="13603011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矩形 1"/>
          <p:cNvSpPr>
            <a:spLocks noChangeArrowheads="1"/>
          </p:cNvSpPr>
          <p:nvPr/>
        </p:nvSpPr>
        <p:spPr bwMode="auto">
          <a:xfrm>
            <a:off x="884238" y="1879600"/>
            <a:ext cx="3195637" cy="952500"/>
          </a:xfrm>
          <a:prstGeom prst="rect">
            <a:avLst/>
          </a:prstGeom>
          <a:noFill/>
          <a:ln w="9525">
            <a:noFill/>
            <a:miter lim="800000"/>
            <a:headEnd/>
            <a:tailEnd/>
          </a:ln>
        </p:spPr>
        <p:txBody>
          <a:bodyPr lIns="91392" tIns="45696" rIns="91392" bIns="45696">
            <a:spAutoFit/>
          </a:bodyPr>
          <a:lstStyle/>
          <a:p>
            <a:pPr marL="0" lvl="1" algn="ctr"/>
            <a:r>
              <a:rPr lang="zh-CN" altLang="en-US" sz="2800" b="1">
                <a:solidFill>
                  <a:srgbClr val="0000FF"/>
                </a:solidFill>
                <a:latin typeface="微软雅黑" pitchFamily="34" charset="-122"/>
                <a:ea typeface="微软雅黑" pitchFamily="34" charset="-122"/>
              </a:rPr>
              <a:t>经济学的一般原理供给与需求  </a:t>
            </a:r>
          </a:p>
        </p:txBody>
      </p:sp>
      <p:sp>
        <p:nvSpPr>
          <p:cNvPr id="38914" name="矩形 2"/>
          <p:cNvSpPr>
            <a:spLocks noChangeArrowheads="1"/>
          </p:cNvSpPr>
          <p:nvPr/>
        </p:nvSpPr>
        <p:spPr bwMode="auto">
          <a:xfrm>
            <a:off x="3051175" y="4318000"/>
            <a:ext cx="2146300" cy="952500"/>
          </a:xfrm>
          <a:prstGeom prst="rect">
            <a:avLst/>
          </a:prstGeom>
          <a:noFill/>
          <a:ln w="9525">
            <a:noFill/>
            <a:miter lim="800000"/>
            <a:headEnd/>
            <a:tailEnd/>
          </a:ln>
        </p:spPr>
        <p:txBody>
          <a:bodyPr lIns="91392" tIns="45696" rIns="91392" bIns="45696">
            <a:spAutoFit/>
          </a:bodyPr>
          <a:lstStyle/>
          <a:p>
            <a:pPr marL="0" lvl="1"/>
            <a:r>
              <a:rPr lang="zh-CN" altLang="en-US" sz="2800" b="1">
                <a:solidFill>
                  <a:srgbClr val="C00000"/>
                </a:solidFill>
                <a:latin typeface="微软雅黑" pitchFamily="34" charset="-122"/>
                <a:ea typeface="微软雅黑" pitchFamily="34" charset="-122"/>
              </a:rPr>
              <a:t>马克思主义政治经济学   </a:t>
            </a:r>
          </a:p>
        </p:txBody>
      </p:sp>
      <p:sp>
        <p:nvSpPr>
          <p:cNvPr id="38915" name="矩形 3"/>
          <p:cNvSpPr>
            <a:spLocks noChangeArrowheads="1"/>
          </p:cNvSpPr>
          <p:nvPr/>
        </p:nvSpPr>
        <p:spPr bwMode="auto">
          <a:xfrm>
            <a:off x="7972425" y="2135188"/>
            <a:ext cx="3127375" cy="952500"/>
          </a:xfrm>
          <a:prstGeom prst="rect">
            <a:avLst/>
          </a:prstGeom>
          <a:noFill/>
          <a:ln w="9525">
            <a:noFill/>
            <a:miter lim="800000"/>
            <a:headEnd/>
            <a:tailEnd/>
          </a:ln>
        </p:spPr>
        <p:txBody>
          <a:bodyPr lIns="91392" tIns="45696" rIns="91392" bIns="45696">
            <a:spAutoFit/>
          </a:bodyPr>
          <a:lstStyle/>
          <a:p>
            <a:pPr marL="0" lvl="1" algn="ctr"/>
            <a:r>
              <a:rPr lang="zh-CN" altLang="en-US" sz="2800" b="1">
                <a:latin typeface="微软雅黑" pitchFamily="34" charset="-122"/>
                <a:ea typeface="微软雅黑" pitchFamily="34" charset="-122"/>
              </a:rPr>
              <a:t>中国特色社会主义政治经济学</a:t>
            </a:r>
          </a:p>
        </p:txBody>
      </p:sp>
      <p:grpSp>
        <p:nvGrpSpPr>
          <p:cNvPr id="38916" name="组合 4"/>
          <p:cNvGrpSpPr>
            <a:grpSpLocks/>
          </p:cNvGrpSpPr>
          <p:nvPr/>
        </p:nvGrpSpPr>
        <p:grpSpPr bwMode="auto">
          <a:xfrm rot="240000">
            <a:off x="3887788" y="1927225"/>
            <a:ext cx="5057775" cy="3230563"/>
            <a:chOff x="6780" y="3015"/>
            <a:chExt cx="7965" cy="5086"/>
          </a:xfrm>
        </p:grpSpPr>
        <p:sp>
          <p:nvSpPr>
            <p:cNvPr id="6" name="矩形 5"/>
            <p:cNvSpPr/>
            <p:nvPr/>
          </p:nvSpPr>
          <p:spPr>
            <a:xfrm rot="8859291">
              <a:off x="11591" y="4881"/>
              <a:ext cx="1254" cy="1152"/>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7" name="矩形 5"/>
            <p:cNvSpPr/>
            <p:nvPr/>
          </p:nvSpPr>
          <p:spPr>
            <a:xfrm rot="2919292">
              <a:off x="9754" y="4496"/>
              <a:ext cx="1254" cy="1152"/>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 name="矩形 5"/>
            <p:cNvSpPr/>
            <p:nvPr/>
          </p:nvSpPr>
          <p:spPr>
            <a:xfrm rot="18719445">
              <a:off x="7970" y="4392"/>
              <a:ext cx="1254" cy="1152"/>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grpSp>
          <p:nvGrpSpPr>
            <p:cNvPr id="38927" name="组合 8"/>
            <p:cNvGrpSpPr>
              <a:grpSpLocks/>
            </p:cNvGrpSpPr>
            <p:nvPr/>
          </p:nvGrpSpPr>
          <p:grpSpPr bwMode="auto">
            <a:xfrm>
              <a:off x="7109" y="3541"/>
              <a:ext cx="1587" cy="1587"/>
              <a:chOff x="4416945" y="2276872"/>
              <a:chExt cx="1008112" cy="1008112"/>
            </a:xfrm>
          </p:grpSpPr>
          <p:sp>
            <p:nvSpPr>
              <p:cNvPr id="26" name="椭圆 25"/>
              <p:cNvSpPr/>
              <p:nvPr/>
            </p:nvSpPr>
            <p:spPr>
              <a:xfrm>
                <a:off x="4416945" y="2276872"/>
                <a:ext cx="1008112" cy="1008112"/>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53" name="Freeform 92"/>
              <p:cNvSpPr>
                <a:spLocks noEditPoints="1"/>
              </p:cNvSpPr>
              <p:nvPr/>
            </p:nvSpPr>
            <p:spPr bwMode="auto">
              <a:xfrm>
                <a:off x="4780507" y="2642667"/>
                <a:ext cx="280988" cy="287338"/>
              </a:xfrm>
              <a:custGeom>
                <a:avLst/>
                <a:gdLst>
                  <a:gd name="T0" fmla="*/ 231995 w 195"/>
                  <a:gd name="T1" fmla="*/ 145106 h 200"/>
                  <a:gd name="T2" fmla="*/ 219027 w 195"/>
                  <a:gd name="T3" fmla="*/ 142232 h 200"/>
                  <a:gd name="T4" fmla="*/ 229113 w 195"/>
                  <a:gd name="T5" fmla="*/ 124992 h 200"/>
                  <a:gd name="T6" fmla="*/ 231995 w 195"/>
                  <a:gd name="T7" fmla="*/ 124992 h 200"/>
                  <a:gd name="T8" fmla="*/ 265137 w 195"/>
                  <a:gd name="T9" fmla="*/ 66088 h 200"/>
                  <a:gd name="T10" fmla="*/ 236318 w 195"/>
                  <a:gd name="T11" fmla="*/ 33044 h 200"/>
                  <a:gd name="T12" fmla="*/ 236318 w 195"/>
                  <a:gd name="T13" fmla="*/ 12930 h 200"/>
                  <a:gd name="T14" fmla="*/ 280988 w 195"/>
                  <a:gd name="T15" fmla="*/ 66088 h 200"/>
                  <a:gd name="T16" fmla="*/ 231995 w 195"/>
                  <a:gd name="T17" fmla="*/ 145106 h 200"/>
                  <a:gd name="T18" fmla="*/ 141214 w 195"/>
                  <a:gd name="T19" fmla="*/ 186770 h 200"/>
                  <a:gd name="T20" fmla="*/ 51875 w 195"/>
                  <a:gd name="T21" fmla="*/ 57468 h 200"/>
                  <a:gd name="T22" fmla="*/ 51875 w 195"/>
                  <a:gd name="T23" fmla="*/ 0 h 200"/>
                  <a:gd name="T24" fmla="*/ 230554 w 195"/>
                  <a:gd name="T25" fmla="*/ 0 h 200"/>
                  <a:gd name="T26" fmla="*/ 230554 w 195"/>
                  <a:gd name="T27" fmla="*/ 57468 h 200"/>
                  <a:gd name="T28" fmla="*/ 141214 w 195"/>
                  <a:gd name="T29" fmla="*/ 186770 h 200"/>
                  <a:gd name="T30" fmla="*/ 96545 w 195"/>
                  <a:gd name="T31" fmla="*/ 17240 h 200"/>
                  <a:gd name="T32" fmla="*/ 74930 w 195"/>
                  <a:gd name="T33" fmla="*/ 17240 h 200"/>
                  <a:gd name="T34" fmla="*/ 142655 w 195"/>
                  <a:gd name="T35" fmla="*/ 170966 h 200"/>
                  <a:gd name="T36" fmla="*/ 96545 w 195"/>
                  <a:gd name="T37" fmla="*/ 17240 h 200"/>
                  <a:gd name="T38" fmla="*/ 48993 w 195"/>
                  <a:gd name="T39" fmla="*/ 124992 h 200"/>
                  <a:gd name="T40" fmla="*/ 51875 w 195"/>
                  <a:gd name="T41" fmla="*/ 124992 h 200"/>
                  <a:gd name="T42" fmla="*/ 61961 w 195"/>
                  <a:gd name="T43" fmla="*/ 142232 h 200"/>
                  <a:gd name="T44" fmla="*/ 48993 w 195"/>
                  <a:gd name="T45" fmla="*/ 145106 h 200"/>
                  <a:gd name="T46" fmla="*/ 0 w 195"/>
                  <a:gd name="T47" fmla="*/ 66088 h 200"/>
                  <a:gd name="T48" fmla="*/ 44670 w 195"/>
                  <a:gd name="T49" fmla="*/ 12930 h 200"/>
                  <a:gd name="T50" fmla="*/ 44670 w 195"/>
                  <a:gd name="T51" fmla="*/ 33044 h 200"/>
                  <a:gd name="T52" fmla="*/ 15851 w 195"/>
                  <a:gd name="T53" fmla="*/ 66088 h 200"/>
                  <a:gd name="T54" fmla="*/ 48993 w 195"/>
                  <a:gd name="T55" fmla="*/ 124992 h 200"/>
                  <a:gd name="T56" fmla="*/ 125364 w 195"/>
                  <a:gd name="T57" fmla="*/ 211193 h 200"/>
                  <a:gd name="T58" fmla="*/ 139774 w 195"/>
                  <a:gd name="T59" fmla="*/ 195390 h 200"/>
                  <a:gd name="T60" fmla="*/ 155624 w 195"/>
                  <a:gd name="T61" fmla="*/ 211193 h 200"/>
                  <a:gd name="T62" fmla="*/ 139774 w 195"/>
                  <a:gd name="T63" fmla="*/ 225560 h 200"/>
                  <a:gd name="T64" fmla="*/ 125364 w 195"/>
                  <a:gd name="T65" fmla="*/ 211193 h 200"/>
                  <a:gd name="T66" fmla="*/ 184443 w 195"/>
                  <a:gd name="T67" fmla="*/ 244237 h 200"/>
                  <a:gd name="T68" fmla="*/ 170034 w 195"/>
                  <a:gd name="T69" fmla="*/ 258604 h 200"/>
                  <a:gd name="T70" fmla="*/ 112395 w 195"/>
                  <a:gd name="T71" fmla="*/ 258604 h 200"/>
                  <a:gd name="T72" fmla="*/ 97986 w 195"/>
                  <a:gd name="T73" fmla="*/ 244237 h 200"/>
                  <a:gd name="T74" fmla="*/ 112395 w 195"/>
                  <a:gd name="T75" fmla="*/ 229870 h 200"/>
                  <a:gd name="T76" fmla="*/ 170034 w 195"/>
                  <a:gd name="T77" fmla="*/ 229870 h 200"/>
                  <a:gd name="T78" fmla="*/ 184443 w 195"/>
                  <a:gd name="T79" fmla="*/ 244237 h 200"/>
                  <a:gd name="T80" fmla="*/ 83576 w 195"/>
                  <a:gd name="T81" fmla="*/ 264351 h 200"/>
                  <a:gd name="T82" fmla="*/ 193089 w 195"/>
                  <a:gd name="T83" fmla="*/ 264351 h 200"/>
                  <a:gd name="T84" fmla="*/ 207499 w 195"/>
                  <a:gd name="T85" fmla="*/ 287338 h 200"/>
                  <a:gd name="T86" fmla="*/ 69166 w 195"/>
                  <a:gd name="T87" fmla="*/ 287338 h 200"/>
                  <a:gd name="T88" fmla="*/ 83576 w 195"/>
                  <a:gd name="T89" fmla="*/ 264351 h 2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5"/>
                  <a:gd name="T136" fmla="*/ 0 h 200"/>
                  <a:gd name="T137" fmla="*/ 195 w 195"/>
                  <a:gd name="T138" fmla="*/ 200 h 2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w="9525">
                <a:solidFill>
                  <a:srgbClr val="FFFF00"/>
                </a:solidFill>
                <a:round/>
                <a:headEnd/>
                <a:tailEnd/>
              </a:ln>
            </p:spPr>
            <p:txBody>
              <a:bodyPr lIns="91401" tIns="45700" rIns="91401" bIns="45700"/>
              <a:lstStyle/>
              <a:p>
                <a:endParaRPr lang="zh-CN" altLang="en-US"/>
              </a:p>
            </p:txBody>
          </p:sp>
        </p:grpSp>
        <p:grpSp>
          <p:nvGrpSpPr>
            <p:cNvPr id="38928" name="组合 9"/>
            <p:cNvGrpSpPr>
              <a:grpSpLocks/>
            </p:cNvGrpSpPr>
            <p:nvPr/>
          </p:nvGrpSpPr>
          <p:grpSpPr bwMode="auto">
            <a:xfrm>
              <a:off x="8484" y="4788"/>
              <a:ext cx="2024" cy="2024"/>
              <a:chOff x="5290496" y="3068960"/>
              <a:chExt cx="1285817" cy="1285817"/>
            </a:xfrm>
          </p:grpSpPr>
          <p:sp>
            <p:nvSpPr>
              <p:cNvPr id="24" name="椭圆 23"/>
              <p:cNvSpPr/>
              <p:nvPr/>
            </p:nvSpPr>
            <p:spPr>
              <a:xfrm>
                <a:off x="5290496" y="3068960"/>
                <a:ext cx="1285817" cy="1285817"/>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49" name="Freeform 90"/>
              <p:cNvSpPr>
                <a:spLocks noEditPoints="1"/>
              </p:cNvSpPr>
              <p:nvPr/>
            </p:nvSpPr>
            <p:spPr bwMode="auto">
              <a:xfrm>
                <a:off x="5837798" y="3501008"/>
                <a:ext cx="332982" cy="354529"/>
              </a:xfrm>
              <a:custGeom>
                <a:avLst/>
                <a:gdLst>
                  <a:gd name="T0" fmla="*/ 35424 w 188"/>
                  <a:gd name="T1" fmla="*/ 205627 h 200"/>
                  <a:gd name="T2" fmla="*/ 283389 w 188"/>
                  <a:gd name="T3" fmla="*/ 170174 h 200"/>
                  <a:gd name="T4" fmla="*/ 318813 w 188"/>
                  <a:gd name="T5" fmla="*/ 99268 h 200"/>
                  <a:gd name="T6" fmla="*/ 318813 w 188"/>
                  <a:gd name="T7" fmla="*/ 63815 h 200"/>
                  <a:gd name="T8" fmla="*/ 35424 w 188"/>
                  <a:gd name="T9" fmla="*/ 14181 h 200"/>
                  <a:gd name="T10" fmla="*/ 332982 w 188"/>
                  <a:gd name="T11" fmla="*/ 184355 h 200"/>
                  <a:gd name="T12" fmla="*/ 212542 w 188"/>
                  <a:gd name="T13" fmla="*/ 63815 h 200"/>
                  <a:gd name="T14" fmla="*/ 212542 w 188"/>
                  <a:gd name="T15" fmla="*/ 99268 h 200"/>
                  <a:gd name="T16" fmla="*/ 177118 w 188"/>
                  <a:gd name="T17" fmla="*/ 63815 h 200"/>
                  <a:gd name="T18" fmla="*/ 70847 w 188"/>
                  <a:gd name="T19" fmla="*/ 99268 h 200"/>
                  <a:gd name="T20" fmla="*/ 106271 w 188"/>
                  <a:gd name="T21" fmla="*/ 99268 h 200"/>
                  <a:gd name="T22" fmla="*/ 70847 w 188"/>
                  <a:gd name="T23" fmla="*/ 170174 h 200"/>
                  <a:gd name="T24" fmla="*/ 106271 w 188"/>
                  <a:gd name="T25" fmla="*/ 170174 h 200"/>
                  <a:gd name="T26" fmla="*/ 141694 w 188"/>
                  <a:gd name="T27" fmla="*/ 170174 h 200"/>
                  <a:gd name="T28" fmla="*/ 247965 w 188"/>
                  <a:gd name="T29" fmla="*/ 134721 h 200"/>
                  <a:gd name="T30" fmla="*/ 212542 w 188"/>
                  <a:gd name="T31" fmla="*/ 134721 h 200"/>
                  <a:gd name="T32" fmla="*/ 283389 w 188"/>
                  <a:gd name="T33" fmla="*/ 99268 h 200"/>
                  <a:gd name="T34" fmla="*/ 247965 w 188"/>
                  <a:gd name="T35" fmla="*/ 99268 h 200"/>
                  <a:gd name="T36" fmla="*/ 212542 w 188"/>
                  <a:gd name="T37" fmla="*/ 99268 h 200"/>
                  <a:gd name="T38" fmla="*/ 106271 w 188"/>
                  <a:gd name="T39" fmla="*/ 134721 h 200"/>
                  <a:gd name="T40" fmla="*/ 141694 w 188"/>
                  <a:gd name="T41" fmla="*/ 134721 h 200"/>
                  <a:gd name="T42" fmla="*/ 28339 w 188"/>
                  <a:gd name="T43" fmla="*/ 340348 h 200"/>
                  <a:gd name="T44" fmla="*/ 0 w 188"/>
                  <a:gd name="T45" fmla="*/ 14181 h 200"/>
                  <a:gd name="T46" fmla="*/ 28339 w 188"/>
                  <a:gd name="T47" fmla="*/ 219808 h 200"/>
                  <a:gd name="T48" fmla="*/ 28339 w 188"/>
                  <a:gd name="T49" fmla="*/ 219808 h 200"/>
                  <a:gd name="T50" fmla="*/ 247965 w 188"/>
                  <a:gd name="T51" fmla="*/ 170174 h 200"/>
                  <a:gd name="T52" fmla="*/ 212542 w 188"/>
                  <a:gd name="T53" fmla="*/ 205627 h 200"/>
                  <a:gd name="T54" fmla="*/ 212542 w 188"/>
                  <a:gd name="T55" fmla="*/ 170174 h 200"/>
                  <a:gd name="T56" fmla="*/ 106271 w 188"/>
                  <a:gd name="T57" fmla="*/ 205627 h 200"/>
                  <a:gd name="T58" fmla="*/ 141694 w 188"/>
                  <a:gd name="T59" fmla="*/ 205627 h 200"/>
                  <a:gd name="T60" fmla="*/ 70847 w 188"/>
                  <a:gd name="T61" fmla="*/ 170174 h 200"/>
                  <a:gd name="T62" fmla="*/ 35424 w 188"/>
                  <a:gd name="T63" fmla="*/ 134721 h 200"/>
                  <a:gd name="T64" fmla="*/ 70847 w 188"/>
                  <a:gd name="T65" fmla="*/ 134721 h 200"/>
                  <a:gd name="T66" fmla="*/ 35424 w 188"/>
                  <a:gd name="T67" fmla="*/ 28362 h 200"/>
                  <a:gd name="T68" fmla="*/ 70847 w 188"/>
                  <a:gd name="T69" fmla="*/ 63815 h 200"/>
                  <a:gd name="T70" fmla="*/ 106271 w 188"/>
                  <a:gd name="T71" fmla="*/ 28362 h 200"/>
                  <a:gd name="T72" fmla="*/ 141694 w 188"/>
                  <a:gd name="T73" fmla="*/ 63815 h 200"/>
                  <a:gd name="T74" fmla="*/ 177118 w 188"/>
                  <a:gd name="T75" fmla="*/ 28362 h 200"/>
                  <a:gd name="T76" fmla="*/ 212542 w 188"/>
                  <a:gd name="T77" fmla="*/ 63815 h 200"/>
                  <a:gd name="T78" fmla="*/ 247965 w 188"/>
                  <a:gd name="T79" fmla="*/ 28362 h 200"/>
                  <a:gd name="T80" fmla="*/ 283389 w 188"/>
                  <a:gd name="T81" fmla="*/ 63815 h 200"/>
                  <a:gd name="T82" fmla="*/ 35424 w 188"/>
                  <a:gd name="T83" fmla="*/ 14181 h 200"/>
                  <a:gd name="T84" fmla="*/ 35424 w 188"/>
                  <a:gd name="T85" fmla="*/ 14181 h 2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200"/>
                  <a:gd name="T131" fmla="*/ 188 w 188"/>
                  <a:gd name="T132" fmla="*/ 200 h 2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w="9525">
                <a:solidFill>
                  <a:srgbClr val="FFFF00"/>
                </a:solidFill>
                <a:round/>
                <a:headEnd/>
                <a:tailEnd/>
              </a:ln>
            </p:spPr>
            <p:txBody>
              <a:bodyPr lIns="91401" tIns="45700" rIns="91401" bIns="45700"/>
              <a:lstStyle/>
              <a:p>
                <a:endParaRPr lang="zh-CN" altLang="en-US"/>
              </a:p>
            </p:txBody>
          </p:sp>
        </p:grpSp>
        <p:grpSp>
          <p:nvGrpSpPr>
            <p:cNvPr id="38929" name="组合 10"/>
            <p:cNvGrpSpPr>
              <a:grpSpLocks/>
            </p:cNvGrpSpPr>
            <p:nvPr/>
          </p:nvGrpSpPr>
          <p:grpSpPr bwMode="auto">
            <a:xfrm>
              <a:off x="10321" y="3091"/>
              <a:ext cx="2220" cy="2202"/>
              <a:chOff x="6457627" y="1877786"/>
              <a:chExt cx="1512168" cy="1512168"/>
            </a:xfrm>
          </p:grpSpPr>
          <p:sp>
            <p:nvSpPr>
              <p:cNvPr id="22" name="椭圆 21"/>
              <p:cNvSpPr/>
              <p:nvPr/>
            </p:nvSpPr>
            <p:spPr>
              <a:xfrm>
                <a:off x="6457627" y="1877786"/>
                <a:ext cx="1512168" cy="1512168"/>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45" name="Freeform 96"/>
              <p:cNvSpPr>
                <a:spLocks noEditPoints="1"/>
              </p:cNvSpPr>
              <p:nvPr/>
            </p:nvSpPr>
            <p:spPr bwMode="auto">
              <a:xfrm>
                <a:off x="6922857" y="2447768"/>
                <a:ext cx="514273" cy="388686"/>
              </a:xfrm>
              <a:custGeom>
                <a:avLst/>
                <a:gdLst>
                  <a:gd name="T0" fmla="*/ 359991 w 200"/>
                  <a:gd name="T1" fmla="*/ 388686 h 200"/>
                  <a:gd name="T2" fmla="*/ 359991 w 200"/>
                  <a:gd name="T3" fmla="*/ 357591 h 200"/>
                  <a:gd name="T4" fmla="*/ 514273 w 200"/>
                  <a:gd name="T5" fmla="*/ 357591 h 200"/>
                  <a:gd name="T6" fmla="*/ 514273 w 200"/>
                  <a:gd name="T7" fmla="*/ 388686 h 200"/>
                  <a:gd name="T8" fmla="*/ 359991 w 200"/>
                  <a:gd name="T9" fmla="*/ 388686 h 200"/>
                  <a:gd name="T10" fmla="*/ 411418 w 200"/>
                  <a:gd name="T11" fmla="*/ 169078 h 200"/>
                  <a:gd name="T12" fmla="*/ 102855 w 200"/>
                  <a:gd name="T13" fmla="*/ 169078 h 200"/>
                  <a:gd name="T14" fmla="*/ 102855 w 200"/>
                  <a:gd name="T15" fmla="*/ 349817 h 200"/>
                  <a:gd name="T16" fmla="*/ 51427 w 200"/>
                  <a:gd name="T17" fmla="*/ 349817 h 200"/>
                  <a:gd name="T18" fmla="*/ 51427 w 200"/>
                  <a:gd name="T19" fmla="*/ 19434 h 200"/>
                  <a:gd name="T20" fmla="*/ 77141 w 200"/>
                  <a:gd name="T21" fmla="*/ 0 h 200"/>
                  <a:gd name="T22" fmla="*/ 102855 w 200"/>
                  <a:gd name="T23" fmla="*/ 19434 h 200"/>
                  <a:gd name="T24" fmla="*/ 102855 w 200"/>
                  <a:gd name="T25" fmla="*/ 54416 h 200"/>
                  <a:gd name="T26" fmla="*/ 411418 w 200"/>
                  <a:gd name="T27" fmla="*/ 54416 h 200"/>
                  <a:gd name="T28" fmla="*/ 411418 w 200"/>
                  <a:gd name="T29" fmla="*/ 19434 h 200"/>
                  <a:gd name="T30" fmla="*/ 437132 w 200"/>
                  <a:gd name="T31" fmla="*/ 0 h 200"/>
                  <a:gd name="T32" fmla="*/ 462846 w 200"/>
                  <a:gd name="T33" fmla="*/ 19434 h 200"/>
                  <a:gd name="T34" fmla="*/ 462846 w 200"/>
                  <a:gd name="T35" fmla="*/ 349817 h 200"/>
                  <a:gd name="T36" fmla="*/ 411418 w 200"/>
                  <a:gd name="T37" fmla="*/ 349817 h 200"/>
                  <a:gd name="T38" fmla="*/ 411418 w 200"/>
                  <a:gd name="T39" fmla="*/ 169078 h 200"/>
                  <a:gd name="T40" fmla="*/ 359991 w 200"/>
                  <a:gd name="T41" fmla="*/ 77737 h 200"/>
                  <a:gd name="T42" fmla="*/ 359991 w 200"/>
                  <a:gd name="T43" fmla="*/ 116606 h 200"/>
                  <a:gd name="T44" fmla="*/ 308564 w 200"/>
                  <a:gd name="T45" fmla="*/ 116606 h 200"/>
                  <a:gd name="T46" fmla="*/ 308564 w 200"/>
                  <a:gd name="T47" fmla="*/ 77737 h 200"/>
                  <a:gd name="T48" fmla="*/ 257137 w 200"/>
                  <a:gd name="T49" fmla="*/ 77737 h 200"/>
                  <a:gd name="T50" fmla="*/ 257137 w 200"/>
                  <a:gd name="T51" fmla="*/ 116606 h 200"/>
                  <a:gd name="T52" fmla="*/ 205709 w 200"/>
                  <a:gd name="T53" fmla="*/ 116606 h 200"/>
                  <a:gd name="T54" fmla="*/ 205709 w 200"/>
                  <a:gd name="T55" fmla="*/ 77737 h 200"/>
                  <a:gd name="T56" fmla="*/ 154282 w 200"/>
                  <a:gd name="T57" fmla="*/ 77737 h 200"/>
                  <a:gd name="T58" fmla="*/ 154282 w 200"/>
                  <a:gd name="T59" fmla="*/ 116606 h 200"/>
                  <a:gd name="T60" fmla="*/ 102855 w 200"/>
                  <a:gd name="T61" fmla="*/ 116606 h 200"/>
                  <a:gd name="T62" fmla="*/ 102855 w 200"/>
                  <a:gd name="T63" fmla="*/ 155474 h 200"/>
                  <a:gd name="T64" fmla="*/ 154282 w 200"/>
                  <a:gd name="T65" fmla="*/ 155474 h 200"/>
                  <a:gd name="T66" fmla="*/ 154282 w 200"/>
                  <a:gd name="T67" fmla="*/ 116606 h 200"/>
                  <a:gd name="T68" fmla="*/ 205709 w 200"/>
                  <a:gd name="T69" fmla="*/ 116606 h 200"/>
                  <a:gd name="T70" fmla="*/ 205709 w 200"/>
                  <a:gd name="T71" fmla="*/ 155474 h 200"/>
                  <a:gd name="T72" fmla="*/ 257137 w 200"/>
                  <a:gd name="T73" fmla="*/ 155474 h 200"/>
                  <a:gd name="T74" fmla="*/ 257137 w 200"/>
                  <a:gd name="T75" fmla="*/ 116606 h 200"/>
                  <a:gd name="T76" fmla="*/ 308564 w 200"/>
                  <a:gd name="T77" fmla="*/ 116606 h 200"/>
                  <a:gd name="T78" fmla="*/ 308564 w 200"/>
                  <a:gd name="T79" fmla="*/ 155474 h 200"/>
                  <a:gd name="T80" fmla="*/ 359991 w 200"/>
                  <a:gd name="T81" fmla="*/ 155474 h 200"/>
                  <a:gd name="T82" fmla="*/ 359991 w 200"/>
                  <a:gd name="T83" fmla="*/ 116606 h 200"/>
                  <a:gd name="T84" fmla="*/ 411418 w 200"/>
                  <a:gd name="T85" fmla="*/ 116606 h 200"/>
                  <a:gd name="T86" fmla="*/ 411418 w 200"/>
                  <a:gd name="T87" fmla="*/ 77737 h 200"/>
                  <a:gd name="T88" fmla="*/ 359991 w 200"/>
                  <a:gd name="T89" fmla="*/ 77737 h 200"/>
                  <a:gd name="T90" fmla="*/ 154282 w 200"/>
                  <a:gd name="T91" fmla="*/ 388686 h 200"/>
                  <a:gd name="T92" fmla="*/ 0 w 200"/>
                  <a:gd name="T93" fmla="*/ 388686 h 200"/>
                  <a:gd name="T94" fmla="*/ 0 w 200"/>
                  <a:gd name="T95" fmla="*/ 357591 h 200"/>
                  <a:gd name="T96" fmla="*/ 154282 w 200"/>
                  <a:gd name="T97" fmla="*/ 357591 h 200"/>
                  <a:gd name="T98" fmla="*/ 154282 w 200"/>
                  <a:gd name="T99" fmla="*/ 388686 h 2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0"/>
                  <a:gd name="T151" fmla="*/ 0 h 200"/>
                  <a:gd name="T152" fmla="*/ 200 w 200"/>
                  <a:gd name="T153" fmla="*/ 200 h 2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w="9525">
                <a:solidFill>
                  <a:srgbClr val="FFFF00"/>
                </a:solidFill>
                <a:round/>
                <a:headEnd/>
                <a:tailEnd/>
              </a:ln>
            </p:spPr>
            <p:txBody>
              <a:bodyPr lIns="91401" tIns="45700" rIns="91401" bIns="45700"/>
              <a:lstStyle/>
              <a:p>
                <a:endParaRPr lang="zh-CN" altLang="en-US"/>
              </a:p>
            </p:txBody>
          </p:sp>
        </p:grpSp>
        <p:sp>
          <p:nvSpPr>
            <p:cNvPr id="12" name="椭圆 11"/>
            <p:cNvSpPr/>
            <p:nvPr/>
          </p:nvSpPr>
          <p:spPr>
            <a:xfrm>
              <a:off x="6947" y="3199"/>
              <a:ext cx="567" cy="567"/>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31" name="标题 4"/>
            <p:cNvSpPr txBox="1">
              <a:spLocks noChangeArrowheads="1"/>
            </p:cNvSpPr>
            <p:nvPr/>
          </p:nvSpPr>
          <p:spPr bwMode="auto">
            <a:xfrm>
              <a:off x="6780" y="3120"/>
              <a:ext cx="901" cy="648"/>
            </a:xfrm>
            <a:prstGeom prst="rect">
              <a:avLst/>
            </a:prstGeom>
            <a:noFill/>
            <a:ln w="9525">
              <a:noFill/>
              <a:miter lim="800000"/>
              <a:headEnd/>
              <a:tailEnd/>
            </a:ln>
          </p:spPr>
          <p:txBody>
            <a:bodyPr lIns="91401" tIns="45700" rIns="91401" bIns="45700" anchor="ctr"/>
            <a:lstStyle/>
            <a:p>
              <a:r>
                <a:rPr lang="en-US" altLang="zh-CN" sz="2400" b="1">
                  <a:solidFill>
                    <a:srgbClr val="0000FF"/>
                  </a:solidFill>
                  <a:latin typeface="微软雅黑" pitchFamily="34" charset="-122"/>
                  <a:ea typeface="微软雅黑" pitchFamily="34" charset="-122"/>
                </a:rPr>
                <a:t>01</a:t>
              </a:r>
            </a:p>
          </p:txBody>
        </p:sp>
        <p:sp>
          <p:nvSpPr>
            <p:cNvPr id="14" name="椭圆 13"/>
            <p:cNvSpPr/>
            <p:nvPr/>
          </p:nvSpPr>
          <p:spPr>
            <a:xfrm>
              <a:off x="8382" y="6561"/>
              <a:ext cx="568" cy="567"/>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33" name="标题 4"/>
            <p:cNvSpPr txBox="1">
              <a:spLocks noChangeArrowheads="1"/>
            </p:cNvSpPr>
            <p:nvPr/>
          </p:nvSpPr>
          <p:spPr bwMode="auto">
            <a:xfrm>
              <a:off x="8259" y="6479"/>
              <a:ext cx="1087" cy="734"/>
            </a:xfrm>
            <a:prstGeom prst="rect">
              <a:avLst/>
            </a:prstGeom>
            <a:noFill/>
            <a:ln w="9525">
              <a:noFill/>
              <a:miter lim="800000"/>
              <a:headEnd/>
              <a:tailEnd/>
            </a:ln>
          </p:spPr>
          <p:txBody>
            <a:bodyPr lIns="91401" tIns="45700" rIns="91401" bIns="45700" anchor="ctr"/>
            <a:lstStyle/>
            <a:p>
              <a:r>
                <a:rPr lang="en-US" altLang="zh-CN" sz="2400" b="1">
                  <a:solidFill>
                    <a:srgbClr val="CC0000"/>
                  </a:solidFill>
                  <a:latin typeface="微软雅黑" pitchFamily="34" charset="-122"/>
                  <a:ea typeface="微软雅黑" pitchFamily="34" charset="-122"/>
                </a:rPr>
                <a:t>02</a:t>
              </a:r>
            </a:p>
          </p:txBody>
        </p:sp>
        <p:sp>
          <p:nvSpPr>
            <p:cNvPr id="16" name="椭圆 15"/>
            <p:cNvSpPr/>
            <p:nvPr/>
          </p:nvSpPr>
          <p:spPr>
            <a:xfrm>
              <a:off x="12553" y="3100"/>
              <a:ext cx="567" cy="567"/>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35" name="标题 4"/>
            <p:cNvSpPr txBox="1">
              <a:spLocks noChangeArrowheads="1"/>
            </p:cNvSpPr>
            <p:nvPr/>
          </p:nvSpPr>
          <p:spPr bwMode="auto">
            <a:xfrm>
              <a:off x="12433" y="3015"/>
              <a:ext cx="915" cy="729"/>
            </a:xfrm>
            <a:prstGeom prst="rect">
              <a:avLst/>
            </a:prstGeom>
            <a:noFill/>
            <a:ln w="9525">
              <a:noFill/>
              <a:miter lim="800000"/>
              <a:headEnd/>
              <a:tailEnd/>
            </a:ln>
          </p:spPr>
          <p:txBody>
            <a:bodyPr lIns="91401" tIns="45700" rIns="91401" bIns="45700" anchor="ctr"/>
            <a:lstStyle/>
            <a:p>
              <a:r>
                <a:rPr lang="en-US" altLang="zh-CN" sz="2400" b="1">
                  <a:solidFill>
                    <a:srgbClr val="000000"/>
                  </a:solidFill>
                  <a:latin typeface="微软雅黑" pitchFamily="34" charset="-122"/>
                  <a:ea typeface="微软雅黑" pitchFamily="34" charset="-122"/>
                </a:rPr>
                <a:t>03</a:t>
              </a:r>
            </a:p>
          </p:txBody>
        </p:sp>
        <p:sp>
          <p:nvSpPr>
            <p:cNvPr id="18" name="椭圆 17"/>
            <p:cNvSpPr/>
            <p:nvPr/>
          </p:nvSpPr>
          <p:spPr>
            <a:xfrm>
              <a:off x="11863" y="5481"/>
              <a:ext cx="2418" cy="2464"/>
            </a:xfrm>
            <a:prstGeom prst="ellipse">
              <a:avLst/>
            </a:prstGeom>
            <a:solidFill>
              <a:srgbClr val="C0000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12541" y="6026"/>
              <a:ext cx="1162" cy="1307"/>
            </a:xfrm>
            <a:prstGeom prst="rect">
              <a:avLst/>
            </a:prstGeom>
            <a:noFill/>
          </p:spPr>
          <p:txBody>
            <a:bodyPr>
              <a:spAutoFit/>
            </a:bodyPr>
            <a:lstStyle/>
            <a:p>
              <a:pPr fontAlgn="auto">
                <a:spcBef>
                  <a:spcPts val="0"/>
                </a:spcBef>
                <a:spcAft>
                  <a:spcPts val="0"/>
                </a:spcAft>
                <a:defRPr/>
              </a:pPr>
              <a:r>
                <a:rPr lang="zh-CN" altLang="en-US" sz="4800">
                  <a:ln>
                    <a:solidFill>
                      <a:srgbClr val="FFFF00"/>
                    </a:solidFill>
                  </a:ln>
                  <a:solidFill>
                    <a:srgbClr val="FFFF00"/>
                  </a:solidFill>
                  <a:latin typeface="+mn-lt"/>
                  <a:ea typeface="+mn-ea"/>
                  <a:cs typeface="+mn-cs"/>
                </a:rPr>
                <a:t>☆</a:t>
              </a:r>
            </a:p>
          </p:txBody>
        </p:sp>
        <p:sp>
          <p:nvSpPr>
            <p:cNvPr id="20" name="椭圆 19"/>
            <p:cNvSpPr/>
            <p:nvPr/>
          </p:nvSpPr>
          <p:spPr>
            <a:xfrm>
              <a:off x="14003" y="7453"/>
              <a:ext cx="565" cy="567"/>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38941" name="标题 4"/>
            <p:cNvSpPr txBox="1">
              <a:spLocks noChangeArrowheads="1"/>
            </p:cNvSpPr>
            <p:nvPr/>
          </p:nvSpPr>
          <p:spPr bwMode="auto">
            <a:xfrm>
              <a:off x="13830" y="7372"/>
              <a:ext cx="915" cy="729"/>
            </a:xfrm>
            <a:prstGeom prst="rect">
              <a:avLst/>
            </a:prstGeom>
            <a:noFill/>
            <a:ln w="9525">
              <a:noFill/>
              <a:miter lim="800000"/>
              <a:headEnd/>
              <a:tailEnd/>
            </a:ln>
          </p:spPr>
          <p:txBody>
            <a:bodyPr lIns="91401" tIns="45700" rIns="91401" bIns="45700" anchor="ctr"/>
            <a:lstStyle/>
            <a:p>
              <a:r>
                <a:rPr lang="en-US" altLang="zh-CN" sz="2400" b="1">
                  <a:solidFill>
                    <a:srgbClr val="008000"/>
                  </a:solidFill>
                  <a:latin typeface="微软雅黑" pitchFamily="34" charset="-122"/>
                  <a:ea typeface="微软雅黑" pitchFamily="34" charset="-122"/>
                </a:rPr>
                <a:t>04</a:t>
              </a:r>
            </a:p>
          </p:txBody>
        </p:sp>
      </p:grpSp>
      <p:sp>
        <p:nvSpPr>
          <p:cNvPr id="38917" name="矩形 27"/>
          <p:cNvSpPr>
            <a:spLocks noChangeArrowheads="1"/>
          </p:cNvSpPr>
          <p:nvPr/>
        </p:nvSpPr>
        <p:spPr bwMode="auto">
          <a:xfrm>
            <a:off x="7554913" y="5210175"/>
            <a:ext cx="3127375" cy="952500"/>
          </a:xfrm>
          <a:prstGeom prst="rect">
            <a:avLst/>
          </a:prstGeom>
          <a:noFill/>
          <a:ln w="9525">
            <a:noFill/>
            <a:miter lim="800000"/>
            <a:headEnd/>
            <a:tailEnd/>
          </a:ln>
        </p:spPr>
        <p:txBody>
          <a:bodyPr lIns="91392" tIns="45696" rIns="91392" bIns="45696">
            <a:spAutoFit/>
          </a:bodyPr>
          <a:lstStyle/>
          <a:p>
            <a:pPr marL="0" lvl="1" algn="ctr"/>
            <a:r>
              <a:rPr lang="zh-CN" altLang="en-US" sz="2800" b="1">
                <a:solidFill>
                  <a:srgbClr val="008000"/>
                </a:solidFill>
                <a:latin typeface="微软雅黑" pitchFamily="34" charset="-122"/>
                <a:ea typeface="微软雅黑" pitchFamily="34" charset="-122"/>
              </a:rPr>
              <a:t>习近平新时代中国特色社会主义思想</a:t>
            </a:r>
          </a:p>
        </p:txBody>
      </p:sp>
    </p:spTree>
    <p:extLst>
      <p:ext uri="{BB962C8B-B14F-4D97-AF65-F5344CB8AC3E}">
        <p14:creationId xmlns="" xmlns:p14="http://schemas.microsoft.com/office/powerpoint/2010/main" val="257354101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矩形 3"/>
          <p:cNvSpPr>
            <a:spLocks noChangeArrowheads="1"/>
          </p:cNvSpPr>
          <p:nvPr/>
        </p:nvSpPr>
        <p:spPr bwMode="auto">
          <a:xfrm>
            <a:off x="1524000" y="2525713"/>
            <a:ext cx="4464050" cy="558800"/>
          </a:xfrm>
          <a:prstGeom prst="rect">
            <a:avLst/>
          </a:prstGeom>
          <a:noFill/>
          <a:ln w="9525">
            <a:noFill/>
            <a:miter lim="800000"/>
            <a:headEnd/>
            <a:tailEnd/>
          </a:ln>
        </p:spPr>
        <p:txBody>
          <a:bodyPr lIns="68543" tIns="34273" rIns="68543" bIns="34273">
            <a:spAutoFit/>
          </a:bodyPr>
          <a:lstStyle/>
          <a:p>
            <a:pPr marL="285750" indent="-285750">
              <a:buFont typeface="Wingdings" pitchFamily="2" charset="2"/>
              <a:buChar char="l"/>
            </a:pPr>
            <a:r>
              <a:rPr lang="en-US" altLang="zh-CN" sz="3200" b="1">
                <a:solidFill>
                  <a:srgbClr val="CE1A1F"/>
                </a:solidFill>
                <a:latin typeface="宋体" charset="-122"/>
                <a:cs typeface="Arial" charset="0"/>
              </a:rPr>
              <a:t> </a:t>
            </a:r>
            <a:r>
              <a:rPr lang="zh-CN" altLang="en-US" sz="3200" b="1">
                <a:solidFill>
                  <a:srgbClr val="CE1A1F"/>
                </a:solidFill>
                <a:latin typeface="宋体" charset="-122"/>
                <a:cs typeface="Arial" charset="0"/>
              </a:rPr>
              <a:t>现代微观经济学：</a:t>
            </a:r>
          </a:p>
        </p:txBody>
      </p:sp>
      <p:sp>
        <p:nvSpPr>
          <p:cNvPr id="3" name="右箭头 11"/>
          <p:cNvSpPr>
            <a:spLocks noChangeArrowheads="1"/>
          </p:cNvSpPr>
          <p:nvPr>
            <p:custDataLst>
              <p:tags r:id="rId1"/>
            </p:custDataLst>
          </p:nvPr>
        </p:nvSpPr>
        <p:spPr bwMode="auto">
          <a:xfrm>
            <a:off x="2178050" y="4056063"/>
            <a:ext cx="946150" cy="198437"/>
          </a:xfrm>
          <a:prstGeom prst="rightArrow">
            <a:avLst>
              <a:gd name="adj1" fmla="val 50000"/>
              <a:gd name="adj2" fmla="val 50285"/>
            </a:avLst>
          </a:prstGeom>
          <a:solidFill>
            <a:schemeClr val="accent2"/>
          </a:solidFill>
          <a:ln w="12700" algn="ctr">
            <a:solidFill>
              <a:schemeClr val="accent1"/>
            </a:solidFill>
            <a:miter lim="800000"/>
            <a:headEnd/>
            <a:tailEnd/>
          </a:ln>
        </p:spPr>
        <p:txBody>
          <a:bodyPr anchor="ctr"/>
          <a:lstStyle/>
          <a:p>
            <a:pPr algn="ctr"/>
            <a:endParaRPr lang="zh-CN" altLang="en-US" sz="2000">
              <a:latin typeface="等线"/>
              <a:ea typeface="等线"/>
              <a:sym typeface="Arial" charset="0"/>
            </a:endParaRPr>
          </a:p>
        </p:txBody>
      </p:sp>
      <p:sp>
        <p:nvSpPr>
          <p:cNvPr id="4" name="任意多边形 12"/>
          <p:cNvSpPr/>
          <p:nvPr>
            <p:custDataLst>
              <p:tags r:id="rId2"/>
            </p:custDataLst>
          </p:nvPr>
        </p:nvSpPr>
        <p:spPr>
          <a:xfrm>
            <a:off x="3198813" y="3733800"/>
            <a:ext cx="909637" cy="909638"/>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0F6FC6"/>
            </a:solidFill>
            <a:prstDash val="solid"/>
            <a:miter lim="800000"/>
          </a:ln>
          <a:effectLst/>
        </p:spPr>
        <p:txBody>
          <a:bodyPr lIns="0" tIns="0" rIns="0" bIns="0" anchor="ctr">
            <a:normAutofit/>
          </a:bodyPr>
          <a:lstStyle/>
          <a:p>
            <a:pPr algn="ctr" fontAlgn="auto">
              <a:spcBef>
                <a:spcPts val="0"/>
              </a:spcBef>
              <a:spcAft>
                <a:spcPts val="0"/>
              </a:spcAft>
              <a:defRPr/>
            </a:pPr>
            <a:r>
              <a:rPr lang="zh-CN" altLang="en-US" b="1">
                <a:solidFill>
                  <a:srgbClr val="00B050"/>
                </a:solidFill>
                <a:latin typeface="华文中宋" panose="02010600040101010101" charset="-122"/>
                <a:ea typeface="华文中宋" panose="02010600040101010101" charset="-122"/>
                <a:cs typeface="+mn-ea"/>
                <a:sym typeface="Arial" panose="020B0604020202020204" pitchFamily="34" charset="0"/>
              </a:rPr>
              <a:t>市场</a:t>
            </a:r>
          </a:p>
        </p:txBody>
      </p:sp>
      <p:grpSp>
        <p:nvGrpSpPr>
          <p:cNvPr id="39940" name="组合 4"/>
          <p:cNvGrpSpPr>
            <a:grpSpLocks/>
          </p:cNvGrpSpPr>
          <p:nvPr>
            <p:custDataLst>
              <p:tags r:id="rId3"/>
            </p:custDataLst>
          </p:nvPr>
        </p:nvGrpSpPr>
        <p:grpSpPr bwMode="auto">
          <a:xfrm>
            <a:off x="4945063" y="3733800"/>
            <a:ext cx="1522412" cy="1709738"/>
            <a:chOff x="4663475" y="1538799"/>
            <a:chExt cx="1420818" cy="1745309"/>
          </a:xfrm>
        </p:grpSpPr>
        <p:sp>
          <p:nvSpPr>
            <p:cNvPr id="6" name="任意多边形 15"/>
            <p:cNvSpPr/>
            <p:nvPr>
              <p:custDataLst>
                <p:tags r:id="rId8"/>
              </p:custDataLst>
            </p:nvPr>
          </p:nvSpPr>
          <p:spPr>
            <a:xfrm>
              <a:off x="4907932" y="1538799"/>
              <a:ext cx="931903" cy="931804"/>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0F6FC6"/>
              </a:solidFill>
              <a:prstDash val="solid"/>
              <a:miter lim="800000"/>
            </a:ln>
            <a:effectLst/>
          </p:spPr>
          <p:txBody>
            <a:bodyPr lIns="0" tIns="0" rIns="0" bIns="0" anchor="ctr">
              <a:normAutofit/>
            </a:bodyPr>
            <a:lstStyle/>
            <a:p>
              <a:pPr algn="ctr" fontAlgn="auto">
                <a:spcBef>
                  <a:spcPts val="0"/>
                </a:spcBef>
                <a:spcAft>
                  <a:spcPts val="0"/>
                </a:spcAft>
                <a:defRPr/>
              </a:pPr>
              <a:r>
                <a:rPr lang="zh-CN" altLang="en-US" b="1">
                  <a:latin typeface="Calibri Light" panose="020F0302020204030204" charset="0"/>
                  <a:ea typeface="+mn-ea"/>
                  <a:cs typeface="+mn-ea"/>
                  <a:sym typeface="Arial" panose="020B0604020202020204" pitchFamily="34" charset="0"/>
                </a:rPr>
                <a:t>消费者</a:t>
              </a:r>
            </a:p>
          </p:txBody>
        </p:sp>
        <p:sp>
          <p:nvSpPr>
            <p:cNvPr id="39948" name="矩形 6"/>
            <p:cNvSpPr>
              <a:spLocks noChangeArrowheads="1"/>
            </p:cNvSpPr>
            <p:nvPr>
              <p:custDataLst>
                <p:tags r:id="rId9"/>
              </p:custDataLst>
            </p:nvPr>
          </p:nvSpPr>
          <p:spPr bwMode="auto">
            <a:xfrm>
              <a:off x="4663475" y="2754271"/>
              <a:ext cx="1420818" cy="529837"/>
            </a:xfrm>
            <a:prstGeom prst="rect">
              <a:avLst/>
            </a:prstGeom>
            <a:noFill/>
            <a:ln w="9525">
              <a:noFill/>
              <a:miter lim="800000"/>
              <a:headEnd/>
              <a:tailEnd/>
            </a:ln>
          </p:spPr>
          <p:txBody>
            <a:bodyPr lIns="0" tIns="0" rIns="0" bIns="0"/>
            <a:lstStyle/>
            <a:p>
              <a:pPr algn="ctr">
                <a:lnSpc>
                  <a:spcPct val="130000"/>
                </a:lnSpc>
              </a:pPr>
              <a:r>
                <a:rPr lang="zh-CN" altLang="da-DK" b="1">
                  <a:latin typeface="等线"/>
                  <a:ea typeface="等线"/>
                  <a:sym typeface="Arial" charset="0"/>
                </a:rPr>
                <a:t>需求</a:t>
              </a:r>
            </a:p>
          </p:txBody>
        </p:sp>
      </p:grpSp>
      <p:grpSp>
        <p:nvGrpSpPr>
          <p:cNvPr id="39941" name="组合 7"/>
          <p:cNvGrpSpPr>
            <a:grpSpLocks/>
          </p:cNvGrpSpPr>
          <p:nvPr>
            <p:custDataLst>
              <p:tags r:id="rId4"/>
            </p:custDataLst>
          </p:nvPr>
        </p:nvGrpSpPr>
        <p:grpSpPr bwMode="auto">
          <a:xfrm>
            <a:off x="955675" y="3733800"/>
            <a:ext cx="1387475" cy="1612900"/>
            <a:chOff x="1402181" y="1538799"/>
            <a:chExt cx="1420818" cy="1652632"/>
          </a:xfrm>
        </p:grpSpPr>
        <p:sp>
          <p:nvSpPr>
            <p:cNvPr id="39945" name="矩形 8"/>
            <p:cNvSpPr>
              <a:spLocks noChangeArrowheads="1"/>
            </p:cNvSpPr>
            <p:nvPr>
              <p:custDataLst>
                <p:tags r:id="rId6"/>
              </p:custDataLst>
            </p:nvPr>
          </p:nvSpPr>
          <p:spPr bwMode="auto">
            <a:xfrm>
              <a:off x="1402181" y="2758422"/>
              <a:ext cx="1420818" cy="433009"/>
            </a:xfrm>
            <a:prstGeom prst="rect">
              <a:avLst/>
            </a:prstGeom>
            <a:noFill/>
            <a:ln w="9525">
              <a:noFill/>
              <a:miter lim="800000"/>
              <a:headEnd/>
              <a:tailEnd/>
            </a:ln>
          </p:spPr>
          <p:txBody>
            <a:bodyPr lIns="0" tIns="0" rIns="0" bIns="0"/>
            <a:lstStyle/>
            <a:p>
              <a:pPr algn="ctr">
                <a:lnSpc>
                  <a:spcPct val="130000"/>
                </a:lnSpc>
              </a:pPr>
              <a:r>
                <a:rPr lang="zh-CN" altLang="da-DK" b="1">
                  <a:latin typeface="华文中宋"/>
                  <a:ea typeface="华文中宋"/>
                  <a:cs typeface="华文中宋"/>
                  <a:sym typeface="Arial" charset="0"/>
                </a:rPr>
                <a:t>供给</a:t>
              </a:r>
            </a:p>
          </p:txBody>
        </p:sp>
        <p:sp>
          <p:nvSpPr>
            <p:cNvPr id="10" name="任意多边形 24"/>
            <p:cNvSpPr/>
            <p:nvPr>
              <p:custDataLst>
                <p:tags r:id="rId7"/>
              </p:custDataLst>
            </p:nvPr>
          </p:nvSpPr>
          <p:spPr>
            <a:xfrm>
              <a:off x="1496469" y="1538799"/>
              <a:ext cx="1081058" cy="932046"/>
            </a:xfrm>
            <a:custGeom>
              <a:avLst/>
              <a:gdLst>
                <a:gd name="connsiteX0" fmla="*/ 588643 w 939563"/>
                <a:gd name="connsiteY0" fmla="*/ 0 h 939562"/>
                <a:gd name="connsiteX1" fmla="*/ 696512 w 939563"/>
                <a:gd name="connsiteY1" fmla="*/ 64072 h 939562"/>
                <a:gd name="connsiteX2" fmla="*/ 807609 w 939563"/>
                <a:gd name="connsiteY2" fmla="*/ 122369 h 939562"/>
                <a:gd name="connsiteX3" fmla="*/ 868990 w 939563"/>
                <a:gd name="connsiteY3" fmla="*/ 231791 h 939562"/>
                <a:gd name="connsiteX4" fmla="*/ 936054 w 939563"/>
                <a:gd name="connsiteY4" fmla="*/ 337826 h 939562"/>
                <a:gd name="connsiteX5" fmla="*/ 934501 w 939563"/>
                <a:gd name="connsiteY5" fmla="*/ 463280 h 939562"/>
                <a:gd name="connsiteX6" fmla="*/ 939563 w 939563"/>
                <a:gd name="connsiteY6" fmla="*/ 588642 h 939562"/>
                <a:gd name="connsiteX7" fmla="*/ 875491 w 939563"/>
                <a:gd name="connsiteY7" fmla="*/ 696511 h 939562"/>
                <a:gd name="connsiteX8" fmla="*/ 817194 w 939563"/>
                <a:gd name="connsiteY8" fmla="*/ 807608 h 939562"/>
                <a:gd name="connsiteX9" fmla="*/ 707771 w 939563"/>
                <a:gd name="connsiteY9" fmla="*/ 868989 h 939562"/>
                <a:gd name="connsiteX10" fmla="*/ 601736 w 939563"/>
                <a:gd name="connsiteY10" fmla="*/ 936053 h 939562"/>
                <a:gd name="connsiteX11" fmla="*/ 476282 w 939563"/>
                <a:gd name="connsiteY11" fmla="*/ 934500 h 939562"/>
                <a:gd name="connsiteX12" fmla="*/ 350921 w 939563"/>
                <a:gd name="connsiteY12" fmla="*/ 939562 h 939562"/>
                <a:gd name="connsiteX13" fmla="*/ 243051 w 939563"/>
                <a:gd name="connsiteY13" fmla="*/ 875490 h 939562"/>
                <a:gd name="connsiteX14" fmla="*/ 131954 w 939563"/>
                <a:gd name="connsiteY14" fmla="*/ 817193 h 939562"/>
                <a:gd name="connsiteX15" fmla="*/ 70573 w 939563"/>
                <a:gd name="connsiteY15" fmla="*/ 707770 h 939562"/>
                <a:gd name="connsiteX16" fmla="*/ 3509 w 939563"/>
                <a:gd name="connsiteY16" fmla="*/ 601735 h 939562"/>
                <a:gd name="connsiteX17" fmla="*/ 5062 w 939563"/>
                <a:gd name="connsiteY17" fmla="*/ 476281 h 939562"/>
                <a:gd name="connsiteX18" fmla="*/ 0 w 939563"/>
                <a:gd name="connsiteY18" fmla="*/ 350920 h 939562"/>
                <a:gd name="connsiteX19" fmla="*/ 64072 w 939563"/>
                <a:gd name="connsiteY19" fmla="*/ 243050 h 939562"/>
                <a:gd name="connsiteX20" fmla="*/ 122370 w 939563"/>
                <a:gd name="connsiteY20" fmla="*/ 131953 h 939562"/>
                <a:gd name="connsiteX21" fmla="*/ 231792 w 939563"/>
                <a:gd name="connsiteY21" fmla="*/ 70572 h 939562"/>
                <a:gd name="connsiteX22" fmla="*/ 337827 w 939563"/>
                <a:gd name="connsiteY22" fmla="*/ 3508 h 939562"/>
                <a:gd name="connsiteX23" fmla="*/ 463281 w 939563"/>
                <a:gd name="connsiteY23" fmla="*/ 5061 h 93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39563" h="939562">
                  <a:moveTo>
                    <a:pt x="588643" y="0"/>
                  </a:moveTo>
                  <a:lnTo>
                    <a:pt x="696512" y="64072"/>
                  </a:lnTo>
                  <a:lnTo>
                    <a:pt x="807609" y="122369"/>
                  </a:lnTo>
                  <a:lnTo>
                    <a:pt x="868990" y="231791"/>
                  </a:lnTo>
                  <a:lnTo>
                    <a:pt x="936054" y="337826"/>
                  </a:lnTo>
                  <a:lnTo>
                    <a:pt x="934501" y="463280"/>
                  </a:lnTo>
                  <a:lnTo>
                    <a:pt x="939563" y="588642"/>
                  </a:lnTo>
                  <a:lnTo>
                    <a:pt x="875491" y="696511"/>
                  </a:lnTo>
                  <a:lnTo>
                    <a:pt x="817194" y="807608"/>
                  </a:lnTo>
                  <a:lnTo>
                    <a:pt x="707771" y="868989"/>
                  </a:lnTo>
                  <a:lnTo>
                    <a:pt x="601736" y="936053"/>
                  </a:lnTo>
                  <a:lnTo>
                    <a:pt x="476282" y="934500"/>
                  </a:lnTo>
                  <a:lnTo>
                    <a:pt x="350921" y="939562"/>
                  </a:lnTo>
                  <a:lnTo>
                    <a:pt x="243051" y="875490"/>
                  </a:lnTo>
                  <a:lnTo>
                    <a:pt x="131954" y="817193"/>
                  </a:lnTo>
                  <a:lnTo>
                    <a:pt x="70573" y="707770"/>
                  </a:lnTo>
                  <a:lnTo>
                    <a:pt x="3509" y="601735"/>
                  </a:lnTo>
                  <a:lnTo>
                    <a:pt x="5062" y="476281"/>
                  </a:lnTo>
                  <a:lnTo>
                    <a:pt x="0" y="350920"/>
                  </a:lnTo>
                  <a:lnTo>
                    <a:pt x="64072" y="243050"/>
                  </a:lnTo>
                  <a:lnTo>
                    <a:pt x="122370" y="131953"/>
                  </a:lnTo>
                  <a:lnTo>
                    <a:pt x="231792" y="70572"/>
                  </a:lnTo>
                  <a:lnTo>
                    <a:pt x="337827" y="3508"/>
                  </a:lnTo>
                  <a:lnTo>
                    <a:pt x="463281" y="5061"/>
                  </a:lnTo>
                  <a:close/>
                </a:path>
              </a:pathLst>
            </a:custGeom>
            <a:solidFill>
              <a:srgbClr val="FFFFFF"/>
            </a:solidFill>
            <a:ln w="38100" cap="flat" cmpd="sng" algn="ctr">
              <a:solidFill>
                <a:srgbClr val="0F6FC6"/>
              </a:solidFill>
              <a:prstDash val="solid"/>
              <a:miter lim="800000"/>
            </a:ln>
            <a:effectLst/>
          </p:spPr>
          <p:txBody>
            <a:bodyPr lIns="0" tIns="0" rIns="0" bIns="0" anchor="ctr">
              <a:normAutofit/>
            </a:bodyPr>
            <a:lstStyle/>
            <a:p>
              <a:pPr algn="ctr" fontAlgn="auto">
                <a:spcBef>
                  <a:spcPts val="0"/>
                </a:spcBef>
                <a:spcAft>
                  <a:spcPts val="0"/>
                </a:spcAft>
                <a:defRPr/>
              </a:pPr>
              <a:r>
                <a:rPr lang="zh-CN" altLang="en-US" b="1">
                  <a:latin typeface="华文中宋" panose="02010600040101010101" charset="-122"/>
                  <a:ea typeface="华文中宋" panose="02010600040101010101" charset="-122"/>
                  <a:cs typeface="+mn-ea"/>
                  <a:sym typeface="Arial" panose="020B0604020202020204" pitchFamily="34" charset="0"/>
                </a:rPr>
                <a:t>生产者</a:t>
              </a:r>
            </a:p>
          </p:txBody>
        </p:sp>
      </p:grpSp>
      <p:sp>
        <p:nvSpPr>
          <p:cNvPr id="11" name="矩形 10"/>
          <p:cNvSpPr>
            <a:spLocks noChangeArrowheads="1"/>
          </p:cNvSpPr>
          <p:nvPr/>
        </p:nvSpPr>
        <p:spPr bwMode="auto">
          <a:xfrm>
            <a:off x="6467475" y="2085975"/>
            <a:ext cx="5076825" cy="4246563"/>
          </a:xfrm>
          <a:prstGeom prst="rect">
            <a:avLst/>
          </a:prstGeom>
          <a:noFill/>
          <a:ln w="9525">
            <a:noFill/>
            <a:miter lim="800000"/>
            <a:headEnd/>
            <a:tailEnd/>
          </a:ln>
        </p:spPr>
        <p:txBody>
          <a:bodyPr>
            <a:spAutoFit/>
          </a:bodyPr>
          <a:lstStyle/>
          <a:p>
            <a:pPr algn="just">
              <a:buFont typeface="Wingdings" pitchFamily="2" charset="2"/>
              <a:buNone/>
            </a:pPr>
            <a:r>
              <a:rPr lang="en-US" altLang="zh-CN" sz="3000" b="1" dirty="0">
                <a:latin typeface="楷体"/>
                <a:ea typeface="楷体"/>
                <a:cs typeface="楷体"/>
                <a:sym typeface="黑体" pitchFamily="2" charset="-122"/>
              </a:rPr>
              <a:t>    </a:t>
            </a:r>
            <a:r>
              <a:rPr lang="zh-CN" altLang="en-US" sz="3000" b="1" dirty="0">
                <a:latin typeface="楷体"/>
                <a:ea typeface="楷体"/>
                <a:cs typeface="楷体"/>
                <a:sym typeface="黑体" pitchFamily="2" charset="-122"/>
              </a:rPr>
              <a:t>人类生存与发展的</a:t>
            </a:r>
            <a:r>
              <a:rPr lang="zh-CN" altLang="en-US" sz="3000" b="1" dirty="0">
                <a:solidFill>
                  <a:srgbClr val="FF0000"/>
                </a:solidFill>
                <a:latin typeface="楷体"/>
                <a:ea typeface="楷体"/>
                <a:cs typeface="楷体"/>
                <a:sym typeface="黑体" pitchFamily="2" charset="-122"/>
              </a:rPr>
              <a:t>最基本问题</a:t>
            </a:r>
            <a:r>
              <a:rPr lang="zh-CN" altLang="en-US" sz="3000" b="1" dirty="0">
                <a:latin typeface="楷体"/>
                <a:ea typeface="楷体"/>
                <a:cs typeface="楷体"/>
                <a:sym typeface="黑体" pitchFamily="2" charset="-122"/>
              </a:rPr>
              <a:t>就是</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生产</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，而</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生产</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的</a:t>
            </a:r>
            <a:r>
              <a:rPr lang="zh-CN" altLang="en-US" sz="3000" b="1" dirty="0">
                <a:solidFill>
                  <a:srgbClr val="FF0000"/>
                </a:solidFill>
                <a:latin typeface="楷体"/>
                <a:ea typeface="楷体"/>
                <a:cs typeface="楷体"/>
                <a:sym typeface="黑体" pitchFamily="2" charset="-122"/>
              </a:rPr>
              <a:t>最终目的</a:t>
            </a:r>
            <a:r>
              <a:rPr lang="zh-CN" altLang="en-US" sz="3000" b="1" dirty="0">
                <a:latin typeface="楷体"/>
                <a:ea typeface="楷体"/>
                <a:cs typeface="楷体"/>
                <a:sym typeface="黑体" pitchFamily="2" charset="-122"/>
              </a:rPr>
              <a:t>就是</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消费</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，即</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供给与需求</a:t>
            </a:r>
            <a:r>
              <a:rPr lang="en-US" altLang="zh-CN" sz="3000" b="1" dirty="0">
                <a:latin typeface="楷体"/>
                <a:ea typeface="楷体"/>
                <a:cs typeface="楷体"/>
                <a:sym typeface="黑体" pitchFamily="2" charset="-122"/>
              </a:rPr>
              <a:t>”</a:t>
            </a:r>
            <a:r>
              <a:rPr lang="zh-CN" altLang="en-US" sz="3000" b="1" dirty="0">
                <a:latin typeface="楷体"/>
                <a:ea typeface="楷体"/>
                <a:cs typeface="楷体"/>
                <a:sym typeface="黑体" pitchFamily="2" charset="-122"/>
              </a:rPr>
              <a:t>。无论是在哪一种经济形态当中“供给与需求”都是</a:t>
            </a:r>
            <a:r>
              <a:rPr lang="zh-CN" altLang="en-US" sz="3000" b="1" dirty="0">
                <a:solidFill>
                  <a:srgbClr val="FF0000"/>
                </a:solidFill>
                <a:latin typeface="楷体"/>
                <a:ea typeface="楷体"/>
                <a:cs typeface="楷体"/>
                <a:sym typeface="黑体" pitchFamily="2" charset="-122"/>
              </a:rPr>
              <a:t>人类经济活动的两个最基本的方面</a:t>
            </a:r>
            <a:r>
              <a:rPr lang="zh-CN" altLang="en-US" sz="3000" b="1" dirty="0">
                <a:latin typeface="楷体"/>
                <a:ea typeface="楷体"/>
                <a:cs typeface="楷体"/>
                <a:sym typeface="黑体" pitchFamily="2" charset="-122"/>
              </a:rPr>
              <a:t>，</a:t>
            </a:r>
            <a:r>
              <a:rPr lang="zh-CN" altLang="en-US" sz="3000" b="1" dirty="0">
                <a:solidFill>
                  <a:srgbClr val="0000FF"/>
                </a:solidFill>
                <a:latin typeface="楷体"/>
                <a:ea typeface="楷体"/>
                <a:cs typeface="楷体"/>
                <a:sym typeface="黑体" pitchFamily="2" charset="-122"/>
              </a:rPr>
              <a:t>是决定一国经济均衡的两个重要维度。</a:t>
            </a:r>
          </a:p>
        </p:txBody>
      </p:sp>
      <p:pic>
        <p:nvPicPr>
          <p:cNvPr id="39943" name="图片 11"/>
          <p:cNvPicPr>
            <a:picLocks noChangeAspect="1"/>
          </p:cNvPicPr>
          <p:nvPr/>
        </p:nvPicPr>
        <p:blipFill>
          <a:blip r:embed="rId11"/>
          <a:srcRect/>
          <a:stretch>
            <a:fillRect/>
          </a:stretch>
        </p:blipFill>
        <p:spPr bwMode="auto">
          <a:xfrm>
            <a:off x="735013" y="1957388"/>
            <a:ext cx="6507162" cy="352425"/>
          </a:xfrm>
          <a:prstGeom prst="rect">
            <a:avLst/>
          </a:prstGeom>
          <a:noFill/>
          <a:ln w="9525">
            <a:noFill/>
            <a:miter lim="800000"/>
            <a:headEnd/>
            <a:tailEnd/>
          </a:ln>
        </p:spPr>
      </p:pic>
      <p:sp>
        <p:nvSpPr>
          <p:cNvPr id="13" name="右箭头 1"/>
          <p:cNvSpPr>
            <a:spLocks noChangeArrowheads="1"/>
          </p:cNvSpPr>
          <p:nvPr>
            <p:custDataLst>
              <p:tags r:id="rId5"/>
            </p:custDataLst>
          </p:nvPr>
        </p:nvSpPr>
        <p:spPr bwMode="auto">
          <a:xfrm rot="10800000">
            <a:off x="4186238" y="4030663"/>
            <a:ext cx="942975" cy="217487"/>
          </a:xfrm>
          <a:prstGeom prst="rightArrow">
            <a:avLst>
              <a:gd name="adj1" fmla="val 50000"/>
              <a:gd name="adj2" fmla="val 49781"/>
            </a:avLst>
          </a:prstGeom>
          <a:solidFill>
            <a:schemeClr val="accent2"/>
          </a:solidFill>
          <a:ln w="12700" algn="ctr">
            <a:solidFill>
              <a:schemeClr val="accent1"/>
            </a:solidFill>
            <a:miter lim="800000"/>
            <a:headEnd/>
            <a:tailEnd/>
          </a:ln>
        </p:spPr>
        <p:txBody>
          <a:bodyPr anchor="ctr"/>
          <a:lstStyle/>
          <a:p>
            <a:pPr algn="ctr"/>
            <a:endParaRPr lang="zh-CN" altLang="en-US" sz="2000">
              <a:latin typeface="等线"/>
              <a:ea typeface="等线"/>
              <a:sym typeface="Arial" charset="0"/>
            </a:endParaRPr>
          </a:p>
        </p:txBody>
      </p:sp>
    </p:spTree>
    <p:extLst>
      <p:ext uri="{BB962C8B-B14F-4D97-AF65-F5344CB8AC3E}">
        <p14:creationId xmlns="" xmlns:p14="http://schemas.microsoft.com/office/powerpoint/2010/main" val="13069992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hold" grpId="1" nodeType="withEffect">
                                  <p:stCondLst>
                                    <p:cond delay="0"/>
                                  </p:stCondLst>
                                  <p:childTnLst>
                                    <p:animClr clrSpc="rgb" dir="cw">
                                      <p:cBhvr override="childStyle">
                                        <p:cTn id="6" dur="250" autoRev="1" fill="hold"/>
                                        <p:tgtEl>
                                          <p:spTgt spid="3"/>
                                        </p:tgtEl>
                                        <p:attrNameLst>
                                          <p:attrName>style.color</p:attrName>
                                        </p:attrNameLst>
                                      </p:cBhvr>
                                      <p:to>
                                        <a:schemeClr val="bg1"/>
                                      </p:to>
                                    </p:animClr>
                                    <p:animClr clrSpc="rgb" dir="cw">
                                      <p:cBhvr>
                                        <p:cTn id="7" dur="250" autoRev="1" fill="hold"/>
                                        <p:tgtEl>
                                          <p:spTgt spid="3"/>
                                        </p:tgtEl>
                                        <p:attrNameLst>
                                          <p:attrName>fillcolor</p:attrName>
                                        </p:attrNameLst>
                                      </p:cBhvr>
                                      <p:to>
                                        <a:schemeClr val="bg1"/>
                                      </p:to>
                                    </p:animClr>
                                    <p:set>
                                      <p:cBhvr>
                                        <p:cTn id="8" dur="250" autoRev="1" fill="hold"/>
                                        <p:tgtEl>
                                          <p:spTgt spid="3"/>
                                        </p:tgtEl>
                                        <p:attrNameLst>
                                          <p:attrName>fill.type</p:attrName>
                                        </p:attrNameLst>
                                      </p:cBhvr>
                                      <p:to>
                                        <p:strVal val="solid"/>
                                      </p:to>
                                    </p:set>
                                    <p:set>
                                      <p:cBhvr>
                                        <p:cTn id="9" dur="250" autoRev="1" fill="hold"/>
                                        <p:tgtEl>
                                          <p:spTgt spid="3"/>
                                        </p:tgtEl>
                                        <p:attrNameLst>
                                          <p:attrName>fill.on</p:attrName>
                                        </p:attrNameLst>
                                      </p:cBhvr>
                                      <p:to>
                                        <p:strVal val="true"/>
                                      </p:to>
                                    </p:set>
                                  </p:childTnLst>
                                </p:cTn>
                              </p:par>
                              <p:par>
                                <p:cTn id="10" presetID="27" presetClass="emph" presetSubtype="0" repeatCount="5000" fill="hold" grpId="0" nodeType="withEffect">
                                  <p:stCondLst>
                                    <p:cond delay="0"/>
                                  </p:stCondLst>
                                  <p:childTnLst>
                                    <p:animClr clrSpc="rgb" dir="cw">
                                      <p:cBhvr override="childStyle">
                                        <p:cTn id="11" dur="250" autoRev="1" fill="hold"/>
                                        <p:tgtEl>
                                          <p:spTgt spid="13"/>
                                        </p:tgtEl>
                                        <p:attrNameLst>
                                          <p:attrName>style.color</p:attrName>
                                        </p:attrNameLst>
                                      </p:cBhvr>
                                      <p:to>
                                        <a:schemeClr val="bg1"/>
                                      </p:to>
                                    </p:animClr>
                                    <p:animClr clrSpc="rgb" dir="cw">
                                      <p:cBhvr>
                                        <p:cTn id="12" dur="250" autoRev="1" fill="hold"/>
                                        <p:tgtEl>
                                          <p:spTgt spid="13"/>
                                        </p:tgtEl>
                                        <p:attrNameLst>
                                          <p:attrName>fillcolor</p:attrName>
                                        </p:attrNameLst>
                                      </p:cBhvr>
                                      <p:to>
                                        <a:schemeClr val="bg1"/>
                                      </p:to>
                                    </p:animClr>
                                    <p:set>
                                      <p:cBhvr>
                                        <p:cTn id="13" dur="250" autoRev="1" fill="hold"/>
                                        <p:tgtEl>
                                          <p:spTgt spid="13"/>
                                        </p:tgtEl>
                                        <p:attrNameLst>
                                          <p:attrName>fill.type</p:attrName>
                                        </p:attrNameLst>
                                      </p:cBhvr>
                                      <p:to>
                                        <p:strVal val="solid"/>
                                      </p:to>
                                    </p:set>
                                    <p:set>
                                      <p:cBhvr>
                                        <p:cTn id="14" dur="250" autoRev="1" fill="hold"/>
                                        <p:tgtEl>
                                          <p:spTgt spid="13"/>
                                        </p:tgtEl>
                                        <p:attrNameLst>
                                          <p:attrName>fill.on</p:attrName>
                                        </p:attrNameLst>
                                      </p:cBhvr>
                                      <p:to>
                                        <p:strVal val="true"/>
                                      </p:to>
                                    </p:set>
                                  </p:childTnLst>
                                </p:cTn>
                              </p:par>
                              <p:par>
                                <p:cTn id="15" presetID="22" presetClass="entr" presetSubtype="8"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998538" y="1628775"/>
            <a:ext cx="9601200" cy="2370138"/>
          </a:xfrm>
          <a:prstGeom prst="rect">
            <a:avLst/>
          </a:prstGeom>
          <a:noFill/>
          <a:ln w="9525">
            <a:noFill/>
            <a:miter lim="800000"/>
            <a:headEnd/>
            <a:tailEnd/>
          </a:ln>
        </p:spPr>
        <p:txBody>
          <a:bodyPr>
            <a:spAutoFit/>
          </a:bodyPr>
          <a:lstStyle/>
          <a:p>
            <a:r>
              <a:rPr lang="zh-CN" altLang="en-US" sz="2800" b="1">
                <a:solidFill>
                  <a:srgbClr val="333333"/>
                </a:solidFill>
                <a:ea typeface="等线"/>
              </a:rPr>
              <a:t>需求的形式</a:t>
            </a:r>
            <a:r>
              <a:rPr lang="en-US" altLang="zh-CN" sz="2800" b="1">
                <a:solidFill>
                  <a:srgbClr val="333333"/>
                </a:solidFill>
                <a:ea typeface="等线"/>
              </a:rPr>
              <a:t>——</a:t>
            </a:r>
            <a:r>
              <a:rPr lang="zh-CN" altLang="en-US" sz="2800" b="1">
                <a:solidFill>
                  <a:srgbClr val="333333"/>
                </a:solidFill>
                <a:ea typeface="等线"/>
              </a:rPr>
              <a:t>三驾马车</a:t>
            </a:r>
            <a:endParaRPr lang="en-US" altLang="zh-CN" sz="2800" b="1">
              <a:solidFill>
                <a:srgbClr val="333333"/>
              </a:solidFill>
              <a:ea typeface="等线"/>
            </a:endParaRPr>
          </a:p>
          <a:p>
            <a:r>
              <a:rPr lang="zh-CN" altLang="en-US" sz="2400" b="1">
                <a:solidFill>
                  <a:srgbClr val="333333"/>
                </a:solidFill>
                <a:ea typeface="等线"/>
              </a:rPr>
              <a:t>需求，就是消费。比如，常说的的</a:t>
            </a:r>
            <a:r>
              <a:rPr lang="zh-CN" altLang="en-US" sz="2400" b="1">
                <a:solidFill>
                  <a:srgbClr val="136EC2"/>
                </a:solidFill>
                <a:ea typeface="等线"/>
              </a:rPr>
              <a:t>三驾马车</a:t>
            </a:r>
            <a:r>
              <a:rPr lang="zh-CN" altLang="en-US" sz="2400" b="1">
                <a:solidFill>
                  <a:srgbClr val="333333"/>
                </a:solidFill>
                <a:ea typeface="等线"/>
              </a:rPr>
              <a:t>：</a:t>
            </a:r>
            <a:r>
              <a:rPr lang="zh-CN" altLang="en-US" sz="2400" b="1">
                <a:solidFill>
                  <a:srgbClr val="136EC2"/>
                </a:solidFill>
                <a:ea typeface="等线"/>
                <a:hlinkClick r:id="rId2"/>
              </a:rPr>
              <a:t>消费</a:t>
            </a:r>
            <a:r>
              <a:rPr lang="zh-CN" altLang="en-US" sz="2400" b="1">
                <a:solidFill>
                  <a:srgbClr val="333333"/>
                </a:solidFill>
                <a:ea typeface="等线"/>
              </a:rPr>
              <a:t>、</a:t>
            </a:r>
            <a:r>
              <a:rPr lang="zh-CN" altLang="en-US" sz="2400" b="1">
                <a:solidFill>
                  <a:srgbClr val="136EC2"/>
                </a:solidFill>
                <a:ea typeface="等线"/>
                <a:hlinkClick r:id="rId3"/>
              </a:rPr>
              <a:t>投资</a:t>
            </a:r>
            <a:r>
              <a:rPr lang="zh-CN" altLang="en-US" sz="2400" b="1">
                <a:solidFill>
                  <a:srgbClr val="333333"/>
                </a:solidFill>
                <a:ea typeface="等线"/>
              </a:rPr>
              <a:t>和</a:t>
            </a:r>
            <a:r>
              <a:rPr lang="zh-CN" altLang="en-US" sz="2400" b="1">
                <a:solidFill>
                  <a:srgbClr val="136EC2"/>
                </a:solidFill>
                <a:ea typeface="等线"/>
                <a:hlinkClick r:id="rId4"/>
              </a:rPr>
              <a:t>出口</a:t>
            </a:r>
            <a:r>
              <a:rPr lang="zh-CN" altLang="en-US" sz="2400" b="1">
                <a:solidFill>
                  <a:srgbClr val="333333"/>
                </a:solidFill>
                <a:ea typeface="等线"/>
              </a:rPr>
              <a:t>。应当说只是形式的不同，提供者的不同，消费对象不同。</a:t>
            </a:r>
          </a:p>
          <a:p>
            <a:r>
              <a:rPr lang="en-US" altLang="zh-CN" sz="2400" b="1">
                <a:solidFill>
                  <a:srgbClr val="333333"/>
                </a:solidFill>
                <a:ea typeface="等线"/>
              </a:rPr>
              <a:t>1</a:t>
            </a:r>
            <a:r>
              <a:rPr lang="zh-CN" altLang="en-US" sz="2400" b="1">
                <a:solidFill>
                  <a:srgbClr val="333333"/>
                </a:solidFill>
                <a:ea typeface="等线"/>
              </a:rPr>
              <a:t>、消费，就是国内的消费；</a:t>
            </a:r>
          </a:p>
          <a:p>
            <a:r>
              <a:rPr lang="en-US" altLang="zh-CN" sz="2400" b="1">
                <a:solidFill>
                  <a:srgbClr val="333333"/>
                </a:solidFill>
                <a:ea typeface="等线"/>
              </a:rPr>
              <a:t>2</a:t>
            </a:r>
            <a:r>
              <a:rPr lang="zh-CN" altLang="en-US" sz="2400" b="1">
                <a:solidFill>
                  <a:srgbClr val="333333"/>
                </a:solidFill>
                <a:ea typeface="等线"/>
              </a:rPr>
              <a:t>、投资，就是政府的消费；</a:t>
            </a:r>
          </a:p>
          <a:p>
            <a:r>
              <a:rPr lang="en-US" altLang="zh-CN" sz="2400" b="1">
                <a:solidFill>
                  <a:srgbClr val="333333"/>
                </a:solidFill>
                <a:ea typeface="等线"/>
              </a:rPr>
              <a:t>3</a:t>
            </a:r>
            <a:r>
              <a:rPr lang="zh-CN" altLang="en-US" sz="2400" b="1">
                <a:solidFill>
                  <a:srgbClr val="333333"/>
                </a:solidFill>
                <a:ea typeface="等线"/>
              </a:rPr>
              <a:t>、出口，就是供世界人民别样的跨时空的消费。</a:t>
            </a:r>
          </a:p>
        </p:txBody>
      </p:sp>
      <p:sp>
        <p:nvSpPr>
          <p:cNvPr id="3" name="矩形 2"/>
          <p:cNvSpPr>
            <a:spLocks noChangeArrowheads="1"/>
          </p:cNvSpPr>
          <p:nvPr/>
        </p:nvSpPr>
        <p:spPr bwMode="auto">
          <a:xfrm>
            <a:off x="998538" y="4370388"/>
            <a:ext cx="9382125" cy="1200150"/>
          </a:xfrm>
          <a:prstGeom prst="rect">
            <a:avLst/>
          </a:prstGeom>
          <a:noFill/>
          <a:ln w="9525">
            <a:noFill/>
            <a:miter lim="800000"/>
            <a:headEnd/>
            <a:tailEnd/>
          </a:ln>
        </p:spPr>
        <p:txBody>
          <a:bodyPr>
            <a:spAutoFit/>
          </a:bodyPr>
          <a:lstStyle/>
          <a:p>
            <a:r>
              <a:rPr lang="zh-CN" altLang="en-US" sz="2400" b="1" dirty="0">
                <a:solidFill>
                  <a:srgbClr val="333333"/>
                </a:solidFill>
                <a:ea typeface="等线"/>
              </a:rPr>
              <a:t>国民经济的平稳发展取决于经济中需求和供给的相对</a:t>
            </a:r>
            <a:r>
              <a:rPr lang="zh-CN" altLang="en-US" sz="2400" b="1" dirty="0">
                <a:solidFill>
                  <a:srgbClr val="333333"/>
                </a:solidFill>
                <a:ea typeface="等线"/>
                <a:hlinkClick r:id="rId5"/>
              </a:rPr>
              <a:t>平衡</a:t>
            </a:r>
            <a:r>
              <a:rPr lang="zh-CN" altLang="en-US" sz="2400" b="1" dirty="0">
                <a:solidFill>
                  <a:srgbClr val="333333"/>
                </a:solidFill>
                <a:ea typeface="等线"/>
              </a:rPr>
              <a:t>。中国经济的增长迈入了泥潭，供给侧的改革登上了舞台</a:t>
            </a:r>
            <a:r>
              <a:rPr lang="zh-CN" altLang="en-US" sz="2400" b="1" dirty="0" smtClean="0">
                <a:solidFill>
                  <a:srgbClr val="333333"/>
                </a:solidFill>
                <a:ea typeface="等线"/>
              </a:rPr>
              <a:t>。中国</a:t>
            </a:r>
            <a:r>
              <a:rPr lang="zh-CN" altLang="en-US" sz="2400" b="1" dirty="0">
                <a:solidFill>
                  <a:srgbClr val="333333"/>
                </a:solidFill>
                <a:ea typeface="等线"/>
              </a:rPr>
              <a:t>经济的下滑已经不再是</a:t>
            </a:r>
            <a:r>
              <a:rPr lang="zh-CN" altLang="en-US" sz="2400" b="1" dirty="0">
                <a:solidFill>
                  <a:srgbClr val="FF0000"/>
                </a:solidFill>
                <a:ea typeface="等线"/>
              </a:rPr>
              <a:t>周期性</a:t>
            </a:r>
            <a:r>
              <a:rPr lang="zh-CN" altLang="en-US" sz="2400" b="1" dirty="0">
                <a:solidFill>
                  <a:srgbClr val="333333"/>
                </a:solidFill>
                <a:ea typeface="等线"/>
              </a:rPr>
              <a:t>的波动，而是一场</a:t>
            </a:r>
            <a:r>
              <a:rPr lang="zh-CN" altLang="en-US" sz="2400" b="1" dirty="0">
                <a:solidFill>
                  <a:srgbClr val="FF0000"/>
                </a:solidFill>
                <a:ea typeface="等线"/>
              </a:rPr>
              <a:t>结构性</a:t>
            </a:r>
            <a:r>
              <a:rPr lang="zh-CN" altLang="en-US" sz="2400" b="1" dirty="0">
                <a:solidFill>
                  <a:srgbClr val="333333"/>
                </a:solidFill>
                <a:ea typeface="等线"/>
              </a:rPr>
              <a:t>的危机。</a:t>
            </a:r>
          </a:p>
        </p:txBody>
      </p:sp>
    </p:spTree>
    <p:extLst>
      <p:ext uri="{BB962C8B-B14F-4D97-AF65-F5344CB8AC3E}">
        <p14:creationId xmlns="" xmlns:p14="http://schemas.microsoft.com/office/powerpoint/2010/main" val="35879666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图片 1"/>
          <p:cNvPicPr>
            <a:picLocks noChangeAspect="1"/>
          </p:cNvPicPr>
          <p:nvPr/>
        </p:nvPicPr>
        <p:blipFill>
          <a:blip r:embed="rId2"/>
          <a:srcRect/>
          <a:stretch>
            <a:fillRect/>
          </a:stretch>
        </p:blipFill>
        <p:spPr bwMode="auto">
          <a:xfrm>
            <a:off x="2090738" y="1704975"/>
            <a:ext cx="7721600" cy="4573588"/>
          </a:xfrm>
          <a:prstGeom prst="rect">
            <a:avLst/>
          </a:prstGeom>
          <a:noFill/>
          <a:ln w="9525">
            <a:noFill/>
            <a:miter lim="800000"/>
            <a:headEnd/>
            <a:tailEnd/>
          </a:ln>
        </p:spPr>
      </p:pic>
    </p:spTree>
    <p:extLst>
      <p:ext uri="{BB962C8B-B14F-4D97-AF65-F5344CB8AC3E}">
        <p14:creationId xmlns="" xmlns:p14="http://schemas.microsoft.com/office/powerpoint/2010/main" val="1802896576"/>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矩形 47"/>
          <p:cNvSpPr>
            <a:spLocks noChangeArrowheads="1"/>
          </p:cNvSpPr>
          <p:nvPr/>
        </p:nvSpPr>
        <p:spPr bwMode="auto">
          <a:xfrm>
            <a:off x="987425" y="1530350"/>
            <a:ext cx="5237163" cy="2977704"/>
          </a:xfrm>
          <a:prstGeom prst="rect">
            <a:avLst/>
          </a:prstGeom>
          <a:noFill/>
          <a:ln w="9525">
            <a:noFill/>
            <a:miter lim="800000"/>
            <a:headEnd/>
            <a:tailEnd/>
          </a:ln>
        </p:spPr>
        <p:txBody>
          <a:bodyPr lIns="68543" tIns="34273" rIns="68543" bIns="34273">
            <a:spAutoFit/>
          </a:bodyPr>
          <a:lstStyle/>
          <a:p>
            <a:pPr>
              <a:lnSpc>
                <a:spcPct val="105000"/>
              </a:lnSpc>
            </a:pPr>
            <a:r>
              <a:rPr lang="zh-CN" altLang="zh-CN" sz="3000" b="1" dirty="0">
                <a:latin typeface="楷体"/>
                <a:ea typeface="楷体"/>
                <a:cs typeface="楷体"/>
              </a:rPr>
              <a:t>从政治经济学的角度看，供给侧结构性改革的</a:t>
            </a:r>
            <a:r>
              <a:rPr lang="zh-CN" altLang="zh-CN" sz="3000" b="1" dirty="0">
                <a:solidFill>
                  <a:srgbClr val="0000FF"/>
                </a:solidFill>
                <a:latin typeface="楷体"/>
                <a:ea typeface="楷体"/>
                <a:cs typeface="楷体"/>
              </a:rPr>
              <a:t>根本</a:t>
            </a:r>
            <a:r>
              <a:rPr lang="zh-CN" altLang="zh-CN" sz="3000" b="1" dirty="0">
                <a:latin typeface="楷体"/>
                <a:ea typeface="楷体"/>
                <a:cs typeface="楷体"/>
              </a:rPr>
              <a:t>，是使我国</a:t>
            </a:r>
            <a:r>
              <a:rPr lang="zh-CN" altLang="zh-CN" sz="3000" b="1" dirty="0">
                <a:solidFill>
                  <a:srgbClr val="FF0000"/>
                </a:solidFill>
                <a:latin typeface="楷体"/>
                <a:ea typeface="楷体"/>
                <a:cs typeface="楷体"/>
              </a:rPr>
              <a:t>供给能力</a:t>
            </a:r>
            <a:r>
              <a:rPr lang="zh-CN" altLang="zh-CN" sz="3000" b="1" dirty="0">
                <a:latin typeface="楷体"/>
                <a:ea typeface="楷体"/>
                <a:cs typeface="楷体"/>
              </a:rPr>
              <a:t>更好满足广大人民</a:t>
            </a:r>
            <a:r>
              <a:rPr lang="zh-CN" altLang="zh-CN" sz="3000" b="1" dirty="0">
                <a:solidFill>
                  <a:schemeClr val="accent6"/>
                </a:solidFill>
                <a:latin typeface="楷体"/>
                <a:ea typeface="楷体"/>
                <a:cs typeface="楷体"/>
              </a:rPr>
              <a:t>日益增长、不断升级和个性化</a:t>
            </a:r>
            <a:r>
              <a:rPr lang="zh-CN" altLang="zh-CN" sz="3000" b="1" dirty="0">
                <a:latin typeface="楷体"/>
                <a:ea typeface="楷体"/>
                <a:cs typeface="楷体"/>
              </a:rPr>
              <a:t>的</a:t>
            </a:r>
            <a:r>
              <a:rPr lang="zh-CN" altLang="zh-CN" sz="3000" b="1" dirty="0">
                <a:solidFill>
                  <a:srgbClr val="FF0000"/>
                </a:solidFill>
                <a:latin typeface="楷体"/>
                <a:ea typeface="楷体"/>
                <a:cs typeface="楷体"/>
              </a:rPr>
              <a:t>物质文化和生态环境需要</a:t>
            </a:r>
            <a:r>
              <a:rPr lang="zh-CN" altLang="zh-CN" sz="3000" b="1" dirty="0">
                <a:latin typeface="楷体"/>
                <a:ea typeface="楷体"/>
                <a:cs typeface="楷体"/>
              </a:rPr>
              <a:t>，从而实现社会主义生产目的。  </a:t>
            </a:r>
          </a:p>
        </p:txBody>
      </p:sp>
      <p:grpSp>
        <p:nvGrpSpPr>
          <p:cNvPr id="46082" name="组合 1"/>
          <p:cNvGrpSpPr>
            <a:grpSpLocks/>
          </p:cNvGrpSpPr>
          <p:nvPr/>
        </p:nvGrpSpPr>
        <p:grpSpPr bwMode="auto">
          <a:xfrm>
            <a:off x="6818313" y="1700213"/>
            <a:ext cx="4054475" cy="4419600"/>
            <a:chOff x="1126" y="1228"/>
            <a:chExt cx="6386" cy="6959"/>
          </a:xfrm>
        </p:grpSpPr>
        <p:sp>
          <p:nvSpPr>
            <p:cNvPr id="46094" name="箭头 1"/>
            <p:cNvSpPr>
              <a:spLocks noChangeShapeType="1"/>
            </p:cNvSpPr>
            <p:nvPr/>
          </p:nvSpPr>
          <p:spPr bwMode="auto">
            <a:xfrm>
              <a:off x="1321" y="7002"/>
              <a:ext cx="6187" cy="2"/>
            </a:xfrm>
            <a:prstGeom prst="line">
              <a:avLst/>
            </a:prstGeom>
            <a:noFill/>
            <a:ln w="63500">
              <a:solidFill>
                <a:srgbClr val="303030"/>
              </a:solidFill>
              <a:round/>
              <a:headEnd/>
              <a:tailEnd type="triangle" w="med" len="med"/>
            </a:ln>
          </p:spPr>
          <p:txBody>
            <a:bodyPr/>
            <a:lstStyle/>
            <a:p>
              <a:endParaRPr lang="zh-CN" altLang="en-US"/>
            </a:p>
          </p:txBody>
        </p:sp>
        <p:sp>
          <p:nvSpPr>
            <p:cNvPr id="46095" name="箭头 4"/>
            <p:cNvSpPr>
              <a:spLocks noChangeShapeType="1"/>
            </p:cNvSpPr>
            <p:nvPr/>
          </p:nvSpPr>
          <p:spPr bwMode="auto">
            <a:xfrm flipH="1" flipV="1">
              <a:off x="2421" y="2900"/>
              <a:ext cx="72" cy="5287"/>
            </a:xfrm>
            <a:prstGeom prst="line">
              <a:avLst/>
            </a:prstGeom>
            <a:noFill/>
            <a:ln w="63500">
              <a:solidFill>
                <a:srgbClr val="303030"/>
              </a:solidFill>
              <a:round/>
              <a:headEnd/>
              <a:tailEnd type="triangle" w="med" len="med"/>
            </a:ln>
          </p:spPr>
          <p:txBody>
            <a:bodyPr/>
            <a:lstStyle/>
            <a:p>
              <a:endParaRPr lang="zh-CN" altLang="en-US"/>
            </a:p>
          </p:txBody>
        </p:sp>
        <p:sp>
          <p:nvSpPr>
            <p:cNvPr id="46096" name="TextBox 6"/>
            <p:cNvSpPr txBox="1">
              <a:spLocks noChangeArrowheads="1"/>
            </p:cNvSpPr>
            <p:nvPr/>
          </p:nvSpPr>
          <p:spPr bwMode="auto">
            <a:xfrm>
              <a:off x="1126" y="2937"/>
              <a:ext cx="1092" cy="628"/>
            </a:xfrm>
            <a:prstGeom prst="rect">
              <a:avLst/>
            </a:prstGeom>
            <a:noFill/>
            <a:ln w="9525">
              <a:noFill/>
              <a:miter lim="800000"/>
              <a:headEnd/>
              <a:tailEnd/>
            </a:ln>
          </p:spPr>
          <p:txBody>
            <a:bodyPr wrap="none">
              <a:spAutoFit/>
            </a:bodyPr>
            <a:lstStyle/>
            <a:p>
              <a:r>
                <a:rPr lang="zh-CN" altLang="en-US" sz="2000" b="1">
                  <a:solidFill>
                    <a:srgbClr val="0F1010"/>
                  </a:solidFill>
                  <a:latin typeface="Calibri" pitchFamily="34" charset="0"/>
                </a:rPr>
                <a:t>质量</a:t>
              </a:r>
            </a:p>
          </p:txBody>
        </p:sp>
        <p:sp>
          <p:nvSpPr>
            <p:cNvPr id="46097" name="TextBox 7"/>
            <p:cNvSpPr txBox="1">
              <a:spLocks noChangeArrowheads="1"/>
            </p:cNvSpPr>
            <p:nvPr/>
          </p:nvSpPr>
          <p:spPr bwMode="auto">
            <a:xfrm>
              <a:off x="6420" y="7068"/>
              <a:ext cx="1092" cy="628"/>
            </a:xfrm>
            <a:prstGeom prst="rect">
              <a:avLst/>
            </a:prstGeom>
            <a:noFill/>
            <a:ln w="9525">
              <a:noFill/>
              <a:miter lim="800000"/>
              <a:headEnd/>
              <a:tailEnd/>
            </a:ln>
          </p:spPr>
          <p:txBody>
            <a:bodyPr wrap="none">
              <a:spAutoFit/>
            </a:bodyPr>
            <a:lstStyle/>
            <a:p>
              <a:r>
                <a:rPr lang="zh-CN" altLang="en-US" sz="2000" b="1">
                  <a:solidFill>
                    <a:srgbClr val="0F1010"/>
                  </a:solidFill>
                  <a:latin typeface="Calibri" pitchFamily="34" charset="0"/>
                </a:rPr>
                <a:t>数量</a:t>
              </a:r>
            </a:p>
          </p:txBody>
        </p:sp>
        <p:sp>
          <p:nvSpPr>
            <p:cNvPr id="46098" name="TextBox 8"/>
            <p:cNvSpPr txBox="1">
              <a:spLocks noChangeArrowheads="1"/>
            </p:cNvSpPr>
            <p:nvPr/>
          </p:nvSpPr>
          <p:spPr bwMode="auto">
            <a:xfrm>
              <a:off x="6062" y="2690"/>
              <a:ext cx="562" cy="822"/>
            </a:xfrm>
            <a:prstGeom prst="rect">
              <a:avLst/>
            </a:prstGeom>
            <a:noFill/>
            <a:ln w="9525">
              <a:noFill/>
              <a:miter lim="800000"/>
              <a:headEnd/>
              <a:tailEnd/>
            </a:ln>
          </p:spPr>
          <p:txBody>
            <a:bodyPr>
              <a:spAutoFit/>
            </a:bodyPr>
            <a:lstStyle/>
            <a:p>
              <a:r>
                <a:rPr lang="en-US" altLang="zh-CN" sz="2800">
                  <a:solidFill>
                    <a:srgbClr val="0F1010"/>
                  </a:solidFill>
                  <a:latin typeface="Calibri" pitchFamily="34" charset="0"/>
                </a:rPr>
                <a:t>S</a:t>
              </a:r>
            </a:p>
          </p:txBody>
        </p:sp>
        <p:sp>
          <p:nvSpPr>
            <p:cNvPr id="46099" name="TextBox 11"/>
            <p:cNvSpPr txBox="1">
              <a:spLocks noChangeArrowheads="1"/>
            </p:cNvSpPr>
            <p:nvPr/>
          </p:nvSpPr>
          <p:spPr bwMode="auto">
            <a:xfrm>
              <a:off x="1891" y="6777"/>
              <a:ext cx="780" cy="919"/>
            </a:xfrm>
            <a:prstGeom prst="rect">
              <a:avLst/>
            </a:prstGeom>
            <a:noFill/>
            <a:ln w="9525">
              <a:noFill/>
              <a:miter lim="800000"/>
              <a:headEnd/>
              <a:tailEnd/>
            </a:ln>
          </p:spPr>
          <p:txBody>
            <a:bodyPr>
              <a:spAutoFit/>
            </a:bodyPr>
            <a:lstStyle/>
            <a:p>
              <a:r>
                <a:rPr lang="en-US" altLang="zh-CN" sz="3200" b="1">
                  <a:solidFill>
                    <a:srgbClr val="0F1010"/>
                  </a:solidFill>
                  <a:latin typeface="Calibri" pitchFamily="34" charset="0"/>
                </a:rPr>
                <a:t>0</a:t>
              </a:r>
            </a:p>
          </p:txBody>
        </p:sp>
        <p:sp>
          <p:nvSpPr>
            <p:cNvPr id="46100" name="TextBox 14"/>
            <p:cNvSpPr txBox="1">
              <a:spLocks noChangeArrowheads="1"/>
            </p:cNvSpPr>
            <p:nvPr/>
          </p:nvSpPr>
          <p:spPr bwMode="auto">
            <a:xfrm>
              <a:off x="2843" y="3118"/>
              <a:ext cx="562" cy="822"/>
            </a:xfrm>
            <a:prstGeom prst="rect">
              <a:avLst/>
            </a:prstGeom>
            <a:noFill/>
            <a:ln w="9525">
              <a:noFill/>
              <a:miter lim="800000"/>
              <a:headEnd/>
              <a:tailEnd/>
            </a:ln>
          </p:spPr>
          <p:txBody>
            <a:bodyPr>
              <a:spAutoFit/>
            </a:bodyPr>
            <a:lstStyle/>
            <a:p>
              <a:r>
                <a:rPr lang="en-US" altLang="zh-CN" sz="2800">
                  <a:solidFill>
                    <a:srgbClr val="0F1010"/>
                  </a:solidFill>
                  <a:latin typeface="Calibri" pitchFamily="34" charset="0"/>
                </a:rPr>
                <a:t>D</a:t>
              </a:r>
            </a:p>
          </p:txBody>
        </p:sp>
        <p:cxnSp>
          <p:nvCxnSpPr>
            <p:cNvPr id="12" name="直接连接符 11"/>
            <p:cNvCxnSpPr/>
            <p:nvPr/>
          </p:nvCxnSpPr>
          <p:spPr>
            <a:xfrm rot="10800000">
              <a:off x="2559" y="5090"/>
              <a:ext cx="1913" cy="3"/>
            </a:xfrm>
            <a:prstGeom prst="line">
              <a:avLst/>
            </a:prstGeom>
            <a:ln w="28575">
              <a:solidFill>
                <a:schemeClr val="bg1"/>
              </a:solidFill>
              <a:prstDash val="dash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3792" y="6100"/>
              <a:ext cx="1575" cy="0"/>
            </a:xfrm>
            <a:prstGeom prst="line">
              <a:avLst/>
            </a:prstGeom>
            <a:ln w="28575">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46103" name="TextBox 24"/>
            <p:cNvSpPr txBox="1">
              <a:spLocks noChangeArrowheads="1"/>
            </p:cNvSpPr>
            <p:nvPr/>
          </p:nvSpPr>
          <p:spPr bwMode="auto">
            <a:xfrm>
              <a:off x="1126" y="4978"/>
              <a:ext cx="1295" cy="628"/>
            </a:xfrm>
            <a:prstGeom prst="rect">
              <a:avLst/>
            </a:prstGeom>
            <a:noFill/>
            <a:ln w="9525">
              <a:noFill/>
              <a:miter lim="800000"/>
              <a:headEnd/>
              <a:tailEnd/>
            </a:ln>
          </p:spPr>
          <p:txBody>
            <a:bodyPr wrap="none">
              <a:spAutoFit/>
            </a:bodyPr>
            <a:lstStyle/>
            <a:p>
              <a:r>
                <a:rPr lang="zh-CN" altLang="en-US" sz="2000" b="1">
                  <a:solidFill>
                    <a:srgbClr val="00B050"/>
                  </a:solidFill>
                  <a:latin typeface="Calibri" pitchFamily="34" charset="0"/>
                </a:rPr>
                <a:t>质量</a:t>
              </a:r>
              <a:r>
                <a:rPr lang="en-US" altLang="zh-CN" sz="2000" b="1">
                  <a:solidFill>
                    <a:srgbClr val="00B050"/>
                  </a:solidFill>
                  <a:latin typeface="Calibri" pitchFamily="34" charset="0"/>
                </a:rPr>
                <a:t>1</a:t>
              </a:r>
            </a:p>
          </p:txBody>
        </p:sp>
        <p:sp>
          <p:nvSpPr>
            <p:cNvPr id="46104" name="TextBox 25"/>
            <p:cNvSpPr txBox="1">
              <a:spLocks noChangeArrowheads="1"/>
            </p:cNvSpPr>
            <p:nvPr/>
          </p:nvSpPr>
          <p:spPr bwMode="auto">
            <a:xfrm>
              <a:off x="3655" y="7068"/>
              <a:ext cx="1295" cy="628"/>
            </a:xfrm>
            <a:prstGeom prst="rect">
              <a:avLst/>
            </a:prstGeom>
            <a:noFill/>
            <a:ln w="9525">
              <a:noFill/>
              <a:miter lim="800000"/>
              <a:headEnd/>
              <a:tailEnd/>
            </a:ln>
          </p:spPr>
          <p:txBody>
            <a:bodyPr wrap="none">
              <a:spAutoFit/>
            </a:bodyPr>
            <a:lstStyle/>
            <a:p>
              <a:r>
                <a:rPr lang="zh-CN" altLang="en-US" sz="2000" b="1">
                  <a:solidFill>
                    <a:srgbClr val="00B050"/>
                  </a:solidFill>
                  <a:latin typeface="Calibri" pitchFamily="34" charset="0"/>
                </a:rPr>
                <a:t>数量</a:t>
              </a:r>
              <a:r>
                <a:rPr lang="en-US" altLang="zh-CN" sz="2000" b="1">
                  <a:solidFill>
                    <a:srgbClr val="00B050"/>
                  </a:solidFill>
                  <a:latin typeface="Calibri" pitchFamily="34" charset="0"/>
                </a:rPr>
                <a:t>1</a:t>
              </a:r>
            </a:p>
          </p:txBody>
        </p:sp>
        <p:sp>
          <p:nvSpPr>
            <p:cNvPr id="16" name="椭圆 15"/>
            <p:cNvSpPr/>
            <p:nvPr/>
          </p:nvSpPr>
          <p:spPr>
            <a:xfrm>
              <a:off x="4134" y="5087"/>
              <a:ext cx="338" cy="22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srgbClr val="0F1010"/>
                </a:solidFill>
              </a:endParaRPr>
            </a:p>
          </p:txBody>
        </p:sp>
        <p:sp>
          <p:nvSpPr>
            <p:cNvPr id="46106" name="TextBox 27"/>
            <p:cNvSpPr txBox="1">
              <a:spLocks noChangeArrowheads="1"/>
            </p:cNvSpPr>
            <p:nvPr/>
          </p:nvSpPr>
          <p:spPr bwMode="auto">
            <a:xfrm>
              <a:off x="2095" y="1228"/>
              <a:ext cx="4146" cy="919"/>
            </a:xfrm>
            <a:prstGeom prst="rect">
              <a:avLst/>
            </a:prstGeom>
            <a:noFill/>
            <a:ln w="9525">
              <a:noFill/>
              <a:miter lim="800000"/>
              <a:headEnd/>
              <a:tailEnd/>
            </a:ln>
          </p:spPr>
          <p:txBody>
            <a:bodyPr wrap="none">
              <a:spAutoFit/>
            </a:bodyPr>
            <a:lstStyle/>
            <a:p>
              <a:r>
                <a:rPr lang="zh-CN" altLang="en-US" sz="3200" b="1">
                  <a:solidFill>
                    <a:srgbClr val="0F1010"/>
                  </a:solidFill>
                  <a:latin typeface="Calibri" pitchFamily="34" charset="0"/>
                </a:rPr>
                <a:t>新的供需平衡</a:t>
              </a:r>
            </a:p>
          </p:txBody>
        </p:sp>
      </p:grpSp>
      <p:sp>
        <p:nvSpPr>
          <p:cNvPr id="46083" name="TextBox 14"/>
          <p:cNvSpPr txBox="1">
            <a:spLocks noChangeArrowheads="1"/>
          </p:cNvSpPr>
          <p:nvPr/>
        </p:nvSpPr>
        <p:spPr bwMode="auto">
          <a:xfrm>
            <a:off x="8942388" y="2378075"/>
            <a:ext cx="600075" cy="522288"/>
          </a:xfrm>
          <a:prstGeom prst="rect">
            <a:avLst/>
          </a:prstGeom>
          <a:noFill/>
          <a:ln w="9525">
            <a:noFill/>
            <a:miter lim="800000"/>
            <a:headEnd/>
            <a:tailEnd/>
          </a:ln>
        </p:spPr>
        <p:txBody>
          <a:bodyPr>
            <a:spAutoFit/>
          </a:bodyPr>
          <a:lstStyle/>
          <a:p>
            <a:r>
              <a:rPr lang="en-US" altLang="zh-CN" sz="2800">
                <a:solidFill>
                  <a:srgbClr val="0F1010"/>
                </a:solidFill>
                <a:latin typeface="Calibri" pitchFamily="34" charset="0"/>
              </a:rPr>
              <a:t>D</a:t>
            </a:r>
            <a:r>
              <a:rPr lang="en-US" altLang="zh-CN" sz="2800" baseline="-25000">
                <a:solidFill>
                  <a:srgbClr val="0F1010"/>
                </a:solidFill>
                <a:latin typeface="Calibri" pitchFamily="34" charset="0"/>
              </a:rPr>
              <a:t>1</a:t>
            </a:r>
          </a:p>
        </p:txBody>
      </p:sp>
      <p:sp>
        <p:nvSpPr>
          <p:cNvPr id="19" name="椭圆 18"/>
          <p:cNvSpPr/>
          <p:nvPr/>
        </p:nvSpPr>
        <p:spPr>
          <a:xfrm>
            <a:off x="9421813" y="3422650"/>
            <a:ext cx="212725" cy="142875"/>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srgbClr val="0F1010"/>
              </a:solidFill>
            </a:endParaRPr>
          </a:p>
        </p:txBody>
      </p:sp>
      <p:sp>
        <p:nvSpPr>
          <p:cNvPr id="46085" name="文本框 19"/>
          <p:cNvSpPr txBox="1">
            <a:spLocks noChangeArrowheads="1"/>
          </p:cNvSpPr>
          <p:nvPr/>
        </p:nvSpPr>
        <p:spPr bwMode="auto">
          <a:xfrm>
            <a:off x="7640638" y="3922713"/>
            <a:ext cx="1144587" cy="460375"/>
          </a:xfrm>
          <a:prstGeom prst="rect">
            <a:avLst/>
          </a:prstGeom>
          <a:noFill/>
          <a:ln w="9525">
            <a:noFill/>
            <a:miter lim="800000"/>
            <a:headEnd/>
            <a:tailEnd/>
          </a:ln>
        </p:spPr>
        <p:txBody>
          <a:bodyPr>
            <a:spAutoFit/>
          </a:bodyPr>
          <a:lstStyle/>
          <a:p>
            <a:r>
              <a:rPr lang="en-US" altLang="zh-CN">
                <a:solidFill>
                  <a:srgbClr val="00B050"/>
                </a:solidFill>
                <a:latin typeface="等线"/>
                <a:ea typeface="等线"/>
              </a:rPr>
              <a:t>.................</a:t>
            </a:r>
          </a:p>
        </p:txBody>
      </p:sp>
      <p:sp>
        <p:nvSpPr>
          <p:cNvPr id="46086" name="文本框 20"/>
          <p:cNvSpPr txBox="1">
            <a:spLocks noChangeArrowheads="1"/>
          </p:cNvSpPr>
          <p:nvPr/>
        </p:nvSpPr>
        <p:spPr bwMode="auto">
          <a:xfrm rot="5400000">
            <a:off x="8385969" y="4606131"/>
            <a:ext cx="1144588" cy="460375"/>
          </a:xfrm>
          <a:prstGeom prst="rect">
            <a:avLst/>
          </a:prstGeom>
          <a:noFill/>
          <a:ln w="9525">
            <a:noFill/>
            <a:miter lim="800000"/>
            <a:headEnd/>
            <a:tailEnd/>
          </a:ln>
        </p:spPr>
        <p:txBody>
          <a:bodyPr>
            <a:spAutoFit/>
          </a:bodyPr>
          <a:lstStyle/>
          <a:p>
            <a:r>
              <a:rPr lang="en-US" altLang="zh-CN">
                <a:solidFill>
                  <a:srgbClr val="00B050"/>
                </a:solidFill>
                <a:latin typeface="等线"/>
                <a:ea typeface="等线"/>
              </a:rPr>
              <a:t>.................</a:t>
            </a:r>
          </a:p>
        </p:txBody>
      </p:sp>
      <p:sp>
        <p:nvSpPr>
          <p:cNvPr id="22" name="文本框 21"/>
          <p:cNvSpPr txBox="1">
            <a:spLocks noChangeArrowheads="1"/>
          </p:cNvSpPr>
          <p:nvPr/>
        </p:nvSpPr>
        <p:spPr bwMode="auto">
          <a:xfrm>
            <a:off x="1108075" y="4986338"/>
            <a:ext cx="4922838" cy="1384300"/>
          </a:xfrm>
          <a:prstGeom prst="rect">
            <a:avLst/>
          </a:prstGeom>
          <a:noFill/>
          <a:ln w="19050">
            <a:solidFill>
              <a:srgbClr val="9B0D13"/>
            </a:solidFill>
            <a:miter lim="800000"/>
            <a:headEnd/>
            <a:tailEnd/>
          </a:ln>
        </p:spPr>
        <p:txBody>
          <a:bodyPr>
            <a:spAutoFit/>
          </a:bodyPr>
          <a:lstStyle/>
          <a:p>
            <a:r>
              <a:rPr lang="en-US" altLang="zh-CN" sz="2800">
                <a:latin typeface="华文中宋"/>
                <a:ea typeface="华文中宋"/>
                <a:cs typeface="华文中宋"/>
                <a:sym typeface="+mn-ea"/>
              </a:rPr>
              <a:t>   </a:t>
            </a:r>
            <a:r>
              <a:rPr lang="zh-CN" sz="2800">
                <a:latin typeface="华文中宋"/>
                <a:ea typeface="华文中宋"/>
                <a:cs typeface="华文中宋"/>
                <a:sym typeface="+mn-ea"/>
              </a:rPr>
              <a:t>在满足人民需求的前提下，既不造成资源的浪费，又不会造成产品的短缺。</a:t>
            </a:r>
            <a:endParaRPr lang="zh-CN" altLang="en-US" sz="2800">
              <a:latin typeface="华文中宋"/>
              <a:ea typeface="华文中宋"/>
              <a:cs typeface="华文中宋"/>
              <a:sym typeface="+mn-ea"/>
            </a:endParaRPr>
          </a:p>
        </p:txBody>
      </p:sp>
      <p:sp>
        <p:nvSpPr>
          <p:cNvPr id="23" name="文本框 22"/>
          <p:cNvSpPr txBox="1">
            <a:spLocks noChangeArrowheads="1"/>
          </p:cNvSpPr>
          <p:nvPr/>
        </p:nvSpPr>
        <p:spPr bwMode="auto">
          <a:xfrm>
            <a:off x="7640638" y="3184525"/>
            <a:ext cx="1779587" cy="460375"/>
          </a:xfrm>
          <a:prstGeom prst="rect">
            <a:avLst/>
          </a:prstGeom>
          <a:noFill/>
          <a:ln w="9525">
            <a:noFill/>
            <a:miter lim="800000"/>
            <a:headEnd/>
            <a:tailEnd/>
          </a:ln>
        </p:spPr>
        <p:txBody>
          <a:bodyPr>
            <a:spAutoFit/>
          </a:bodyPr>
          <a:lstStyle/>
          <a:p>
            <a:r>
              <a:rPr lang="en-US" altLang="zh-CN">
                <a:solidFill>
                  <a:srgbClr val="00B050"/>
                </a:solidFill>
                <a:latin typeface="等线"/>
                <a:ea typeface="等线"/>
              </a:rPr>
              <a:t>.............................</a:t>
            </a:r>
            <a:endParaRPr lang="zh-CN" altLang="en-US">
              <a:solidFill>
                <a:srgbClr val="00B050"/>
              </a:solidFill>
              <a:latin typeface="等线"/>
              <a:ea typeface="等线"/>
            </a:endParaRPr>
          </a:p>
        </p:txBody>
      </p:sp>
      <p:sp>
        <p:nvSpPr>
          <p:cNvPr id="24" name="文本框 23"/>
          <p:cNvSpPr txBox="1">
            <a:spLocks noChangeArrowheads="1"/>
          </p:cNvSpPr>
          <p:nvPr/>
        </p:nvSpPr>
        <p:spPr bwMode="auto">
          <a:xfrm rot="5400000">
            <a:off x="8619332" y="4368006"/>
            <a:ext cx="2065338" cy="460375"/>
          </a:xfrm>
          <a:prstGeom prst="rect">
            <a:avLst/>
          </a:prstGeom>
          <a:noFill/>
          <a:ln w="9525">
            <a:noFill/>
            <a:miter lim="800000"/>
            <a:headEnd/>
            <a:tailEnd/>
          </a:ln>
        </p:spPr>
        <p:txBody>
          <a:bodyPr>
            <a:spAutoFit/>
          </a:bodyPr>
          <a:lstStyle/>
          <a:p>
            <a:r>
              <a:rPr lang="en-US" altLang="zh-CN">
                <a:solidFill>
                  <a:srgbClr val="00B050"/>
                </a:solidFill>
                <a:latin typeface="等线"/>
                <a:ea typeface="等线"/>
              </a:rPr>
              <a:t>..............................</a:t>
            </a:r>
          </a:p>
        </p:txBody>
      </p:sp>
      <p:sp>
        <p:nvSpPr>
          <p:cNvPr id="46090" name="TextBox 24"/>
          <p:cNvSpPr txBox="1">
            <a:spLocks noChangeArrowheads="1"/>
          </p:cNvSpPr>
          <p:nvPr/>
        </p:nvSpPr>
        <p:spPr bwMode="auto">
          <a:xfrm>
            <a:off x="6864350" y="3294063"/>
            <a:ext cx="822325" cy="398462"/>
          </a:xfrm>
          <a:prstGeom prst="rect">
            <a:avLst/>
          </a:prstGeom>
          <a:noFill/>
          <a:ln w="9525">
            <a:noFill/>
            <a:miter lim="800000"/>
            <a:headEnd/>
            <a:tailEnd/>
          </a:ln>
        </p:spPr>
        <p:txBody>
          <a:bodyPr wrap="none">
            <a:spAutoFit/>
          </a:bodyPr>
          <a:lstStyle/>
          <a:p>
            <a:r>
              <a:rPr lang="zh-CN" altLang="en-US" sz="2000" b="1">
                <a:solidFill>
                  <a:srgbClr val="00B050"/>
                </a:solidFill>
                <a:latin typeface="Calibri" pitchFamily="34" charset="0"/>
              </a:rPr>
              <a:t>质量</a:t>
            </a:r>
            <a:r>
              <a:rPr lang="en-US" altLang="zh-CN" sz="2000" b="1">
                <a:solidFill>
                  <a:srgbClr val="00B050"/>
                </a:solidFill>
                <a:latin typeface="Calibri" pitchFamily="34" charset="0"/>
              </a:rPr>
              <a:t>2</a:t>
            </a:r>
          </a:p>
        </p:txBody>
      </p:sp>
      <p:sp>
        <p:nvSpPr>
          <p:cNvPr id="46091" name="TextBox 25"/>
          <p:cNvSpPr txBox="1">
            <a:spLocks noChangeArrowheads="1"/>
          </p:cNvSpPr>
          <p:nvPr/>
        </p:nvSpPr>
        <p:spPr bwMode="auto">
          <a:xfrm>
            <a:off x="9240838" y="5408613"/>
            <a:ext cx="822325" cy="398462"/>
          </a:xfrm>
          <a:prstGeom prst="rect">
            <a:avLst/>
          </a:prstGeom>
          <a:noFill/>
          <a:ln w="9525">
            <a:noFill/>
            <a:miter lim="800000"/>
            <a:headEnd/>
            <a:tailEnd/>
          </a:ln>
        </p:spPr>
        <p:txBody>
          <a:bodyPr wrap="none">
            <a:spAutoFit/>
          </a:bodyPr>
          <a:lstStyle/>
          <a:p>
            <a:r>
              <a:rPr lang="zh-CN" altLang="en-US" sz="2000" b="1">
                <a:solidFill>
                  <a:srgbClr val="00B050"/>
                </a:solidFill>
                <a:latin typeface="Calibri" pitchFamily="34" charset="0"/>
              </a:rPr>
              <a:t>数量</a:t>
            </a:r>
            <a:r>
              <a:rPr lang="en-US" altLang="zh-CN" sz="2000" b="1">
                <a:solidFill>
                  <a:srgbClr val="00B050"/>
                </a:solidFill>
                <a:latin typeface="Calibri" pitchFamily="34" charset="0"/>
              </a:rPr>
              <a:t>2</a:t>
            </a:r>
          </a:p>
        </p:txBody>
      </p:sp>
      <p:sp>
        <p:nvSpPr>
          <p:cNvPr id="46092" name="文本框 26"/>
          <p:cNvSpPr txBox="1">
            <a:spLocks noChangeArrowheads="1"/>
          </p:cNvSpPr>
          <p:nvPr/>
        </p:nvSpPr>
        <p:spPr bwMode="auto">
          <a:xfrm>
            <a:off x="8967788" y="4014788"/>
            <a:ext cx="277812" cy="368300"/>
          </a:xfrm>
          <a:prstGeom prst="rect">
            <a:avLst/>
          </a:prstGeom>
          <a:noFill/>
          <a:ln w="9525">
            <a:noFill/>
            <a:miter lim="800000"/>
            <a:headEnd/>
            <a:tailEnd/>
          </a:ln>
        </p:spPr>
        <p:txBody>
          <a:bodyPr wrap="none">
            <a:spAutoFit/>
          </a:bodyPr>
          <a:lstStyle/>
          <a:p>
            <a:r>
              <a:rPr lang="en-US" altLang="zh-CN">
                <a:solidFill>
                  <a:srgbClr val="FF0000"/>
                </a:solidFill>
                <a:latin typeface="等线"/>
                <a:ea typeface="等线"/>
              </a:rPr>
              <a:t>E</a:t>
            </a:r>
          </a:p>
        </p:txBody>
      </p:sp>
      <p:sp>
        <p:nvSpPr>
          <p:cNvPr id="46093" name="文本框 27"/>
          <p:cNvSpPr txBox="1">
            <a:spLocks noChangeArrowheads="1"/>
          </p:cNvSpPr>
          <p:nvPr/>
        </p:nvSpPr>
        <p:spPr bwMode="auto">
          <a:xfrm>
            <a:off x="9604375" y="3309938"/>
            <a:ext cx="333375" cy="368300"/>
          </a:xfrm>
          <a:prstGeom prst="rect">
            <a:avLst/>
          </a:prstGeom>
          <a:noFill/>
          <a:ln w="9525">
            <a:noFill/>
            <a:miter lim="800000"/>
            <a:headEnd/>
            <a:tailEnd/>
          </a:ln>
        </p:spPr>
        <p:txBody>
          <a:bodyPr wrap="none">
            <a:spAutoFit/>
          </a:bodyPr>
          <a:lstStyle/>
          <a:p>
            <a:r>
              <a:rPr lang="en-US" altLang="zh-CN">
                <a:solidFill>
                  <a:srgbClr val="FF0000"/>
                </a:solidFill>
                <a:latin typeface="等线"/>
                <a:ea typeface="等线"/>
              </a:rPr>
              <a:t>E</a:t>
            </a:r>
            <a:r>
              <a:rPr lang="en-US" altLang="zh-CN" baseline="-25000">
                <a:solidFill>
                  <a:srgbClr val="FF0000"/>
                </a:solidFill>
                <a:latin typeface="等线"/>
                <a:ea typeface="等线"/>
              </a:rPr>
              <a:t>1</a:t>
            </a:r>
          </a:p>
        </p:txBody>
      </p:sp>
    </p:spTree>
    <p:extLst>
      <p:ext uri="{BB962C8B-B14F-4D97-AF65-F5344CB8AC3E}">
        <p14:creationId xmlns="" xmlns:p14="http://schemas.microsoft.com/office/powerpoint/2010/main" val="34196605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1" nodeType="clickEffect">
                                  <p:stCondLst>
                                    <p:cond delay="0"/>
                                  </p:stCondLst>
                                  <p:childTnLst>
                                    <p:anim calcmode="discrete" valueType="str">
                                      <p:cBhvr>
                                        <p:cTn id="6" dur="1000" fill="hold"/>
                                        <p:tgtEl>
                                          <p:spTgt spid="24"/>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23"/>
                                        </p:tgtEl>
                                        <p:attrNameLst>
                                          <p:attrName>style.visibility</p:attrName>
                                        </p:attrNameLst>
                                      </p:cBhvr>
                                      <p:tavLst>
                                        <p:tav tm="0">
                                          <p:val>
                                            <p:strVal val="hidden"/>
                                          </p:val>
                                        </p:tav>
                                        <p:tav tm="50000">
                                          <p:val>
                                            <p:strVal val="visible"/>
                                          </p:val>
                                        </p:tav>
                                      </p:tavLst>
                                    </p:anim>
                                  </p:childTnLst>
                                </p:cTn>
                              </p:par>
                              <p:par>
                                <p:cTn id="9" presetID="35" presetClass="emph" presetSubtype="0" repeatCount="5000" fill="hold" grpId="0" nodeType="withEffect">
                                  <p:stCondLst>
                                    <p:cond delay="0"/>
                                  </p:stCondLst>
                                  <p:childTnLst>
                                    <p:anim calcmode="discrete" valueType="str">
                                      <p:cBhvr>
                                        <p:cTn id="10"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p:bldP spid="24" grpId="0"/>
      <p:bldP spid="24"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1"/>
          <p:cNvPicPr>
            <a:picLocks noChangeAspect="1"/>
          </p:cNvPicPr>
          <p:nvPr/>
        </p:nvPicPr>
        <p:blipFill>
          <a:blip r:embed="rId2"/>
          <a:srcRect/>
          <a:stretch>
            <a:fillRect/>
          </a:stretch>
        </p:blipFill>
        <p:spPr bwMode="auto">
          <a:xfrm>
            <a:off x="646113" y="1920875"/>
            <a:ext cx="5684837" cy="352425"/>
          </a:xfrm>
          <a:prstGeom prst="rect">
            <a:avLst/>
          </a:prstGeom>
          <a:noFill/>
          <a:ln w="9525">
            <a:noFill/>
            <a:miter lim="800000"/>
            <a:headEnd/>
            <a:tailEnd/>
          </a:ln>
        </p:spPr>
      </p:pic>
      <p:sp>
        <p:nvSpPr>
          <p:cNvPr id="3" name="文本占位符 1"/>
          <p:cNvSpPr>
            <a:spLocks noGrp="1"/>
          </p:cNvSpPr>
          <p:nvPr/>
        </p:nvSpPr>
        <p:spPr>
          <a:xfrm>
            <a:off x="646589" y="1345401"/>
            <a:ext cx="5472608" cy="575867"/>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en-US" altLang="zh-CN" sz="3200" kern="0" cap="all" dirty="0">
                <a:ln w="0">
                  <a:noFill/>
                </a:ln>
                <a:latin typeface="黑体" panose="02010609060101010101" charset="-122"/>
                <a:ea typeface="黑体" panose="02010609060101010101" charset="-122"/>
                <a:sym typeface="+mn-ea"/>
              </a:rPr>
              <a:t>2.</a:t>
            </a:r>
            <a:r>
              <a:rPr lang="zh-CN" altLang="en-US" sz="3200" kern="0" cap="all" dirty="0">
                <a:ln w="0">
                  <a:noFill/>
                </a:ln>
                <a:latin typeface="黑体" panose="02010609060101010101" charset="-122"/>
                <a:ea typeface="黑体" panose="02010609060101010101" charset="-122"/>
                <a:sym typeface="+mn-ea"/>
              </a:rPr>
              <a:t>马克思主义政治经济学</a:t>
            </a:r>
            <a:r>
              <a:rPr lang="zh-CN" altLang="en-US" sz="3200" kern="0" cap="all" dirty="0">
                <a:ln w="0">
                  <a:noFill/>
                </a:ln>
                <a:gradFill>
                  <a:gsLst>
                    <a:gs pos="0">
                      <a:srgbClr val="FF0000">
                        <a:tint val="75000"/>
                        <a:shade val="75000"/>
                        <a:satMod val="170000"/>
                      </a:srgbClr>
                    </a:gs>
                    <a:gs pos="49000">
                      <a:srgbClr val="FF0000">
                        <a:tint val="88000"/>
                        <a:shade val="65000"/>
                        <a:satMod val="172000"/>
                      </a:srgbClr>
                    </a:gs>
                    <a:gs pos="50000">
                      <a:srgbClr val="FF0000">
                        <a:shade val="65000"/>
                        <a:satMod val="130000"/>
                      </a:srgbClr>
                    </a:gs>
                    <a:gs pos="92000">
                      <a:srgbClr val="FF0000">
                        <a:shade val="50000"/>
                        <a:satMod val="120000"/>
                      </a:srgbClr>
                    </a:gs>
                    <a:gs pos="100000">
                      <a:srgbClr val="FF0000">
                        <a:shade val="48000"/>
                        <a:satMod val="120000"/>
                      </a:srgbClr>
                    </a:gs>
                  </a:gsLst>
                  <a:lin ang="5400000" scaled="0"/>
                </a:gradFill>
                <a:latin typeface="微软雅黑" panose="020B0503020204020204" pitchFamily="34" charset="-122"/>
                <a:ea typeface="微软雅黑" panose="020B0503020204020204" pitchFamily="34" charset="-122"/>
                <a:sym typeface="+mn-ea"/>
              </a:rPr>
              <a:t>  </a:t>
            </a:r>
          </a:p>
        </p:txBody>
      </p:sp>
      <p:sp>
        <p:nvSpPr>
          <p:cNvPr id="4" name="文本占位符 1"/>
          <p:cNvSpPr>
            <a:spLocks noGrp="1"/>
          </p:cNvSpPr>
          <p:nvPr/>
        </p:nvSpPr>
        <p:spPr>
          <a:xfrm>
            <a:off x="1957388" y="2817813"/>
            <a:ext cx="5472112"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latin typeface="黑体" panose="02010609060101010101" charset="-122"/>
                <a:ea typeface="黑体" panose="02010609060101010101" charset="-122"/>
                <a:sym typeface="黑体" panose="02010609060101010101" charset="-122"/>
              </a:rPr>
              <a:t>A、生产与消费的辩证关系</a:t>
            </a:r>
          </a:p>
          <a:p>
            <a:pPr fontAlgn="auto">
              <a:spcAft>
                <a:spcPts val="0"/>
              </a:spcAft>
              <a:defRPr/>
            </a:pPr>
            <a:r>
              <a:rPr lang="zh-CN" altLang="en-US" sz="2800" kern="0" cap="all" dirty="0">
                <a:ln w="0">
                  <a:noFill/>
                </a:ln>
                <a:latin typeface="黑体" panose="02010609060101010101" charset="-122"/>
                <a:ea typeface="黑体" panose="02010609060101010101" charset="-122"/>
                <a:sym typeface="+mn-ea"/>
              </a:rPr>
              <a:t>  </a:t>
            </a:r>
          </a:p>
        </p:txBody>
      </p:sp>
      <p:sp>
        <p:nvSpPr>
          <p:cNvPr id="5" name="文本占位符 1"/>
          <p:cNvSpPr>
            <a:spLocks noGrp="1"/>
          </p:cNvSpPr>
          <p:nvPr/>
        </p:nvSpPr>
        <p:spPr>
          <a:xfrm>
            <a:off x="1957388" y="3702050"/>
            <a:ext cx="8431212" cy="576263"/>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latin typeface="黑体" panose="02010609060101010101" charset="-122"/>
                <a:ea typeface="黑体" panose="02010609060101010101" charset="-122"/>
                <a:sym typeface="黑体" panose="02010609060101010101" charset="-122"/>
              </a:rPr>
              <a:t>B、资本运动和技术进步推动下的产业结构调整原理</a:t>
            </a:r>
            <a:r>
              <a:rPr lang="zh-CN" altLang="en-US" sz="2800" kern="0" cap="all" dirty="0">
                <a:ln w="0">
                  <a:noFill/>
                </a:ln>
                <a:latin typeface="黑体" panose="02010609060101010101" charset="-122"/>
                <a:ea typeface="黑体" panose="02010609060101010101" charset="-122"/>
                <a:sym typeface="+mn-ea"/>
              </a:rPr>
              <a:t> </a:t>
            </a:r>
          </a:p>
        </p:txBody>
      </p:sp>
      <p:sp>
        <p:nvSpPr>
          <p:cNvPr id="6" name="文本占位符 1"/>
          <p:cNvSpPr>
            <a:spLocks noGrp="1"/>
          </p:cNvSpPr>
          <p:nvPr/>
        </p:nvSpPr>
        <p:spPr>
          <a:xfrm>
            <a:off x="1957388" y="4560888"/>
            <a:ext cx="8770937"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endParaRPr lang="zh-CN" altLang="en-US" sz="2800" kern="0" cap="all" dirty="0">
              <a:ln w="0">
                <a:noFill/>
              </a:ln>
              <a:latin typeface="黑体" panose="02010609060101010101" charset="-122"/>
              <a:ea typeface="黑体" panose="02010609060101010101" charset="-122"/>
              <a:sym typeface="+mn-ea"/>
            </a:endParaRPr>
          </a:p>
        </p:txBody>
      </p:sp>
    </p:spTree>
    <p:extLst>
      <p:ext uri="{BB962C8B-B14F-4D97-AF65-F5344CB8AC3E}">
        <p14:creationId xmlns="" xmlns:p14="http://schemas.microsoft.com/office/powerpoint/2010/main" val="114460900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6"/>
          <p:cNvSpPr txBox="1">
            <a:spLocks noChangeArrowheads="1"/>
          </p:cNvSpPr>
          <p:nvPr/>
        </p:nvSpPr>
        <p:spPr bwMode="auto">
          <a:xfrm>
            <a:off x="2809875" y="2178050"/>
            <a:ext cx="8377238" cy="3930650"/>
          </a:xfrm>
          <a:prstGeom prst="rect">
            <a:avLst/>
          </a:prstGeom>
          <a:noFill/>
          <a:ln w="9525">
            <a:noFill/>
            <a:miter lim="800000"/>
            <a:headEnd/>
            <a:tailEnd/>
          </a:ln>
        </p:spPr>
        <p:txBody>
          <a:bodyPr>
            <a:spAutoFit/>
          </a:bodyPr>
          <a:lstStyle/>
          <a:p>
            <a:pPr>
              <a:lnSpc>
                <a:spcPct val="130000"/>
              </a:lnSpc>
            </a:pPr>
            <a:r>
              <a:rPr lang="en-US" altLang="zh-CN" sz="3200" b="1" dirty="0">
                <a:latin typeface="楷体"/>
                <a:ea typeface="楷体"/>
                <a:cs typeface="楷体"/>
              </a:rPr>
              <a:t>    </a:t>
            </a:r>
            <a:r>
              <a:rPr lang="en-US" altLang="zh-CN" sz="3200" b="1" dirty="0" err="1">
                <a:solidFill>
                  <a:srgbClr val="0F1010"/>
                </a:solidFill>
                <a:latin typeface="楷体"/>
                <a:ea typeface="楷体"/>
                <a:cs typeface="楷体"/>
                <a:sym typeface="黑体" pitchFamily="2" charset="-122"/>
              </a:rPr>
              <a:t>马克思</a:t>
            </a:r>
            <a:r>
              <a:rPr lang="zh-CN" altLang="en-US" sz="3200" b="1" dirty="0">
                <a:solidFill>
                  <a:srgbClr val="0F1010"/>
                </a:solidFill>
                <a:latin typeface="楷体"/>
                <a:ea typeface="楷体"/>
                <a:cs typeface="楷体"/>
                <a:sym typeface="黑体" pitchFamily="2" charset="-122"/>
              </a:rPr>
              <a:t>在</a:t>
            </a:r>
            <a:r>
              <a:rPr lang="en-US" altLang="zh-CN" sz="3200" b="1" dirty="0">
                <a:solidFill>
                  <a:srgbClr val="0F1010"/>
                </a:solidFill>
                <a:latin typeface="楷体"/>
                <a:ea typeface="楷体"/>
                <a:cs typeface="楷体"/>
                <a:sym typeface="黑体" pitchFamily="2" charset="-122"/>
              </a:rPr>
              <a:t>《</a:t>
            </a:r>
            <a:r>
              <a:rPr lang="en-US" altLang="zh-CN" sz="3200" b="1" dirty="0" err="1">
                <a:solidFill>
                  <a:srgbClr val="0F1010"/>
                </a:solidFill>
                <a:latin typeface="楷体"/>
                <a:ea typeface="楷体"/>
                <a:cs typeface="楷体"/>
                <a:sym typeface="黑体" pitchFamily="2" charset="-122"/>
              </a:rPr>
              <a:t>政治经济学批判导言</a:t>
            </a:r>
            <a:r>
              <a:rPr lang="en-US" altLang="zh-CN" sz="3200" b="1" dirty="0">
                <a:solidFill>
                  <a:srgbClr val="0F1010"/>
                </a:solidFill>
                <a:latin typeface="楷体"/>
                <a:ea typeface="楷体"/>
                <a:cs typeface="楷体"/>
                <a:sym typeface="黑体" pitchFamily="2" charset="-122"/>
              </a:rPr>
              <a:t>》</a:t>
            </a:r>
            <a:r>
              <a:rPr lang="zh-CN" altLang="en-US" sz="3200" b="1" dirty="0">
                <a:solidFill>
                  <a:srgbClr val="0F1010"/>
                </a:solidFill>
                <a:latin typeface="楷体"/>
                <a:ea typeface="楷体"/>
                <a:cs typeface="楷体"/>
                <a:sym typeface="+mn-ea"/>
              </a:rPr>
              <a:t>分析了社会再生产过程中</a:t>
            </a:r>
            <a:r>
              <a:rPr lang="zh-CN" altLang="en-US" sz="3200" b="1" dirty="0">
                <a:solidFill>
                  <a:srgbClr val="FF0000"/>
                </a:solidFill>
                <a:latin typeface="楷体"/>
                <a:ea typeface="楷体"/>
                <a:cs typeface="楷体"/>
                <a:sym typeface="+mn-ea"/>
              </a:rPr>
              <a:t>生产、分配、交换和消费</a:t>
            </a:r>
            <a:r>
              <a:rPr lang="zh-CN" altLang="en-US" sz="3200" b="1" dirty="0">
                <a:solidFill>
                  <a:srgbClr val="0F1010"/>
                </a:solidFill>
                <a:latin typeface="楷体"/>
                <a:ea typeface="楷体"/>
                <a:cs typeface="楷体"/>
                <a:sym typeface="+mn-ea"/>
              </a:rPr>
              <a:t>四个环节之间的辩证关系。虽然，消费反作用于生产，但</a:t>
            </a:r>
            <a:r>
              <a:rPr lang="zh-CN" altLang="en-US" sz="3200" b="1" dirty="0">
                <a:solidFill>
                  <a:srgbClr val="0000FF"/>
                </a:solidFill>
                <a:latin typeface="楷体"/>
                <a:ea typeface="楷体"/>
                <a:cs typeface="楷体"/>
                <a:sym typeface="+mn-ea"/>
              </a:rPr>
              <a:t>生产起决定性作用。</a:t>
            </a:r>
            <a:endParaRPr lang="en-US" altLang="zh-CN" sz="3200" b="1" dirty="0">
              <a:solidFill>
                <a:srgbClr val="0000FF"/>
              </a:solidFill>
              <a:latin typeface="楷体"/>
              <a:ea typeface="楷体"/>
              <a:cs typeface="楷体"/>
              <a:sym typeface="+mn-ea"/>
            </a:endParaRPr>
          </a:p>
          <a:p>
            <a:pPr>
              <a:lnSpc>
                <a:spcPct val="130000"/>
              </a:lnSpc>
            </a:pPr>
            <a:r>
              <a:rPr lang="zh-CN" altLang="en-US" sz="3200" b="1" dirty="0">
                <a:solidFill>
                  <a:srgbClr val="0F1010"/>
                </a:solidFill>
                <a:latin typeface="楷体"/>
                <a:ea typeface="楷体"/>
                <a:cs typeface="楷体"/>
                <a:sym typeface="+mn-ea"/>
              </a:rPr>
              <a:t>“生产中介着消费，它创造出消费的材料，没有生产，消费就没有对象。”</a:t>
            </a:r>
            <a:endParaRPr lang="zh-CN" altLang="en-US" sz="3200" b="1" dirty="0">
              <a:solidFill>
                <a:srgbClr val="0000FF"/>
              </a:solidFill>
              <a:latin typeface="楷体"/>
              <a:ea typeface="楷体"/>
              <a:cs typeface="楷体"/>
              <a:sym typeface="+mn-ea"/>
            </a:endParaRPr>
          </a:p>
        </p:txBody>
      </p:sp>
      <p:pic>
        <p:nvPicPr>
          <p:cNvPr id="48130" name="图片 2"/>
          <p:cNvPicPr>
            <a:picLocks noChangeAspect="1"/>
          </p:cNvPicPr>
          <p:nvPr/>
        </p:nvPicPr>
        <p:blipFill>
          <a:blip r:embed="rId2"/>
          <a:srcRect/>
          <a:stretch>
            <a:fillRect/>
          </a:stretch>
        </p:blipFill>
        <p:spPr bwMode="auto">
          <a:xfrm>
            <a:off x="752475" y="1825625"/>
            <a:ext cx="5702300" cy="352425"/>
          </a:xfrm>
          <a:prstGeom prst="rect">
            <a:avLst/>
          </a:prstGeom>
          <a:noFill/>
          <a:ln w="9525">
            <a:noFill/>
            <a:miter lim="800000"/>
            <a:headEnd/>
            <a:tailEnd/>
          </a:ln>
        </p:spPr>
      </p:pic>
      <p:sp>
        <p:nvSpPr>
          <p:cNvPr id="4" name="文本占位符 1"/>
          <p:cNvSpPr>
            <a:spLocks noGrp="1"/>
          </p:cNvSpPr>
          <p:nvPr/>
        </p:nvSpPr>
        <p:spPr>
          <a:xfrm>
            <a:off x="752475" y="1344613"/>
            <a:ext cx="5472113"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latin typeface="黑体" panose="02010609060101010101" charset="-122"/>
                <a:ea typeface="黑体" panose="02010609060101010101" charset="-122"/>
                <a:sym typeface="黑体" panose="02010609060101010101" charset="-122"/>
              </a:rPr>
              <a:t>（</a:t>
            </a:r>
            <a:r>
              <a:rPr lang="en-US" altLang="zh-CN" sz="2800" kern="0" cap="all" dirty="0">
                <a:ln w="0">
                  <a:noFill/>
                </a:ln>
                <a:latin typeface="黑体" panose="02010609060101010101" charset="-122"/>
                <a:ea typeface="黑体" panose="02010609060101010101" charset="-122"/>
                <a:sym typeface="黑体" panose="02010609060101010101" charset="-122"/>
              </a:rPr>
              <a:t>1</a:t>
            </a:r>
            <a:r>
              <a:rPr lang="zh-CN" altLang="en-US" sz="2800" kern="0" cap="all" dirty="0">
                <a:ln w="0">
                  <a:noFill/>
                </a:ln>
                <a:latin typeface="黑体" panose="02010609060101010101" charset="-122"/>
                <a:ea typeface="黑体" panose="02010609060101010101" charset="-122"/>
                <a:sym typeface="黑体" panose="02010609060101010101" charset="-122"/>
              </a:rPr>
              <a:t>）生产与消费的辩证关系</a:t>
            </a:r>
          </a:p>
          <a:p>
            <a:pPr fontAlgn="auto">
              <a:spcAft>
                <a:spcPts val="0"/>
              </a:spcAft>
              <a:defRPr/>
            </a:pPr>
            <a:r>
              <a:rPr lang="zh-CN" altLang="en-US" sz="2800" kern="0" cap="all" dirty="0">
                <a:ln w="0">
                  <a:noFill/>
                </a:ln>
                <a:latin typeface="黑体" panose="02010609060101010101" charset="-122"/>
                <a:ea typeface="黑体" panose="02010609060101010101" charset="-122"/>
                <a:sym typeface="+mn-ea"/>
              </a:rPr>
              <a:t>  </a:t>
            </a:r>
          </a:p>
        </p:txBody>
      </p:sp>
      <p:pic>
        <p:nvPicPr>
          <p:cNvPr id="5" name="图片 4"/>
          <p:cNvPicPr>
            <a:picLocks noChangeAspect="1"/>
          </p:cNvPicPr>
          <p:nvPr/>
        </p:nvPicPr>
        <p:blipFill>
          <a:blip r:embed="rId3"/>
          <a:stretch>
            <a:fillRect/>
          </a:stretch>
        </p:blipFill>
        <p:spPr>
          <a:xfrm>
            <a:off x="909955" y="3196590"/>
            <a:ext cx="2047875" cy="2143125"/>
          </a:xfrm>
          <a:prstGeom prst="rect">
            <a:avLst/>
          </a:prstGeom>
          <a:effectLst>
            <a:softEdge rad="63500"/>
          </a:effectLst>
        </p:spPr>
      </p:pic>
    </p:spTree>
    <p:extLst>
      <p:ext uri="{BB962C8B-B14F-4D97-AF65-F5344CB8AC3E}">
        <p14:creationId xmlns="" xmlns:p14="http://schemas.microsoft.com/office/powerpoint/2010/main" val="3803778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E:\economy\三驾马车.jpg"/>
          <p:cNvPicPr>
            <a:picLocks noChangeAspect="1"/>
          </p:cNvPicPr>
          <p:nvPr/>
        </p:nvPicPr>
        <p:blipFill>
          <a:blip r:embed="rId2"/>
          <a:srcRect b="25000"/>
          <a:stretch>
            <a:fillRect/>
          </a:stretch>
        </p:blipFill>
        <p:spPr>
          <a:xfrm>
            <a:off x="2367915" y="1327785"/>
            <a:ext cx="8716645" cy="5143500"/>
          </a:xfrm>
          <a:prstGeom prst="rect">
            <a:avLst/>
          </a:prstGeom>
          <a:noFill/>
          <a:ln w="9525">
            <a:noFill/>
          </a:ln>
          <a:effectLst>
            <a:softEdge rad="63500"/>
          </a:effectLst>
        </p:spPr>
      </p:pic>
      <p:sp>
        <p:nvSpPr>
          <p:cNvPr id="49154" name="文本框 2"/>
          <p:cNvSpPr txBox="1">
            <a:spLocks noChangeArrowheads="1"/>
          </p:cNvSpPr>
          <p:nvPr/>
        </p:nvSpPr>
        <p:spPr bwMode="auto">
          <a:xfrm>
            <a:off x="1149350" y="1766888"/>
            <a:ext cx="1219200" cy="4041775"/>
          </a:xfrm>
          <a:prstGeom prst="rect">
            <a:avLst/>
          </a:prstGeom>
          <a:noFill/>
          <a:ln w="9525">
            <a:noFill/>
            <a:miter lim="800000"/>
            <a:headEnd/>
            <a:tailEnd/>
          </a:ln>
        </p:spPr>
        <p:txBody>
          <a:bodyPr vert="eaVert" wrap="none">
            <a:spAutoFit/>
          </a:bodyPr>
          <a:lstStyle/>
          <a:p>
            <a:pPr>
              <a:lnSpc>
                <a:spcPct val="120000"/>
              </a:lnSpc>
            </a:pPr>
            <a:r>
              <a:rPr lang="zh-CN" altLang="en-US" sz="2800">
                <a:latin typeface="隶书" pitchFamily="49" charset="-122"/>
                <a:ea typeface="隶书" pitchFamily="49" charset="-122"/>
              </a:rPr>
              <a:t>长期以来，我们靠</a:t>
            </a:r>
            <a:r>
              <a:rPr lang="zh-CN" altLang="en-US" sz="2800">
                <a:solidFill>
                  <a:srgbClr val="FF0000"/>
                </a:solidFill>
                <a:latin typeface="隶书" pitchFamily="49" charset="-122"/>
                <a:ea typeface="隶书" pitchFamily="49" charset="-122"/>
              </a:rPr>
              <a:t>需求侧</a:t>
            </a:r>
          </a:p>
          <a:p>
            <a:pPr>
              <a:lnSpc>
                <a:spcPct val="120000"/>
              </a:lnSpc>
            </a:pPr>
            <a:r>
              <a:rPr lang="zh-CN" altLang="en-US" sz="2800">
                <a:latin typeface="隶书" pitchFamily="49" charset="-122"/>
                <a:ea typeface="隶书" pitchFamily="49" charset="-122"/>
              </a:rPr>
              <a:t>的拉动来推动经济的发展</a:t>
            </a:r>
          </a:p>
        </p:txBody>
      </p:sp>
      <p:sp>
        <p:nvSpPr>
          <p:cNvPr id="4" name="文本占位符 1"/>
          <p:cNvSpPr txBox="1">
            <a:spLocks/>
          </p:cNvSpPr>
          <p:nvPr/>
        </p:nvSpPr>
        <p:spPr>
          <a:xfrm>
            <a:off x="3638550" y="752475"/>
            <a:ext cx="5472113" cy="574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endParaRPr lang="zh-CN" altLang="en-US" sz="3200" kern="0" cap="all" dirty="0">
              <a:ln w="0">
                <a:noFill/>
              </a:ln>
              <a:solidFill>
                <a:srgbClr val="C00000"/>
              </a:solidFill>
              <a:latin typeface="微软雅黑" panose="020B0503020204020204" pitchFamily="34" charset="-122"/>
              <a:ea typeface="微软雅黑" panose="020B0503020204020204" pitchFamily="34" charset="-122"/>
              <a:sym typeface="+mn-ea"/>
            </a:endParaRPr>
          </a:p>
        </p:txBody>
      </p:sp>
      <p:sp>
        <p:nvSpPr>
          <p:cNvPr id="49156" name="矩形 4"/>
          <p:cNvSpPr>
            <a:spLocks noChangeArrowheads="1"/>
          </p:cNvSpPr>
          <p:nvPr/>
        </p:nvSpPr>
        <p:spPr bwMode="auto">
          <a:xfrm>
            <a:off x="152400" y="6432550"/>
            <a:ext cx="2928938" cy="369888"/>
          </a:xfrm>
          <a:prstGeom prst="rect">
            <a:avLst/>
          </a:prstGeom>
          <a:noFill/>
          <a:ln w="9525">
            <a:noFill/>
            <a:miter lim="800000"/>
            <a:headEnd/>
            <a:tailEnd/>
          </a:ln>
        </p:spPr>
        <p:txBody>
          <a:bodyPr wrap="none">
            <a:spAutoFit/>
          </a:bodyPr>
          <a:lstStyle/>
          <a:p>
            <a:r>
              <a:rPr lang="en-US" altLang="zh-CN">
                <a:solidFill>
                  <a:srgbClr val="333333"/>
                </a:solidFill>
                <a:ea typeface="等线"/>
              </a:rPr>
              <a:t>“demandside management</a:t>
            </a:r>
            <a:endParaRPr lang="zh-CN" altLang="en-US">
              <a:latin typeface="等线"/>
              <a:ea typeface="等线"/>
            </a:endParaRPr>
          </a:p>
        </p:txBody>
      </p:sp>
    </p:spTree>
    <p:extLst>
      <p:ext uri="{BB962C8B-B14F-4D97-AF65-F5344CB8AC3E}">
        <p14:creationId xmlns="" xmlns:p14="http://schemas.microsoft.com/office/powerpoint/2010/main" val="2884670555"/>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1"/>
          <p:cNvSpPr txBox="1">
            <a:spLocks noChangeArrowheads="1"/>
          </p:cNvSpPr>
          <p:nvPr/>
        </p:nvSpPr>
        <p:spPr bwMode="auto">
          <a:xfrm>
            <a:off x="1239838" y="1790700"/>
            <a:ext cx="1217612" cy="4043363"/>
          </a:xfrm>
          <a:prstGeom prst="rect">
            <a:avLst/>
          </a:prstGeom>
          <a:noFill/>
          <a:ln w="9525">
            <a:noFill/>
            <a:miter lim="800000"/>
            <a:headEnd/>
            <a:tailEnd/>
          </a:ln>
        </p:spPr>
        <p:txBody>
          <a:bodyPr vert="eaVert" wrap="none">
            <a:spAutoFit/>
          </a:bodyPr>
          <a:lstStyle/>
          <a:p>
            <a:pPr>
              <a:lnSpc>
                <a:spcPct val="120000"/>
              </a:lnSpc>
            </a:pPr>
            <a:r>
              <a:rPr lang="zh-CN" altLang="en-US" sz="2800">
                <a:latin typeface="隶书" pitchFamily="49" charset="-122"/>
                <a:ea typeface="隶书" pitchFamily="49" charset="-122"/>
              </a:rPr>
              <a:t>长期以来，我们靠</a:t>
            </a:r>
            <a:r>
              <a:rPr lang="zh-CN" altLang="en-US" sz="2800">
                <a:solidFill>
                  <a:srgbClr val="FF0000"/>
                </a:solidFill>
                <a:latin typeface="隶书" pitchFamily="49" charset="-122"/>
                <a:ea typeface="隶书" pitchFamily="49" charset="-122"/>
              </a:rPr>
              <a:t>需求侧</a:t>
            </a:r>
          </a:p>
          <a:p>
            <a:pPr>
              <a:lnSpc>
                <a:spcPct val="120000"/>
              </a:lnSpc>
            </a:pPr>
            <a:r>
              <a:rPr lang="zh-CN" altLang="en-US" sz="2800">
                <a:latin typeface="隶书" pitchFamily="49" charset="-122"/>
                <a:ea typeface="隶书" pitchFamily="49" charset="-122"/>
              </a:rPr>
              <a:t>的拉动来推动经济的发展</a:t>
            </a:r>
          </a:p>
        </p:txBody>
      </p:sp>
      <p:sp>
        <p:nvSpPr>
          <p:cNvPr id="50178" name="文本框 2"/>
          <p:cNvSpPr txBox="1">
            <a:spLocks noChangeArrowheads="1"/>
          </p:cNvSpPr>
          <p:nvPr/>
        </p:nvSpPr>
        <p:spPr bwMode="auto">
          <a:xfrm>
            <a:off x="2595563" y="1571625"/>
            <a:ext cx="8582025" cy="4743450"/>
          </a:xfrm>
          <a:prstGeom prst="rect">
            <a:avLst/>
          </a:prstGeom>
          <a:noFill/>
          <a:ln w="28575">
            <a:solidFill>
              <a:srgbClr val="0000FF"/>
            </a:solidFill>
            <a:prstDash val="dash"/>
            <a:miter lim="800000"/>
            <a:headEnd/>
            <a:tailEnd/>
          </a:ln>
        </p:spPr>
        <p:txBody>
          <a:bodyPr>
            <a:spAutoFit/>
          </a:bodyPr>
          <a:lstStyle/>
          <a:p>
            <a:pPr>
              <a:lnSpc>
                <a:spcPct val="120000"/>
              </a:lnSpc>
            </a:pPr>
            <a:r>
              <a:rPr lang="en-US" altLang="zh-CN" sz="2800" b="1">
                <a:solidFill>
                  <a:srgbClr val="0000FF"/>
                </a:solidFill>
                <a:latin typeface="楷体"/>
                <a:ea typeface="楷体"/>
                <a:cs typeface="宋体" charset="-122"/>
              </a:rPr>
              <a:t>   </a:t>
            </a:r>
            <a:r>
              <a:rPr lang="zh-CN" altLang="en-US" sz="2800" b="1">
                <a:solidFill>
                  <a:srgbClr val="0000FF"/>
                </a:solidFill>
                <a:latin typeface="楷体"/>
                <a:ea typeface="楷体"/>
                <a:cs typeface="宋体" charset="-122"/>
              </a:rPr>
              <a:t>经济增速自</a:t>
            </a:r>
            <a:r>
              <a:rPr lang="en-US" altLang="zh-CN" sz="2800" b="1">
                <a:solidFill>
                  <a:srgbClr val="0000FF"/>
                </a:solidFill>
                <a:latin typeface="楷体"/>
                <a:ea typeface="楷体"/>
                <a:cs typeface="宋体" charset="-122"/>
              </a:rPr>
              <a:t>2010</a:t>
            </a:r>
            <a:r>
              <a:rPr lang="zh-CN" altLang="en-US" sz="2800" b="1">
                <a:solidFill>
                  <a:srgbClr val="0000FF"/>
                </a:solidFill>
                <a:latin typeface="楷体"/>
                <a:ea typeface="楷体"/>
                <a:cs typeface="宋体" charset="-122"/>
              </a:rPr>
              <a:t>年一季度达到</a:t>
            </a:r>
            <a:r>
              <a:rPr lang="en-US" altLang="zh-CN" sz="2800" b="1">
                <a:solidFill>
                  <a:srgbClr val="0000FF"/>
                </a:solidFill>
                <a:latin typeface="楷体"/>
                <a:ea typeface="楷体"/>
                <a:cs typeface="宋体" charset="-122"/>
              </a:rPr>
              <a:t>12.1%</a:t>
            </a:r>
            <a:r>
              <a:rPr lang="zh-CN" altLang="en-US" sz="2800" b="1">
                <a:solidFill>
                  <a:srgbClr val="0000FF"/>
                </a:solidFill>
                <a:latin typeface="楷体"/>
                <a:ea typeface="楷体"/>
                <a:cs typeface="宋体" charset="-122"/>
              </a:rPr>
              <a:t>的高度之后，一直在震荡下行，直至</a:t>
            </a:r>
            <a:r>
              <a:rPr lang="en-US" altLang="zh-CN" sz="2800" b="1">
                <a:solidFill>
                  <a:srgbClr val="0000FF"/>
                </a:solidFill>
                <a:latin typeface="楷体"/>
                <a:ea typeface="楷体"/>
                <a:cs typeface="宋体" charset="-122"/>
              </a:rPr>
              <a:t>2015</a:t>
            </a:r>
            <a:r>
              <a:rPr lang="zh-CN" altLang="en-US" sz="2800" b="1">
                <a:solidFill>
                  <a:srgbClr val="0000FF"/>
                </a:solidFill>
                <a:latin typeface="楷体"/>
                <a:ea typeface="楷体"/>
                <a:cs typeface="宋体" charset="-122"/>
              </a:rPr>
              <a:t>年三季度的</a:t>
            </a:r>
            <a:r>
              <a:rPr lang="en-US" altLang="zh-CN" sz="2800" b="1">
                <a:solidFill>
                  <a:srgbClr val="FF0000"/>
                </a:solidFill>
                <a:latin typeface="楷体"/>
                <a:ea typeface="楷体"/>
                <a:cs typeface="宋体" charset="-122"/>
              </a:rPr>
              <a:t>6.9%</a:t>
            </a:r>
            <a:r>
              <a:rPr lang="zh-CN" altLang="en-US" sz="2800" b="1">
                <a:solidFill>
                  <a:srgbClr val="0000FF"/>
                </a:solidFill>
                <a:latin typeface="楷体"/>
                <a:ea typeface="楷体"/>
                <a:cs typeface="宋体" charset="-122"/>
              </a:rPr>
              <a:t>；</a:t>
            </a:r>
          </a:p>
          <a:p>
            <a:pPr>
              <a:lnSpc>
                <a:spcPct val="120000"/>
              </a:lnSpc>
            </a:pPr>
            <a:r>
              <a:rPr lang="zh-CN" altLang="en-US" sz="2800" b="1">
                <a:solidFill>
                  <a:srgbClr val="0000FF"/>
                </a:solidFill>
                <a:latin typeface="楷体"/>
                <a:ea typeface="楷体"/>
                <a:cs typeface="宋体" charset="-122"/>
              </a:rPr>
              <a:t>   出口从</a:t>
            </a:r>
            <a:r>
              <a:rPr lang="en-US" altLang="zh-CN" sz="2800" b="1">
                <a:solidFill>
                  <a:srgbClr val="0000FF"/>
                </a:solidFill>
                <a:latin typeface="楷体"/>
                <a:ea typeface="楷体"/>
                <a:cs typeface="宋体" charset="-122"/>
              </a:rPr>
              <a:t>2008</a:t>
            </a:r>
            <a:r>
              <a:rPr lang="zh-CN" altLang="en-US" sz="2800" b="1">
                <a:solidFill>
                  <a:srgbClr val="0000FF"/>
                </a:solidFill>
                <a:latin typeface="楷体"/>
                <a:ea typeface="楷体"/>
                <a:cs typeface="宋体" charset="-122"/>
              </a:rPr>
              <a:t>年以前的动辄增长</a:t>
            </a:r>
            <a:r>
              <a:rPr lang="en-US" altLang="zh-CN" sz="2800" b="1">
                <a:solidFill>
                  <a:srgbClr val="0000FF"/>
                </a:solidFill>
                <a:latin typeface="楷体"/>
                <a:ea typeface="楷体"/>
                <a:cs typeface="宋体" charset="-122"/>
              </a:rPr>
              <a:t>20%</a:t>
            </a:r>
            <a:r>
              <a:rPr lang="zh-CN" altLang="en-US" sz="2800" b="1">
                <a:solidFill>
                  <a:srgbClr val="0000FF"/>
                </a:solidFill>
                <a:latin typeface="楷体"/>
                <a:ea typeface="楷体"/>
                <a:cs typeface="宋体" charset="-122"/>
              </a:rPr>
              <a:t>以上，变成</a:t>
            </a:r>
            <a:r>
              <a:rPr lang="en-US" altLang="zh-CN" sz="2800" b="1">
                <a:solidFill>
                  <a:srgbClr val="0000FF"/>
                </a:solidFill>
                <a:latin typeface="楷体"/>
                <a:ea typeface="楷体"/>
                <a:cs typeface="宋体" charset="-122"/>
              </a:rPr>
              <a:t>2014</a:t>
            </a:r>
            <a:r>
              <a:rPr lang="zh-CN" altLang="en-US" sz="2800" b="1">
                <a:solidFill>
                  <a:srgbClr val="0000FF"/>
                </a:solidFill>
                <a:latin typeface="楷体"/>
                <a:ea typeface="楷体"/>
                <a:cs typeface="宋体" charset="-122"/>
              </a:rPr>
              <a:t>年的增长</a:t>
            </a:r>
            <a:r>
              <a:rPr lang="en-US" altLang="zh-CN" sz="2800" b="1">
                <a:solidFill>
                  <a:srgbClr val="0000FF"/>
                </a:solidFill>
                <a:latin typeface="楷体"/>
                <a:ea typeface="楷体"/>
                <a:cs typeface="宋体" charset="-122"/>
              </a:rPr>
              <a:t>6.1%</a:t>
            </a:r>
            <a:r>
              <a:rPr lang="zh-CN" altLang="en-US" sz="2800" b="1">
                <a:solidFill>
                  <a:srgbClr val="0000FF"/>
                </a:solidFill>
                <a:latin typeface="楷体"/>
                <a:ea typeface="楷体"/>
                <a:cs typeface="宋体" charset="-122"/>
              </a:rPr>
              <a:t>，再到</a:t>
            </a:r>
            <a:r>
              <a:rPr lang="en-US" altLang="zh-CN" sz="2800" b="1">
                <a:solidFill>
                  <a:srgbClr val="0000FF"/>
                </a:solidFill>
                <a:latin typeface="楷体"/>
                <a:ea typeface="楷体"/>
                <a:cs typeface="宋体" charset="-122"/>
              </a:rPr>
              <a:t>2015</a:t>
            </a:r>
            <a:r>
              <a:rPr lang="zh-CN" altLang="en-US" sz="2800" b="1">
                <a:solidFill>
                  <a:srgbClr val="0000FF"/>
                </a:solidFill>
                <a:latin typeface="楷体"/>
                <a:ea typeface="楷体"/>
                <a:cs typeface="宋体" charset="-122"/>
              </a:rPr>
              <a:t>年前</a:t>
            </a:r>
            <a:r>
              <a:rPr lang="en-US" altLang="zh-CN" sz="2800" b="1">
                <a:solidFill>
                  <a:srgbClr val="0000FF"/>
                </a:solidFill>
                <a:latin typeface="楷体"/>
                <a:ea typeface="楷体"/>
                <a:cs typeface="宋体" charset="-122"/>
              </a:rPr>
              <a:t>10</a:t>
            </a:r>
            <a:r>
              <a:rPr lang="zh-CN" altLang="en-US" sz="2800" b="1">
                <a:solidFill>
                  <a:srgbClr val="0000FF"/>
                </a:solidFill>
                <a:latin typeface="楷体"/>
                <a:ea typeface="楷体"/>
                <a:cs typeface="宋体" charset="-122"/>
              </a:rPr>
              <a:t>个月的</a:t>
            </a:r>
            <a:r>
              <a:rPr lang="en-US" altLang="zh-CN" sz="2800" b="1">
                <a:solidFill>
                  <a:srgbClr val="FF0000"/>
                </a:solidFill>
                <a:latin typeface="楷体"/>
                <a:ea typeface="楷体"/>
                <a:cs typeface="宋体" charset="-122"/>
              </a:rPr>
              <a:t>-2.5%</a:t>
            </a:r>
            <a:r>
              <a:rPr lang="zh-CN" altLang="en-US" sz="2800" b="1">
                <a:solidFill>
                  <a:srgbClr val="0000FF"/>
                </a:solidFill>
                <a:latin typeface="楷体"/>
                <a:ea typeface="楷体"/>
                <a:cs typeface="宋体" charset="-122"/>
              </a:rPr>
              <a:t>；</a:t>
            </a:r>
          </a:p>
          <a:p>
            <a:pPr>
              <a:lnSpc>
                <a:spcPct val="120000"/>
              </a:lnSpc>
            </a:pPr>
            <a:r>
              <a:rPr lang="zh-CN" altLang="en-US" sz="2800" b="1">
                <a:solidFill>
                  <a:srgbClr val="0000FF"/>
                </a:solidFill>
                <a:latin typeface="楷体"/>
                <a:ea typeface="楷体"/>
                <a:cs typeface="宋体" charset="-122"/>
              </a:rPr>
              <a:t>   投资增速也逐年下降，自</a:t>
            </a:r>
            <a:r>
              <a:rPr lang="en-US" altLang="zh-CN" sz="2800" b="1">
                <a:solidFill>
                  <a:srgbClr val="0000FF"/>
                </a:solidFill>
                <a:latin typeface="楷体"/>
                <a:ea typeface="楷体"/>
                <a:cs typeface="宋体" charset="-122"/>
              </a:rPr>
              <a:t>2008</a:t>
            </a:r>
            <a:r>
              <a:rPr lang="zh-CN" altLang="en-US" sz="2800" b="1">
                <a:solidFill>
                  <a:srgbClr val="0000FF"/>
                </a:solidFill>
                <a:latin typeface="楷体"/>
                <a:ea typeface="楷体"/>
                <a:cs typeface="宋体" charset="-122"/>
              </a:rPr>
              <a:t>年前的</a:t>
            </a:r>
            <a:r>
              <a:rPr lang="en-US" altLang="zh-CN" sz="2800" b="1">
                <a:solidFill>
                  <a:srgbClr val="0000FF"/>
                </a:solidFill>
                <a:latin typeface="楷体"/>
                <a:ea typeface="楷体"/>
                <a:cs typeface="宋体" charset="-122"/>
              </a:rPr>
              <a:t>20%</a:t>
            </a:r>
            <a:r>
              <a:rPr lang="zh-CN" altLang="en-US" sz="2800" b="1">
                <a:solidFill>
                  <a:srgbClr val="0000FF"/>
                </a:solidFill>
                <a:latin typeface="楷体"/>
                <a:ea typeface="楷体"/>
                <a:cs typeface="宋体" charset="-122"/>
              </a:rPr>
              <a:t>以上变成</a:t>
            </a:r>
            <a:r>
              <a:rPr lang="en-US" altLang="zh-CN" sz="2800" b="1">
                <a:solidFill>
                  <a:srgbClr val="0000FF"/>
                </a:solidFill>
                <a:latin typeface="楷体"/>
                <a:ea typeface="楷体"/>
                <a:cs typeface="宋体" charset="-122"/>
              </a:rPr>
              <a:t>2014</a:t>
            </a:r>
            <a:r>
              <a:rPr lang="zh-CN" altLang="en-US" sz="2800" b="1">
                <a:solidFill>
                  <a:srgbClr val="0000FF"/>
                </a:solidFill>
                <a:latin typeface="楷体"/>
                <a:ea typeface="楷体"/>
                <a:cs typeface="宋体" charset="-122"/>
              </a:rPr>
              <a:t>年的</a:t>
            </a:r>
            <a:r>
              <a:rPr lang="en-US" altLang="zh-CN" sz="2800" b="1">
                <a:solidFill>
                  <a:srgbClr val="0000FF"/>
                </a:solidFill>
                <a:latin typeface="楷体"/>
                <a:ea typeface="楷体"/>
                <a:cs typeface="宋体" charset="-122"/>
              </a:rPr>
              <a:t>15.7%</a:t>
            </a:r>
            <a:r>
              <a:rPr lang="zh-CN" altLang="en-US" sz="2800" b="1">
                <a:solidFill>
                  <a:srgbClr val="0000FF"/>
                </a:solidFill>
                <a:latin typeface="楷体"/>
                <a:ea typeface="楷体"/>
                <a:cs typeface="宋体" charset="-122"/>
              </a:rPr>
              <a:t>，再到</a:t>
            </a:r>
            <a:r>
              <a:rPr lang="en-US" altLang="zh-CN" sz="2800" b="1">
                <a:solidFill>
                  <a:srgbClr val="0000FF"/>
                </a:solidFill>
                <a:latin typeface="楷体"/>
                <a:ea typeface="楷体"/>
                <a:cs typeface="宋体" charset="-122"/>
              </a:rPr>
              <a:t>2015</a:t>
            </a:r>
            <a:r>
              <a:rPr lang="zh-CN" altLang="en-US" sz="2800" b="1">
                <a:solidFill>
                  <a:srgbClr val="0000FF"/>
                </a:solidFill>
                <a:latin typeface="楷体"/>
                <a:ea typeface="楷体"/>
                <a:cs typeface="宋体" charset="-122"/>
              </a:rPr>
              <a:t>年前</a:t>
            </a:r>
            <a:r>
              <a:rPr lang="en-US" altLang="zh-CN" sz="2800" b="1">
                <a:solidFill>
                  <a:srgbClr val="0000FF"/>
                </a:solidFill>
                <a:latin typeface="楷体"/>
                <a:ea typeface="楷体"/>
                <a:cs typeface="宋体" charset="-122"/>
              </a:rPr>
              <a:t>10</a:t>
            </a:r>
            <a:r>
              <a:rPr lang="zh-CN" altLang="en-US" sz="2800" b="1">
                <a:solidFill>
                  <a:srgbClr val="0000FF"/>
                </a:solidFill>
                <a:latin typeface="楷体"/>
                <a:ea typeface="楷体"/>
                <a:cs typeface="宋体" charset="-122"/>
              </a:rPr>
              <a:t>个月的</a:t>
            </a:r>
            <a:r>
              <a:rPr lang="en-US" altLang="zh-CN" sz="2800" b="1">
                <a:solidFill>
                  <a:srgbClr val="FF0000"/>
                </a:solidFill>
                <a:latin typeface="楷体"/>
                <a:ea typeface="楷体"/>
                <a:cs typeface="楷体"/>
              </a:rPr>
              <a:t>10.2%</a:t>
            </a:r>
            <a:r>
              <a:rPr lang="zh-CN" altLang="en-US" sz="2800" b="1">
                <a:solidFill>
                  <a:srgbClr val="0000FF"/>
                </a:solidFill>
                <a:latin typeface="楷体"/>
                <a:ea typeface="楷体"/>
                <a:cs typeface="楷体"/>
              </a:rPr>
              <a:t>；</a:t>
            </a:r>
          </a:p>
          <a:p>
            <a:pPr>
              <a:lnSpc>
                <a:spcPct val="120000"/>
              </a:lnSpc>
            </a:pPr>
            <a:r>
              <a:rPr lang="zh-CN" altLang="en-US" sz="2800" b="1">
                <a:solidFill>
                  <a:srgbClr val="0000FF"/>
                </a:solidFill>
                <a:latin typeface="楷体"/>
                <a:ea typeface="楷体"/>
                <a:cs typeface="楷体"/>
              </a:rPr>
              <a:t>   消费增速从</a:t>
            </a:r>
            <a:r>
              <a:rPr lang="en-US" altLang="zh-CN" sz="2800" b="1">
                <a:solidFill>
                  <a:srgbClr val="0000FF"/>
                </a:solidFill>
                <a:latin typeface="楷体"/>
                <a:ea typeface="楷体"/>
                <a:cs typeface="楷体"/>
              </a:rPr>
              <a:t>2008</a:t>
            </a:r>
            <a:r>
              <a:rPr lang="zh-CN" altLang="en-US" sz="2800" b="1">
                <a:solidFill>
                  <a:srgbClr val="0000FF"/>
                </a:solidFill>
                <a:latin typeface="楷体"/>
                <a:ea typeface="楷体"/>
                <a:cs typeface="楷体"/>
              </a:rPr>
              <a:t>年的</a:t>
            </a:r>
            <a:r>
              <a:rPr lang="en-US" altLang="zh-CN" sz="2800" b="1">
                <a:solidFill>
                  <a:srgbClr val="0000FF"/>
                </a:solidFill>
                <a:latin typeface="楷体"/>
                <a:ea typeface="楷体"/>
                <a:cs typeface="楷体"/>
              </a:rPr>
              <a:t>22.7%</a:t>
            </a:r>
            <a:r>
              <a:rPr lang="zh-CN" altLang="en-US" sz="2800" b="1">
                <a:solidFill>
                  <a:srgbClr val="0000FF"/>
                </a:solidFill>
                <a:latin typeface="楷体"/>
                <a:ea typeface="楷体"/>
                <a:cs typeface="楷体"/>
              </a:rPr>
              <a:t>，变成</a:t>
            </a:r>
            <a:r>
              <a:rPr lang="en-US" altLang="zh-CN" sz="2800" b="1">
                <a:solidFill>
                  <a:srgbClr val="0000FF"/>
                </a:solidFill>
                <a:latin typeface="楷体"/>
                <a:ea typeface="楷体"/>
                <a:cs typeface="楷体"/>
              </a:rPr>
              <a:t>2014</a:t>
            </a:r>
            <a:r>
              <a:rPr lang="zh-CN" altLang="en-US" sz="2800" b="1">
                <a:solidFill>
                  <a:srgbClr val="0000FF"/>
                </a:solidFill>
                <a:latin typeface="楷体"/>
                <a:ea typeface="楷体"/>
                <a:cs typeface="楷体"/>
              </a:rPr>
              <a:t>年的</a:t>
            </a:r>
            <a:r>
              <a:rPr lang="en-US" altLang="zh-CN" sz="2800" b="1">
                <a:solidFill>
                  <a:srgbClr val="0000FF"/>
                </a:solidFill>
                <a:latin typeface="楷体"/>
                <a:ea typeface="楷体"/>
                <a:cs typeface="楷体"/>
              </a:rPr>
              <a:t>12%</a:t>
            </a:r>
            <a:r>
              <a:rPr lang="zh-CN" altLang="en-US" sz="2800" b="1">
                <a:solidFill>
                  <a:srgbClr val="0000FF"/>
                </a:solidFill>
                <a:latin typeface="楷体"/>
                <a:ea typeface="楷体"/>
                <a:cs typeface="楷体"/>
              </a:rPr>
              <a:t>，再到</a:t>
            </a:r>
            <a:r>
              <a:rPr lang="en-US" altLang="zh-CN" sz="2800" b="1">
                <a:solidFill>
                  <a:srgbClr val="0000FF"/>
                </a:solidFill>
                <a:latin typeface="楷体"/>
                <a:ea typeface="楷体"/>
                <a:cs typeface="楷体"/>
              </a:rPr>
              <a:t>2015</a:t>
            </a:r>
            <a:r>
              <a:rPr lang="zh-CN" altLang="en-US" sz="2800" b="1">
                <a:solidFill>
                  <a:srgbClr val="0000FF"/>
                </a:solidFill>
                <a:latin typeface="楷体"/>
                <a:ea typeface="楷体"/>
                <a:cs typeface="楷体"/>
              </a:rPr>
              <a:t>年前</a:t>
            </a:r>
            <a:r>
              <a:rPr lang="en-US" altLang="zh-CN" sz="2800" b="1">
                <a:solidFill>
                  <a:srgbClr val="0000FF"/>
                </a:solidFill>
                <a:latin typeface="楷体"/>
                <a:ea typeface="楷体"/>
                <a:cs typeface="楷体"/>
              </a:rPr>
              <a:t>10</a:t>
            </a:r>
            <a:r>
              <a:rPr lang="zh-CN" altLang="en-US" sz="2800" b="1">
                <a:solidFill>
                  <a:srgbClr val="0000FF"/>
                </a:solidFill>
                <a:latin typeface="楷体"/>
                <a:ea typeface="楷体"/>
                <a:cs typeface="楷体"/>
              </a:rPr>
              <a:t>个月的</a:t>
            </a:r>
            <a:r>
              <a:rPr lang="en-US" altLang="zh-CN" sz="2800" b="1">
                <a:solidFill>
                  <a:srgbClr val="FF0000"/>
                </a:solidFill>
                <a:latin typeface="楷体"/>
                <a:ea typeface="楷体"/>
                <a:cs typeface="楷体"/>
              </a:rPr>
              <a:t>10.6%</a:t>
            </a:r>
            <a:r>
              <a:rPr lang="zh-CN" altLang="en-US" sz="2800" b="1">
                <a:solidFill>
                  <a:srgbClr val="0000FF"/>
                </a:solidFill>
                <a:latin typeface="楷体"/>
                <a:ea typeface="楷体"/>
                <a:cs typeface="楷体"/>
              </a:rPr>
              <a:t>。</a:t>
            </a:r>
          </a:p>
          <a:p>
            <a:pPr>
              <a:lnSpc>
                <a:spcPct val="120000"/>
              </a:lnSpc>
            </a:pPr>
            <a:r>
              <a:rPr lang="zh-CN" altLang="en-US" sz="2800" b="1">
                <a:solidFill>
                  <a:srgbClr val="C00000"/>
                </a:solidFill>
                <a:latin typeface="宋体" charset="-122"/>
              </a:rPr>
              <a:t>  不得不重新思考：为什么需求拉动达不到预期效果？</a:t>
            </a:r>
          </a:p>
        </p:txBody>
      </p:sp>
      <p:sp>
        <p:nvSpPr>
          <p:cNvPr id="4" name="文本框 3"/>
          <p:cNvSpPr txBox="1">
            <a:spLocks noChangeArrowheads="1"/>
          </p:cNvSpPr>
          <p:nvPr/>
        </p:nvSpPr>
        <p:spPr bwMode="auto">
          <a:xfrm>
            <a:off x="2703513" y="1651000"/>
            <a:ext cx="539750" cy="522288"/>
          </a:xfrm>
          <a:prstGeom prst="rect">
            <a:avLst/>
          </a:prstGeom>
          <a:noFill/>
          <a:ln w="9525">
            <a:noFill/>
            <a:miter lim="800000"/>
            <a:headEnd/>
            <a:tailEnd/>
          </a:ln>
        </p:spPr>
        <p:txBody>
          <a:bodyPr wrap="none">
            <a:spAutoFit/>
          </a:bodyPr>
          <a:lstStyle/>
          <a:p>
            <a:r>
              <a:rPr lang="en-US" altLang="zh-CN" sz="2800" b="1">
                <a:solidFill>
                  <a:srgbClr val="CC00CC"/>
                </a:solidFill>
                <a:latin typeface="宋体" charset="-122"/>
                <a:sym typeface="+mn-ea"/>
              </a:rPr>
              <a:t>❉</a:t>
            </a:r>
          </a:p>
        </p:txBody>
      </p:sp>
      <p:sp>
        <p:nvSpPr>
          <p:cNvPr id="5" name="文本框 4"/>
          <p:cNvSpPr txBox="1">
            <a:spLocks noChangeArrowheads="1"/>
          </p:cNvSpPr>
          <p:nvPr/>
        </p:nvSpPr>
        <p:spPr bwMode="auto">
          <a:xfrm>
            <a:off x="2703513" y="2698750"/>
            <a:ext cx="539750" cy="522288"/>
          </a:xfrm>
          <a:prstGeom prst="rect">
            <a:avLst/>
          </a:prstGeom>
          <a:noFill/>
          <a:ln w="9525">
            <a:noFill/>
            <a:miter lim="800000"/>
            <a:headEnd/>
            <a:tailEnd/>
          </a:ln>
        </p:spPr>
        <p:txBody>
          <a:bodyPr wrap="none">
            <a:spAutoFit/>
          </a:bodyPr>
          <a:lstStyle/>
          <a:p>
            <a:r>
              <a:rPr lang="en-US" altLang="zh-CN" sz="2800" b="1">
                <a:solidFill>
                  <a:srgbClr val="CC00CC"/>
                </a:solidFill>
                <a:latin typeface="宋体" charset="-122"/>
                <a:sym typeface="+mn-ea"/>
              </a:rPr>
              <a:t>❉</a:t>
            </a:r>
          </a:p>
        </p:txBody>
      </p:sp>
      <p:sp>
        <p:nvSpPr>
          <p:cNvPr id="6" name="文本框 5"/>
          <p:cNvSpPr txBox="1">
            <a:spLocks noChangeArrowheads="1"/>
          </p:cNvSpPr>
          <p:nvPr/>
        </p:nvSpPr>
        <p:spPr bwMode="auto">
          <a:xfrm>
            <a:off x="2595563" y="5721350"/>
            <a:ext cx="539750" cy="522288"/>
          </a:xfrm>
          <a:prstGeom prst="rect">
            <a:avLst/>
          </a:prstGeom>
          <a:noFill/>
          <a:ln w="9525">
            <a:noFill/>
            <a:miter lim="800000"/>
            <a:headEnd/>
            <a:tailEnd/>
          </a:ln>
        </p:spPr>
        <p:txBody>
          <a:bodyPr wrap="none">
            <a:spAutoFit/>
          </a:bodyPr>
          <a:lstStyle/>
          <a:p>
            <a:r>
              <a:rPr lang="en-US" altLang="zh-CN" sz="2800" b="1">
                <a:solidFill>
                  <a:srgbClr val="CC00CC"/>
                </a:solidFill>
                <a:latin typeface="宋体" charset="-122"/>
                <a:sym typeface="+mn-ea"/>
              </a:rPr>
              <a:t>❉</a:t>
            </a:r>
          </a:p>
        </p:txBody>
      </p:sp>
      <p:sp>
        <p:nvSpPr>
          <p:cNvPr id="7" name="文本框 6"/>
          <p:cNvSpPr txBox="1">
            <a:spLocks noChangeArrowheads="1"/>
          </p:cNvSpPr>
          <p:nvPr/>
        </p:nvSpPr>
        <p:spPr bwMode="auto">
          <a:xfrm>
            <a:off x="2703513" y="3683000"/>
            <a:ext cx="539750" cy="522288"/>
          </a:xfrm>
          <a:prstGeom prst="rect">
            <a:avLst/>
          </a:prstGeom>
          <a:noFill/>
          <a:ln w="9525">
            <a:noFill/>
            <a:miter lim="800000"/>
            <a:headEnd/>
            <a:tailEnd/>
          </a:ln>
        </p:spPr>
        <p:txBody>
          <a:bodyPr wrap="none">
            <a:spAutoFit/>
          </a:bodyPr>
          <a:lstStyle/>
          <a:p>
            <a:r>
              <a:rPr lang="en-US" altLang="zh-CN" sz="2800" b="1">
                <a:solidFill>
                  <a:srgbClr val="CC00CC"/>
                </a:solidFill>
                <a:latin typeface="宋体" charset="-122"/>
                <a:sym typeface="+mn-ea"/>
              </a:rPr>
              <a:t>❉</a:t>
            </a:r>
          </a:p>
        </p:txBody>
      </p:sp>
      <p:sp>
        <p:nvSpPr>
          <p:cNvPr id="8" name="文本框 7"/>
          <p:cNvSpPr txBox="1">
            <a:spLocks noChangeArrowheads="1"/>
          </p:cNvSpPr>
          <p:nvPr/>
        </p:nvSpPr>
        <p:spPr bwMode="auto">
          <a:xfrm>
            <a:off x="2703513" y="4706938"/>
            <a:ext cx="539750" cy="522287"/>
          </a:xfrm>
          <a:prstGeom prst="rect">
            <a:avLst/>
          </a:prstGeom>
          <a:noFill/>
          <a:ln w="9525">
            <a:noFill/>
            <a:miter lim="800000"/>
            <a:headEnd/>
            <a:tailEnd/>
          </a:ln>
        </p:spPr>
        <p:txBody>
          <a:bodyPr wrap="none">
            <a:spAutoFit/>
          </a:bodyPr>
          <a:lstStyle/>
          <a:p>
            <a:r>
              <a:rPr lang="en-US" altLang="zh-CN" sz="2800" b="1">
                <a:solidFill>
                  <a:srgbClr val="CC00CC"/>
                </a:solidFill>
                <a:latin typeface="宋体" charset="-122"/>
                <a:sym typeface="+mn-ea"/>
              </a:rPr>
              <a:t>❉</a:t>
            </a:r>
          </a:p>
        </p:txBody>
      </p:sp>
    </p:spTree>
    <p:extLst>
      <p:ext uri="{BB962C8B-B14F-4D97-AF65-F5344CB8AC3E}">
        <p14:creationId xmlns="" xmlns:p14="http://schemas.microsoft.com/office/powerpoint/2010/main" val="22642624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repeatCount="indefinite" fill="hold" grpId="0" nodeType="afterEffect">
                                  <p:stCondLst>
                                    <p:cond delay="0"/>
                                  </p:stCondLst>
                                  <p:endCondLst>
                                    <p:cond evt="onNext" delay="0">
                                      <p:tgtEl>
                                        <p:sldTgt/>
                                      </p:tgtEl>
                                    </p:cond>
                                  </p:end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repeatCount="indefinite" fill="hold" grpId="0" nodeType="afterEffect">
                                  <p:stCondLst>
                                    <p:cond delay="0"/>
                                  </p:stCondLst>
                                  <p:endCondLst>
                                    <p:cond evt="onNext" delay="0">
                                      <p:tgtEl>
                                        <p:sldTgt/>
                                      </p:tgtEl>
                                    </p:cond>
                                  </p:endCondLst>
                                  <p:childTnLst>
                                    <p:anim calcmode="discrete" valueType="str">
                                      <p:cBhvr>
                                        <p:cTn id="12"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3" fill="hold">
                            <p:stCondLst>
                              <p:cond delay="3000"/>
                            </p:stCondLst>
                            <p:childTnLst>
                              <p:par>
                                <p:cTn id="14" presetID="35" presetClass="emph" presetSubtype="0" repeatCount="indefinite" fill="hold" grpId="0" nodeType="afterEffect">
                                  <p:stCondLst>
                                    <p:cond delay="0"/>
                                  </p:stCondLst>
                                  <p:endCondLst>
                                    <p:cond evt="onNext" delay="0">
                                      <p:tgtEl>
                                        <p:sldTgt/>
                                      </p:tgtEl>
                                    </p:cond>
                                  </p:endCondLst>
                                  <p:childTnLst>
                                    <p:anim calcmode="discrete" valueType="str">
                                      <p:cBhvr>
                                        <p:cTn id="15"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6" fill="hold">
                            <p:stCondLst>
                              <p:cond delay="4000"/>
                            </p:stCondLst>
                            <p:childTnLst>
                              <p:par>
                                <p:cTn id="17" presetID="35" presetClass="emph" presetSubtype="0" repeatCount="indefinite" fill="hold" grpId="0" nodeType="afterEffect">
                                  <p:stCondLst>
                                    <p:cond delay="0"/>
                                  </p:stCondLst>
                                  <p:endCondLst>
                                    <p:cond evt="onNext" delay="0">
                                      <p:tgtEl>
                                        <p:sldTgt/>
                                      </p:tgtEl>
                                    </p:cond>
                                  </p:endCondLst>
                                  <p:childTnLst>
                                    <p:anim calcmode="discrete" valueType="str">
                                      <p:cBhvr>
                                        <p:cTn id="1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1" name="组合 2079">
            <a:extLst>
              <a:ext uri="{FF2B5EF4-FFF2-40B4-BE49-F238E27FC236}">
                <a16:creationId xmlns="" xmlns:a16="http://schemas.microsoft.com/office/drawing/2014/main" id="{5DE14DB7-BCED-4EB4-8C64-7004B4CFBD35}"/>
              </a:ext>
            </a:extLst>
          </p:cNvPr>
          <p:cNvGrpSpPr>
            <a:grpSpLocks/>
          </p:cNvGrpSpPr>
          <p:nvPr/>
        </p:nvGrpSpPr>
        <p:grpSpPr bwMode="auto">
          <a:xfrm>
            <a:off x="2027239" y="392113"/>
            <a:ext cx="2274887" cy="500062"/>
            <a:chOff x="0" y="22"/>
            <a:chExt cx="2085" cy="274"/>
          </a:xfrm>
        </p:grpSpPr>
        <p:sp>
          <p:nvSpPr>
            <p:cNvPr id="17412" name="圆角矩形 2080">
              <a:extLst>
                <a:ext uri="{FF2B5EF4-FFF2-40B4-BE49-F238E27FC236}">
                  <a16:creationId xmlns="" xmlns:a16="http://schemas.microsoft.com/office/drawing/2014/main" id="{14274775-1AF0-4C24-AF20-C01BDC64ED64}"/>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7413" name="文本框 2081">
              <a:extLst>
                <a:ext uri="{FF2B5EF4-FFF2-40B4-BE49-F238E27FC236}">
                  <a16:creationId xmlns="" xmlns:a16="http://schemas.microsoft.com/office/drawing/2014/main" id="{04E70F22-945C-4113-93AF-0493833AC70A}"/>
                </a:ext>
              </a:extLst>
            </p:cNvPr>
            <p:cNvSpPr txBox="1">
              <a:spLocks noChangeArrowheads="1"/>
            </p:cNvSpPr>
            <p:nvPr/>
          </p:nvSpPr>
          <p:spPr bwMode="auto">
            <a:xfrm>
              <a:off x="38" y="28"/>
              <a:ext cx="2047" cy="213"/>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三位一体</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p:txBody>
        </p:sp>
      </p:grpSp>
      <p:sp>
        <p:nvSpPr>
          <p:cNvPr id="17414" name="圆角矩形 6">
            <a:extLst>
              <a:ext uri="{FF2B5EF4-FFF2-40B4-BE49-F238E27FC236}">
                <a16:creationId xmlns="" xmlns:a16="http://schemas.microsoft.com/office/drawing/2014/main" id="{CD4BA5CC-60D1-4906-A924-AA7D1145B331}"/>
              </a:ext>
            </a:extLst>
          </p:cNvPr>
          <p:cNvSpPr>
            <a:spLocks noChangeArrowheads="1"/>
          </p:cNvSpPr>
          <p:nvPr/>
        </p:nvSpPr>
        <p:spPr bwMode="auto">
          <a:xfrm>
            <a:off x="1617298" y="1725614"/>
            <a:ext cx="4322763" cy="2878137"/>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要求全党必须大力推进社会主义物质文明建设和精神文明建设，同时又强调“</a:t>
            </a:r>
            <a:r>
              <a:rPr lang="zh-CN" altLang="zh-CN" sz="2000" b="1">
                <a:solidFill>
                  <a:srgbClr val="FF0000"/>
                </a:solidFill>
                <a:latin typeface="幼圆" pitchFamily="49" charset="-122"/>
                <a:ea typeface="幼圆" pitchFamily="49" charset="-122"/>
              </a:rPr>
              <a:t>社会主义的物质文明和精神文明建设，都要靠继续发展社会主义民主来保证和支持。建设高度的社会主义民主，是我们的根本目标和根本任务之一</a:t>
            </a:r>
            <a:r>
              <a:rPr lang="zh-CN" altLang="zh-CN" sz="2000" b="1">
                <a:solidFill>
                  <a:schemeClr val="accent2"/>
                </a:solidFill>
                <a:latin typeface="楷体" panose="02010609060101010101" pitchFamily="49" charset="-122"/>
                <a:ea typeface="楷体" panose="02010609060101010101" pitchFamily="49" charset="-122"/>
              </a:rPr>
              <a:t>。”</a:t>
            </a:r>
            <a:endParaRPr lang="zh-CN" altLang="zh-CN" sz="2000" b="1"/>
          </a:p>
        </p:txBody>
      </p:sp>
      <p:sp>
        <p:nvSpPr>
          <p:cNvPr id="17415" name="文本框 894979">
            <a:extLst>
              <a:ext uri="{FF2B5EF4-FFF2-40B4-BE49-F238E27FC236}">
                <a16:creationId xmlns="" xmlns:a16="http://schemas.microsoft.com/office/drawing/2014/main" id="{96949D74-0769-4D67-99CC-A15B6924E602}"/>
              </a:ext>
            </a:extLst>
          </p:cNvPr>
          <p:cNvSpPr txBox="1">
            <a:spLocks noChangeArrowheads="1"/>
          </p:cNvSpPr>
          <p:nvPr/>
        </p:nvSpPr>
        <p:spPr bwMode="auto">
          <a:xfrm>
            <a:off x="2047266" y="1162417"/>
            <a:ext cx="2039937" cy="398462"/>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1982</a:t>
            </a:r>
            <a:r>
              <a:rPr lang="zh-CN" altLang="en-US" sz="2000" b="1">
                <a:solidFill>
                  <a:srgbClr val="FF0000"/>
                </a:solidFill>
                <a:ea typeface="幼圆" pitchFamily="49" charset="-122"/>
              </a:rPr>
              <a:t>，十二大</a:t>
            </a:r>
          </a:p>
        </p:txBody>
      </p:sp>
      <p:sp>
        <p:nvSpPr>
          <p:cNvPr id="17416" name="圆角矩形 6">
            <a:extLst>
              <a:ext uri="{FF2B5EF4-FFF2-40B4-BE49-F238E27FC236}">
                <a16:creationId xmlns="" xmlns:a16="http://schemas.microsoft.com/office/drawing/2014/main" id="{A5C1EB18-7BBF-484F-8AF5-C084B8115C6C}"/>
              </a:ext>
            </a:extLst>
          </p:cNvPr>
          <p:cNvSpPr>
            <a:spLocks noChangeArrowheads="1"/>
          </p:cNvSpPr>
          <p:nvPr/>
        </p:nvSpPr>
        <p:spPr bwMode="auto">
          <a:xfrm>
            <a:off x="6189663" y="3667126"/>
            <a:ext cx="4322762" cy="1865313"/>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已经初步具有了把中国特色社会主义建设布局勾画为</a:t>
            </a:r>
            <a:r>
              <a:rPr lang="zh-CN" altLang="zh-CN" sz="2000" b="1">
                <a:solidFill>
                  <a:srgbClr val="FF0000"/>
                </a:solidFill>
                <a:latin typeface="幼圆" pitchFamily="49" charset="-122"/>
                <a:ea typeface="幼圆" pitchFamily="49" charset="-122"/>
              </a:rPr>
              <a:t>社会主义物质文明、精神文明和社会主义民主“三位一体”</a:t>
            </a:r>
            <a:r>
              <a:rPr lang="zh-CN" altLang="zh-CN" sz="2000" b="1">
                <a:solidFill>
                  <a:schemeClr val="accent2"/>
                </a:solidFill>
                <a:latin typeface="楷体" panose="02010609060101010101" pitchFamily="49" charset="-122"/>
                <a:ea typeface="楷体" panose="02010609060101010101" pitchFamily="49" charset="-122"/>
              </a:rPr>
              <a:t>的雏形。</a:t>
            </a:r>
            <a:endParaRPr lang="zh-CN" altLang="zh-CN" sz="2000" b="1"/>
          </a:p>
        </p:txBody>
      </p:sp>
      <p:pic>
        <p:nvPicPr>
          <p:cNvPr id="17417" name="图片 4">
            <a:extLst>
              <a:ext uri="{FF2B5EF4-FFF2-40B4-BE49-F238E27FC236}">
                <a16:creationId xmlns="" xmlns:a16="http://schemas.microsoft.com/office/drawing/2014/main" id="{1A1199D5-5DC3-49B7-92D2-4138A0868F58}"/>
              </a:ext>
            </a:extLst>
          </p:cNvPr>
          <p:cNvPicPr>
            <a:picLocks noChangeAspect="1"/>
          </p:cNvPicPr>
          <p:nvPr/>
        </p:nvPicPr>
        <p:blipFill>
          <a:blip r:embed="rId3"/>
          <a:stretch>
            <a:fillRect/>
          </a:stretch>
        </p:blipFill>
        <p:spPr>
          <a:xfrm>
            <a:off x="6189662" y="403225"/>
            <a:ext cx="4008438" cy="2774950"/>
          </a:xfrm>
          <a:prstGeom prst="roundRect">
            <a:avLst/>
          </a:prstGeom>
          <a:noFill/>
          <a:ln w="9525">
            <a:noFill/>
          </a:ln>
        </p:spPr>
      </p:pic>
      <p:pic>
        <p:nvPicPr>
          <p:cNvPr id="17418" name="图片 5">
            <a:extLst>
              <a:ext uri="{FF2B5EF4-FFF2-40B4-BE49-F238E27FC236}">
                <a16:creationId xmlns="" xmlns:a16="http://schemas.microsoft.com/office/drawing/2014/main" id="{A02326D0-59EF-488A-86F4-25E8FA77AE96}"/>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l="2397" t="8458" r="2205" b="10768"/>
          <a:stretch>
            <a:fillRect/>
          </a:stretch>
        </p:blipFill>
        <p:spPr bwMode="auto">
          <a:xfrm>
            <a:off x="1598614" y="4892694"/>
            <a:ext cx="4394200" cy="159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6"/>
          <p:cNvSpPr txBox="1">
            <a:spLocks noChangeArrowheads="1"/>
          </p:cNvSpPr>
          <p:nvPr/>
        </p:nvSpPr>
        <p:spPr bwMode="auto">
          <a:xfrm>
            <a:off x="392113" y="2378075"/>
            <a:ext cx="8785225" cy="1920875"/>
          </a:xfrm>
          <a:prstGeom prst="rect">
            <a:avLst/>
          </a:prstGeom>
          <a:noFill/>
          <a:ln w="9525">
            <a:noFill/>
            <a:miter lim="800000"/>
            <a:headEnd/>
            <a:tailEnd/>
          </a:ln>
        </p:spPr>
        <p:txBody>
          <a:bodyPr>
            <a:spAutoFit/>
          </a:bodyPr>
          <a:lstStyle/>
          <a:p>
            <a:pPr algn="just">
              <a:lnSpc>
                <a:spcPct val="130000"/>
              </a:lnSpc>
            </a:pPr>
            <a:r>
              <a:rPr lang="en-US" altLang="zh-CN" sz="3200" b="1">
                <a:latin typeface="楷体"/>
                <a:ea typeface="楷体"/>
                <a:cs typeface="楷体"/>
              </a:rPr>
              <a:t>    </a:t>
            </a:r>
            <a:r>
              <a:rPr lang="zh-CN" sz="3200" b="1">
                <a:latin typeface="楷体"/>
                <a:ea typeface="楷体"/>
                <a:cs typeface="楷体"/>
              </a:rPr>
              <a:t>习近平总书记对中国经济的判断一针见血</a:t>
            </a:r>
            <a:r>
              <a:rPr lang="en-US" altLang="zh-CN" sz="3200" b="1">
                <a:latin typeface="楷体"/>
                <a:ea typeface="楷体"/>
                <a:cs typeface="楷体"/>
              </a:rPr>
              <a:t>:</a:t>
            </a:r>
            <a:r>
              <a:rPr lang="zh-CN" sz="3200" b="1">
                <a:solidFill>
                  <a:srgbClr val="0000FF"/>
                </a:solidFill>
                <a:latin typeface="楷体"/>
                <a:ea typeface="楷体"/>
                <a:cs typeface="楷体"/>
              </a:rPr>
              <a:t>结构性问题最突出，矛盾的主要方面在供给侧。</a:t>
            </a:r>
          </a:p>
          <a:p>
            <a:pPr algn="just">
              <a:lnSpc>
                <a:spcPct val="130000"/>
              </a:lnSpc>
            </a:pPr>
            <a:r>
              <a:rPr lang="zh-CN" sz="3200" b="1">
                <a:solidFill>
                  <a:srgbClr val="0000FF"/>
                </a:solidFill>
                <a:latin typeface="楷体"/>
                <a:ea typeface="楷体"/>
                <a:cs typeface="楷体"/>
              </a:rPr>
              <a:t>    </a:t>
            </a:r>
            <a:endParaRPr lang="zh-CN" sz="3200" b="1">
              <a:solidFill>
                <a:srgbClr val="C00000"/>
              </a:solidFill>
              <a:latin typeface="楷体"/>
              <a:ea typeface="楷体"/>
              <a:cs typeface="楷体"/>
            </a:endParaRPr>
          </a:p>
        </p:txBody>
      </p:sp>
      <p:pic>
        <p:nvPicPr>
          <p:cNvPr id="51202" name="图片 2"/>
          <p:cNvPicPr>
            <a:picLocks noChangeAspect="1"/>
          </p:cNvPicPr>
          <p:nvPr/>
        </p:nvPicPr>
        <p:blipFill>
          <a:blip r:embed="rId2"/>
          <a:srcRect r="14661"/>
          <a:stretch>
            <a:fillRect/>
          </a:stretch>
        </p:blipFill>
        <p:spPr bwMode="auto">
          <a:xfrm>
            <a:off x="9002713" y="887413"/>
            <a:ext cx="2606675" cy="3343275"/>
          </a:xfrm>
          <a:prstGeom prst="rect">
            <a:avLst/>
          </a:prstGeom>
          <a:noFill/>
          <a:ln w="9525">
            <a:noFill/>
            <a:miter lim="800000"/>
            <a:headEnd/>
            <a:tailEnd/>
          </a:ln>
        </p:spPr>
      </p:pic>
      <p:pic>
        <p:nvPicPr>
          <p:cNvPr id="51203" name="图片 3"/>
          <p:cNvPicPr>
            <a:picLocks noChangeAspect="1"/>
          </p:cNvPicPr>
          <p:nvPr/>
        </p:nvPicPr>
        <p:blipFill>
          <a:blip r:embed="rId3"/>
          <a:srcRect/>
          <a:stretch>
            <a:fillRect/>
          </a:stretch>
        </p:blipFill>
        <p:spPr bwMode="auto">
          <a:xfrm>
            <a:off x="752475" y="1825625"/>
            <a:ext cx="6008688" cy="352425"/>
          </a:xfrm>
          <a:prstGeom prst="rect">
            <a:avLst/>
          </a:prstGeom>
          <a:noFill/>
          <a:ln w="9525">
            <a:noFill/>
            <a:miter lim="800000"/>
            <a:headEnd/>
            <a:tailEnd/>
          </a:ln>
        </p:spPr>
      </p:pic>
      <p:sp>
        <p:nvSpPr>
          <p:cNvPr id="5" name="文本占位符 1"/>
          <p:cNvSpPr>
            <a:spLocks noGrp="1"/>
          </p:cNvSpPr>
          <p:nvPr/>
        </p:nvSpPr>
        <p:spPr>
          <a:xfrm>
            <a:off x="752475" y="1344613"/>
            <a:ext cx="5472113"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latin typeface="黑体" panose="02010609060101010101" charset="-122"/>
                <a:ea typeface="黑体" panose="02010609060101010101" charset="-122"/>
                <a:sym typeface="黑体" panose="02010609060101010101" charset="-122"/>
              </a:rPr>
              <a:t>（</a:t>
            </a:r>
            <a:r>
              <a:rPr lang="en-US" altLang="zh-CN" sz="2800" kern="0" cap="all" dirty="0">
                <a:ln w="0">
                  <a:noFill/>
                </a:ln>
                <a:latin typeface="黑体" panose="02010609060101010101" charset="-122"/>
                <a:ea typeface="黑体" panose="02010609060101010101" charset="-122"/>
                <a:sym typeface="黑体" panose="02010609060101010101" charset="-122"/>
              </a:rPr>
              <a:t>1</a:t>
            </a:r>
            <a:r>
              <a:rPr lang="zh-CN" altLang="en-US" sz="2800" kern="0" cap="all" dirty="0">
                <a:ln w="0">
                  <a:noFill/>
                </a:ln>
                <a:latin typeface="黑体" panose="02010609060101010101" charset="-122"/>
                <a:ea typeface="黑体" panose="02010609060101010101" charset="-122"/>
                <a:sym typeface="黑体" panose="02010609060101010101" charset="-122"/>
              </a:rPr>
              <a:t>）生产与消费的辩证关系</a:t>
            </a:r>
          </a:p>
          <a:p>
            <a:pPr fontAlgn="auto">
              <a:spcAft>
                <a:spcPts val="0"/>
              </a:spcAft>
              <a:defRPr/>
            </a:pPr>
            <a:r>
              <a:rPr lang="zh-CN" altLang="en-US" sz="2800" kern="0" cap="all" dirty="0">
                <a:ln w="0">
                  <a:noFill/>
                </a:ln>
                <a:latin typeface="黑体" panose="02010609060101010101" charset="-122"/>
                <a:ea typeface="黑体" panose="02010609060101010101" charset="-122"/>
                <a:sym typeface="+mn-ea"/>
              </a:rPr>
              <a:t>  </a:t>
            </a:r>
          </a:p>
        </p:txBody>
      </p:sp>
      <p:sp>
        <p:nvSpPr>
          <p:cNvPr id="6" name="矩形 5"/>
          <p:cNvSpPr/>
          <p:nvPr/>
        </p:nvSpPr>
        <p:spPr>
          <a:xfrm>
            <a:off x="687388" y="5313363"/>
            <a:ext cx="11541125" cy="954087"/>
          </a:xfrm>
          <a:prstGeom prst="rect">
            <a:avLst/>
          </a:prstGeom>
        </p:spPr>
        <p:txBody>
          <a:bodyPr>
            <a:spAutoFit/>
          </a:bodyPr>
          <a:lstStyle/>
          <a:p>
            <a:pPr fontAlgn="auto">
              <a:spcBef>
                <a:spcPts val="0"/>
              </a:spcBef>
              <a:spcAft>
                <a:spcPts val="0"/>
              </a:spcAft>
              <a:defRPr/>
            </a:pPr>
            <a:r>
              <a:rPr lang="zh-CN" altLang="en-US" sz="2800" b="1" dirty="0">
                <a:latin typeface="楷体" panose="02010609060101010101" pitchFamily="49" charset="-122"/>
                <a:ea typeface="楷体" panose="02010609060101010101" pitchFamily="49" charset="-122"/>
                <a:cs typeface="+mn-cs"/>
              </a:rPr>
              <a:t>改革的内涵是</a:t>
            </a:r>
            <a:r>
              <a:rPr lang="zh-CN" altLang="en-US" sz="2800" b="1" dirty="0">
                <a:solidFill>
                  <a:srgbClr val="C00000"/>
                </a:solidFill>
                <a:uFill>
                  <a:solidFill>
                    <a:srgbClr val="0000FF"/>
                  </a:solidFill>
                </a:uFill>
                <a:latin typeface="楷体" panose="02010609060101010101" pitchFamily="49" charset="-122"/>
                <a:ea typeface="楷体" panose="02010609060101010101" pitchFamily="49" charset="-122"/>
                <a:cs typeface="+mn-cs"/>
              </a:rPr>
              <a:t>增强供给结构对需求变化的适应性和灵活性，并让新的供给创造新的需求</a:t>
            </a:r>
            <a:r>
              <a:rPr lang="zh-CN" altLang="en-US" sz="2800" b="1" dirty="0">
                <a:solidFill>
                  <a:srgbClr val="C00000"/>
                </a:solidFill>
                <a:latin typeface="楷体" panose="02010609060101010101" pitchFamily="49" charset="-122"/>
                <a:ea typeface="楷体" panose="02010609060101010101" pitchFamily="49" charset="-122"/>
                <a:cs typeface="+mn-cs"/>
              </a:rPr>
              <a:t>。</a:t>
            </a:r>
            <a:endParaRPr lang="zh-CN" altLang="en-US" sz="2800" dirty="0">
              <a:latin typeface="+mn-lt"/>
              <a:ea typeface="+mn-ea"/>
              <a:cs typeface="+mn-cs"/>
            </a:endParaRPr>
          </a:p>
        </p:txBody>
      </p:sp>
      <p:sp>
        <p:nvSpPr>
          <p:cNvPr id="7" name="矩形 6"/>
          <p:cNvSpPr>
            <a:spLocks noChangeArrowheads="1"/>
          </p:cNvSpPr>
          <p:nvPr/>
        </p:nvSpPr>
        <p:spPr bwMode="auto">
          <a:xfrm>
            <a:off x="687388" y="4230688"/>
            <a:ext cx="9220200" cy="830262"/>
          </a:xfrm>
          <a:prstGeom prst="rect">
            <a:avLst/>
          </a:prstGeom>
          <a:noFill/>
          <a:ln w="9525">
            <a:noFill/>
            <a:miter lim="800000"/>
            <a:headEnd/>
            <a:tailEnd/>
          </a:ln>
        </p:spPr>
        <p:txBody>
          <a:bodyPr>
            <a:spAutoFit/>
          </a:bodyPr>
          <a:lstStyle/>
          <a:p>
            <a:r>
              <a:rPr lang="zh-CN" altLang="en-US" sz="2400" b="1">
                <a:solidFill>
                  <a:srgbClr val="FF0000"/>
                </a:solidFill>
                <a:ea typeface="等线"/>
              </a:rPr>
              <a:t>我国现实的经济问题是，不仅是供给</a:t>
            </a:r>
            <a:r>
              <a:rPr lang="zh-CN" altLang="en-US" sz="2400" b="1">
                <a:solidFill>
                  <a:srgbClr val="FF0000"/>
                </a:solidFill>
                <a:ea typeface="等线"/>
                <a:hlinkClick r:id="rId4"/>
              </a:rPr>
              <a:t>错配</a:t>
            </a:r>
            <a:r>
              <a:rPr lang="zh-CN" altLang="en-US" sz="2400" b="1">
                <a:solidFill>
                  <a:srgbClr val="FF0000"/>
                </a:solidFill>
                <a:ea typeface="等线"/>
              </a:rPr>
              <a:t>，尤其需求也有不少是</a:t>
            </a:r>
            <a:r>
              <a:rPr lang="zh-CN" altLang="en-US" sz="2400" b="1">
                <a:solidFill>
                  <a:srgbClr val="FF0000"/>
                </a:solidFill>
                <a:ea typeface="等线"/>
                <a:hlinkClick r:id="rId5"/>
              </a:rPr>
              <a:t>无效</a:t>
            </a:r>
            <a:r>
              <a:rPr lang="zh-CN" altLang="en-US" sz="2400" b="1">
                <a:solidFill>
                  <a:srgbClr val="FF0000"/>
                </a:solidFill>
                <a:ea typeface="等线"/>
                <a:hlinkClick r:id="rId6"/>
              </a:rPr>
              <a:t>需求</a:t>
            </a:r>
            <a:r>
              <a:rPr lang="zh-CN" altLang="en-US" sz="2400" b="1">
                <a:solidFill>
                  <a:srgbClr val="FF0000"/>
                </a:solidFill>
                <a:ea typeface="等线"/>
              </a:rPr>
              <a:t>、</a:t>
            </a:r>
            <a:r>
              <a:rPr lang="zh-CN" altLang="en-US" sz="2400" b="1">
                <a:solidFill>
                  <a:srgbClr val="FF0000"/>
                </a:solidFill>
                <a:ea typeface="等线"/>
                <a:hlinkClick r:id="rId7"/>
              </a:rPr>
              <a:t>畸形</a:t>
            </a:r>
            <a:r>
              <a:rPr lang="zh-CN" altLang="en-US" sz="2400" b="1">
                <a:solidFill>
                  <a:srgbClr val="FF0000"/>
                </a:solidFill>
                <a:ea typeface="等线"/>
                <a:hlinkClick r:id="rId6"/>
              </a:rPr>
              <a:t>需求</a:t>
            </a:r>
            <a:r>
              <a:rPr lang="zh-CN" altLang="en-US" sz="2400" b="1">
                <a:solidFill>
                  <a:srgbClr val="FF0000"/>
                </a:solidFill>
                <a:ea typeface="等线"/>
              </a:rPr>
              <a:t>。</a:t>
            </a:r>
          </a:p>
        </p:txBody>
      </p:sp>
    </p:spTree>
    <p:extLst>
      <p:ext uri="{BB962C8B-B14F-4D97-AF65-F5344CB8AC3E}">
        <p14:creationId xmlns="" xmlns:p14="http://schemas.microsoft.com/office/powerpoint/2010/main" val="19853115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1525588" y="1041400"/>
            <a:ext cx="8829675" cy="576263"/>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latin typeface="华文中宋" panose="02010600040101010101" charset="-122"/>
                <a:ea typeface="华文中宋" panose="02010600040101010101" charset="-122"/>
                <a:sym typeface="黑体" panose="02010609060101010101" charset="-122"/>
              </a:rPr>
              <a:t>（</a:t>
            </a:r>
            <a:r>
              <a:rPr lang="en-US" altLang="zh-CN" sz="2800" kern="0" cap="all" dirty="0">
                <a:ln w="0">
                  <a:noFill/>
                </a:ln>
                <a:latin typeface="华文中宋" panose="02010600040101010101" charset="-122"/>
                <a:ea typeface="华文中宋" panose="02010600040101010101" charset="-122"/>
                <a:sym typeface="黑体" panose="02010609060101010101" charset="-122"/>
              </a:rPr>
              <a:t>2</a:t>
            </a:r>
            <a:r>
              <a:rPr lang="zh-CN" altLang="en-US" sz="2800" kern="0" cap="all" dirty="0">
                <a:ln w="0">
                  <a:noFill/>
                </a:ln>
                <a:latin typeface="华文中宋" panose="02010600040101010101" charset="-122"/>
                <a:ea typeface="华文中宋" panose="02010600040101010101" charset="-122"/>
                <a:sym typeface="黑体" panose="02010609060101010101" charset="-122"/>
              </a:rPr>
              <a:t>）资本运动和技术进步推动下的产业结构调整原理</a:t>
            </a:r>
            <a:r>
              <a:rPr lang="zh-CN" altLang="en-US" sz="2800" kern="0" cap="all" dirty="0">
                <a:ln w="0">
                  <a:noFill/>
                </a:ln>
                <a:latin typeface="华文中宋" panose="02010600040101010101" charset="-122"/>
                <a:ea typeface="华文中宋" panose="02010600040101010101" charset="-122"/>
                <a:sym typeface="+mn-ea"/>
              </a:rPr>
              <a:t>  </a:t>
            </a:r>
          </a:p>
        </p:txBody>
      </p:sp>
      <p:sp>
        <p:nvSpPr>
          <p:cNvPr id="52226" name="矩形 194563"/>
          <p:cNvSpPr>
            <a:spLocks noChangeArrowheads="1"/>
          </p:cNvSpPr>
          <p:nvPr/>
        </p:nvSpPr>
        <p:spPr bwMode="auto">
          <a:xfrm>
            <a:off x="1544638" y="2341563"/>
            <a:ext cx="4395787" cy="3943350"/>
          </a:xfrm>
          <a:prstGeom prst="rect">
            <a:avLst/>
          </a:prstGeom>
          <a:noFill/>
          <a:ln w="9525">
            <a:noFill/>
            <a:miter lim="800000"/>
            <a:headEnd/>
            <a:tailEnd/>
          </a:ln>
        </p:spPr>
        <p:txBody>
          <a:bodyPr anchor="ctr">
            <a:spAutoFit/>
          </a:bodyPr>
          <a:lstStyle/>
          <a:p>
            <a:pPr>
              <a:spcBef>
                <a:spcPts val="1000"/>
              </a:spcBef>
              <a:buSzPct val="100000"/>
            </a:pPr>
            <a:r>
              <a:rPr lang="en-US" altLang="zh-CN" sz="3200" b="1" dirty="0">
                <a:solidFill>
                  <a:srgbClr val="C00000"/>
                </a:solidFill>
                <a:latin typeface="宋体" charset="-122"/>
                <a:sym typeface="+mn-ea"/>
              </a:rPr>
              <a:t>   </a:t>
            </a:r>
            <a:r>
              <a:rPr lang="zh-CN" altLang="en-US" sz="3200" b="1" dirty="0">
                <a:solidFill>
                  <a:srgbClr val="C00000"/>
                </a:solidFill>
                <a:latin typeface="宋体" charset="-122"/>
                <a:sym typeface="+mn-ea"/>
              </a:rPr>
              <a:t>超额利润理论</a:t>
            </a:r>
          </a:p>
          <a:p>
            <a:pPr>
              <a:spcBef>
                <a:spcPts val="1000"/>
              </a:spcBef>
              <a:buSzPct val="100000"/>
            </a:pPr>
            <a:r>
              <a:rPr lang="zh-CN" altLang="en-US" sz="3000" b="1" dirty="0">
                <a:solidFill>
                  <a:srgbClr val="0000FF"/>
                </a:solidFill>
                <a:latin typeface="宋体" charset="-122"/>
                <a:sym typeface="+mn-ea"/>
              </a:rPr>
              <a:t>   </a:t>
            </a:r>
            <a:r>
              <a:rPr lang="zh-CN" altLang="en-US" sz="3000" b="1" dirty="0">
                <a:solidFill>
                  <a:srgbClr val="003300"/>
                </a:solidFill>
                <a:latin typeface="华文楷体" pitchFamily="65" charset="-122"/>
                <a:ea typeface="华文楷体" pitchFamily="65" charset="-122"/>
                <a:sym typeface="+mn-ea"/>
              </a:rPr>
              <a:t>  资本趋利本性促使企业为了获得超额利润而进行技术创新，当新技术在每一个产业扩散，所有企业的产品、生产方式都是建立在新技术上的，这就实现了</a:t>
            </a:r>
            <a:r>
              <a:rPr lang="zh-CN" altLang="en-US" sz="3000" b="1" u="sng" dirty="0">
                <a:solidFill>
                  <a:srgbClr val="FF0000"/>
                </a:solidFill>
                <a:latin typeface="华文楷体" pitchFamily="65" charset="-122"/>
                <a:ea typeface="华文楷体" pitchFamily="65" charset="-122"/>
                <a:sym typeface="+mn-ea"/>
              </a:rPr>
              <a:t>产业结构的升级</a:t>
            </a:r>
            <a:r>
              <a:rPr lang="zh-CN" altLang="en-US" sz="3000" b="1" dirty="0">
                <a:solidFill>
                  <a:srgbClr val="FF0000"/>
                </a:solidFill>
                <a:latin typeface="华文楷体" pitchFamily="65" charset="-122"/>
                <a:ea typeface="华文楷体" pitchFamily="65" charset="-122"/>
                <a:sym typeface="+mn-ea"/>
              </a:rPr>
              <a:t>。</a:t>
            </a:r>
          </a:p>
        </p:txBody>
      </p:sp>
      <p:pic>
        <p:nvPicPr>
          <p:cNvPr id="52227" name="图片 3"/>
          <p:cNvPicPr>
            <a:picLocks noChangeAspect="1"/>
          </p:cNvPicPr>
          <p:nvPr/>
        </p:nvPicPr>
        <p:blipFill>
          <a:blip r:embed="rId2"/>
          <a:srcRect/>
          <a:stretch>
            <a:fillRect/>
          </a:stretch>
        </p:blipFill>
        <p:spPr bwMode="auto">
          <a:xfrm>
            <a:off x="1636713" y="1684338"/>
            <a:ext cx="8872537" cy="352425"/>
          </a:xfrm>
          <a:prstGeom prst="rect">
            <a:avLst/>
          </a:prstGeom>
          <a:noFill/>
          <a:ln w="9525">
            <a:noFill/>
            <a:miter lim="800000"/>
            <a:headEnd/>
            <a:tailEnd/>
          </a:ln>
        </p:spPr>
      </p:pic>
      <p:sp>
        <p:nvSpPr>
          <p:cNvPr id="5" name=" 216"/>
          <p:cNvSpPr/>
          <p:nvPr/>
        </p:nvSpPr>
        <p:spPr>
          <a:xfrm>
            <a:off x="1636713" y="2493963"/>
            <a:ext cx="334962" cy="311150"/>
          </a:xfrm>
          <a:prstGeom prst="su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7" name="文本框 6"/>
          <p:cNvSpPr txBox="1"/>
          <p:nvPr/>
        </p:nvSpPr>
        <p:spPr bwMode="auto">
          <a:xfrm>
            <a:off x="7396163" y="2105025"/>
            <a:ext cx="3851275" cy="3869329"/>
          </a:xfrm>
          <a:prstGeom prst="rect">
            <a:avLst/>
          </a:prstGeom>
          <a:noFill/>
        </p:spPr>
        <p:txBody>
          <a:bodyPr>
            <a:spAutoFit/>
          </a:bodyPr>
          <a:lstStyle/>
          <a:p>
            <a:pPr algn="just" fontAlgn="auto">
              <a:lnSpc>
                <a:spcPct val="150000"/>
              </a:lnSpc>
              <a:spcBef>
                <a:spcPts val="0"/>
              </a:spcBef>
              <a:spcAft>
                <a:spcPts val="0"/>
              </a:spcAft>
              <a:defRPr/>
            </a:pPr>
            <a:r>
              <a:rPr lang="en-US" altLang="zh-CN" sz="2800" b="1" dirty="0">
                <a:solidFill>
                  <a:srgbClr val="FF0000"/>
                </a:solidFill>
                <a:latin typeface="锐字工房云字库行楷GBK" panose="02010604000000000000" charset="-122"/>
                <a:ea typeface="锐字工房云字库行楷GBK" panose="02010604000000000000" charset="-122"/>
                <a:cs typeface="+mn-cs"/>
                <a:sym typeface="+mn-ea"/>
              </a:rPr>
              <a:t>   </a:t>
            </a:r>
            <a:r>
              <a:rPr lang="zh-CN" altLang="en-US" sz="2800" b="1" dirty="0">
                <a:solidFill>
                  <a:srgbClr val="FF0000"/>
                </a:solidFill>
                <a:latin typeface="锐字工房云字库行楷GBK" panose="02010604000000000000" charset="-122"/>
                <a:ea typeface="锐字工房云字库行楷GBK" panose="02010604000000000000" charset="-122"/>
                <a:cs typeface="+mn-cs"/>
                <a:sym typeface="+mn-ea"/>
              </a:rPr>
              <a:t>推进供给侧改革，            必须牢固</a:t>
            </a:r>
            <a:r>
              <a:rPr lang="zh-CN" altLang="en-US" sz="2800" b="1" dirty="0">
                <a:ln>
                  <a:solidFill>
                    <a:srgbClr val="00B050"/>
                  </a:solidFill>
                </a:ln>
                <a:solidFill>
                  <a:srgbClr val="FF0000"/>
                </a:solidFill>
                <a:latin typeface="锐字工房云字库行楷GBK" panose="02010604000000000000" charset="-122"/>
                <a:ea typeface="锐字工房云字库行楷GBK" panose="02010604000000000000" charset="-122"/>
                <a:cs typeface="+mn-cs"/>
                <a:sym typeface="+mn-ea"/>
              </a:rPr>
              <a:t>树立创新发展理念，推动新技术、新产业、新业态蓬勃发展</a:t>
            </a:r>
            <a:r>
              <a:rPr lang="zh-CN" altLang="en-US" sz="2800" b="1" dirty="0">
                <a:solidFill>
                  <a:srgbClr val="FF0000"/>
                </a:solidFill>
                <a:latin typeface="锐字工房云字库行楷GBK" panose="02010604000000000000" charset="-122"/>
                <a:ea typeface="锐字工房云字库行楷GBK" panose="02010604000000000000" charset="-122"/>
                <a:cs typeface="+mn-cs"/>
                <a:sym typeface="+mn-ea"/>
              </a:rPr>
              <a:t>，为经济持续健康发展提供源源不断的内生动力。</a:t>
            </a:r>
            <a:endParaRPr lang="zh-CN" altLang="en-US" sz="2800" dirty="0">
              <a:latin typeface="锐字工房云字库行楷GBK" panose="02010604000000000000" charset="-122"/>
              <a:ea typeface="锐字工房云字库行楷GBK" panose="02010604000000000000" charset="-122"/>
              <a:cs typeface="+mn-cs"/>
            </a:endParaRPr>
          </a:p>
        </p:txBody>
      </p:sp>
    </p:spTree>
    <p:extLst>
      <p:ext uri="{BB962C8B-B14F-4D97-AF65-F5344CB8AC3E}">
        <p14:creationId xmlns="" xmlns:p14="http://schemas.microsoft.com/office/powerpoint/2010/main" val="15920910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2" nodeType="withEffect">
                                  <p:stCondLst>
                                    <p:cond delay="0"/>
                                  </p:stCondLst>
                                  <p:endCondLst>
                                    <p:cond evt="onNext" delay="0">
                                      <p:tgtEl>
                                        <p:sldTgt/>
                                      </p:tgtEl>
                                    </p:cond>
                                  </p:end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图片 1"/>
          <p:cNvPicPr>
            <a:picLocks noChangeAspect="1"/>
          </p:cNvPicPr>
          <p:nvPr/>
        </p:nvPicPr>
        <p:blipFill>
          <a:blip r:embed="rId2"/>
          <a:srcRect/>
          <a:stretch>
            <a:fillRect/>
          </a:stretch>
        </p:blipFill>
        <p:spPr bwMode="auto">
          <a:xfrm>
            <a:off x="1316038" y="463550"/>
            <a:ext cx="5086350" cy="2863850"/>
          </a:xfrm>
          <a:prstGeom prst="rect">
            <a:avLst/>
          </a:prstGeom>
          <a:noFill/>
          <a:ln w="9525">
            <a:noFill/>
            <a:miter lim="800000"/>
            <a:headEnd/>
            <a:tailEnd/>
          </a:ln>
        </p:spPr>
      </p:pic>
      <p:pic>
        <p:nvPicPr>
          <p:cNvPr id="53250" name="图片 2"/>
          <p:cNvPicPr>
            <a:picLocks noChangeAspect="1"/>
          </p:cNvPicPr>
          <p:nvPr/>
        </p:nvPicPr>
        <p:blipFill>
          <a:blip r:embed="rId3"/>
          <a:srcRect/>
          <a:stretch>
            <a:fillRect/>
          </a:stretch>
        </p:blipFill>
        <p:spPr bwMode="auto">
          <a:xfrm>
            <a:off x="7177088" y="981075"/>
            <a:ext cx="3702050" cy="4829175"/>
          </a:xfrm>
          <a:prstGeom prst="rect">
            <a:avLst/>
          </a:prstGeom>
          <a:noFill/>
          <a:ln w="9525">
            <a:noFill/>
            <a:miter lim="800000"/>
            <a:headEnd/>
            <a:tailEnd/>
          </a:ln>
        </p:spPr>
      </p:pic>
      <p:pic>
        <p:nvPicPr>
          <p:cNvPr id="53251" name="Picture 15" descr="https://timgsa.baidu.com/timg?image&amp;quality=80&amp;size=b9999_10000&amp;sec=1504618247505&amp;di=98951d2a1ede82c3ef4d20cf8f85a1ac&amp;imgtype=0&amp;src=http%3A%2F%2Fimages.shobserver.com%2Fnews%2F690_390%2F2017%2F5%2F13%2F895262f1-24e6-4ba1-8f08-af175e5f23ce.jpg"/>
          <p:cNvPicPr>
            <a:picLocks noChangeAspect="1" noChangeArrowheads="1"/>
          </p:cNvPicPr>
          <p:nvPr/>
        </p:nvPicPr>
        <p:blipFill>
          <a:blip r:embed="rId4"/>
          <a:srcRect/>
          <a:stretch>
            <a:fillRect/>
          </a:stretch>
        </p:blipFill>
        <p:spPr bwMode="auto">
          <a:xfrm>
            <a:off x="2584450" y="3584575"/>
            <a:ext cx="3819525" cy="2614613"/>
          </a:xfrm>
          <a:prstGeom prst="rect">
            <a:avLst/>
          </a:prstGeom>
          <a:noFill/>
          <a:ln w="9525">
            <a:noFill/>
            <a:miter lim="800000"/>
            <a:headEnd/>
            <a:tailEnd/>
          </a:ln>
        </p:spPr>
      </p:pic>
    </p:spTree>
    <p:extLst>
      <p:ext uri="{BB962C8B-B14F-4D97-AF65-F5344CB8AC3E}">
        <p14:creationId xmlns="" xmlns:p14="http://schemas.microsoft.com/office/powerpoint/2010/main" val="275289619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图片 1"/>
          <p:cNvPicPr>
            <a:picLocks noChangeAspect="1"/>
          </p:cNvPicPr>
          <p:nvPr/>
        </p:nvPicPr>
        <p:blipFill>
          <a:blip r:embed="rId2"/>
          <a:srcRect/>
          <a:stretch>
            <a:fillRect/>
          </a:stretch>
        </p:blipFill>
        <p:spPr bwMode="auto">
          <a:xfrm>
            <a:off x="449263" y="1997075"/>
            <a:ext cx="6718300" cy="352425"/>
          </a:xfrm>
          <a:prstGeom prst="rect">
            <a:avLst/>
          </a:prstGeom>
          <a:noFill/>
          <a:ln w="9525">
            <a:noFill/>
            <a:miter lim="800000"/>
            <a:headEnd/>
            <a:tailEnd/>
          </a:ln>
        </p:spPr>
      </p:pic>
      <p:sp>
        <p:nvSpPr>
          <p:cNvPr id="3" name="文本占位符 1"/>
          <p:cNvSpPr>
            <a:spLocks noGrp="1"/>
          </p:cNvSpPr>
          <p:nvPr/>
        </p:nvSpPr>
        <p:spPr>
          <a:xfrm>
            <a:off x="752475" y="1346200"/>
            <a:ext cx="6557963"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en-US" altLang="zh-CN"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3.</a:t>
            </a:r>
            <a:r>
              <a:rPr lang="zh-CN" altLang="en-US"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中国特色社会主义政治经济学       </a:t>
            </a:r>
          </a:p>
        </p:txBody>
      </p:sp>
      <p:grpSp>
        <p:nvGrpSpPr>
          <p:cNvPr id="54275" name="组合 3"/>
          <p:cNvGrpSpPr>
            <a:grpSpLocks/>
          </p:cNvGrpSpPr>
          <p:nvPr/>
        </p:nvGrpSpPr>
        <p:grpSpPr bwMode="auto">
          <a:xfrm>
            <a:off x="1739900" y="2216150"/>
            <a:ext cx="8761413" cy="4224338"/>
            <a:chOff x="2741" y="3489"/>
            <a:chExt cx="13796" cy="6654"/>
          </a:xfrm>
        </p:grpSpPr>
        <p:pic>
          <p:nvPicPr>
            <p:cNvPr id="5" name="图片 4"/>
            <p:cNvPicPr>
              <a:picLocks noChangeAspect="1"/>
            </p:cNvPicPr>
            <p:nvPr/>
          </p:nvPicPr>
          <p:blipFill rotWithShape="1">
            <a:blip r:embed="rId3"/>
            <a:srcRect r="54323"/>
            <a:stretch>
              <a:fillRect/>
            </a:stretch>
          </p:blipFill>
          <p:spPr>
            <a:xfrm>
              <a:off x="2741" y="4364"/>
              <a:ext cx="3907" cy="4918"/>
            </a:xfrm>
            <a:prstGeom prst="rect">
              <a:avLst/>
            </a:prstGeom>
            <a:effectLst>
              <a:softEdge rad="31750"/>
            </a:effectLst>
          </p:spPr>
        </p:pic>
        <p:sp>
          <p:nvSpPr>
            <p:cNvPr id="6" name="矩形 5"/>
            <p:cNvSpPr/>
            <p:nvPr/>
          </p:nvSpPr>
          <p:spPr>
            <a:xfrm>
              <a:off x="7236" y="3489"/>
              <a:ext cx="9301" cy="6654"/>
            </a:xfrm>
            <a:prstGeom prst="rect">
              <a:avLst/>
            </a:prstGeom>
          </p:spPr>
          <p:txBody>
            <a:bodyPr>
              <a:spAutoFit/>
            </a:bodyPr>
            <a:lstStyle/>
            <a:p>
              <a:pPr fontAlgn="auto">
                <a:lnSpc>
                  <a:spcPct val="120000"/>
                </a:lnSpc>
                <a:spcBef>
                  <a:spcPts val="0"/>
                </a:spcBef>
                <a:spcAft>
                  <a:spcPts val="0"/>
                </a:spcAft>
                <a:buFont typeface="Wingdings" panose="05000000000000000000" charset="0"/>
                <a:buNone/>
                <a:defRPr/>
              </a:pPr>
              <a:r>
                <a:rPr lang="en-US" sz="3200" b="1" dirty="0">
                  <a:solidFill>
                    <a:srgbClr val="C00000"/>
                  </a:solidFill>
                  <a:latin typeface="华文新魏" panose="02010800040101010101" charset="-122"/>
                  <a:ea typeface="华文新魏" panose="02010800040101010101" charset="-122"/>
                  <a:cs typeface="+mn-cs"/>
                </a:rPr>
                <a:t>        </a:t>
              </a:r>
              <a:r>
                <a:rPr lang="zh-CN" altLang="en-US" sz="3200" b="1" dirty="0">
                  <a:solidFill>
                    <a:srgbClr val="002060"/>
                  </a:solidFill>
                  <a:latin typeface="楷体" panose="02010609060101010101" pitchFamily="49" charset="-122"/>
                  <a:ea typeface="楷体" panose="02010609060101010101" pitchFamily="49" charset="-122"/>
                  <a:cs typeface="+mn-cs"/>
                  <a:sym typeface="黑体" panose="02010609060101010101" charset="-122"/>
                </a:rPr>
                <a:t>坚定理论自信，要善于运用中国理论阐释中国问题。</a:t>
              </a:r>
            </a:p>
            <a:p>
              <a:pPr fontAlgn="auto">
                <a:lnSpc>
                  <a:spcPct val="120000"/>
                </a:lnSpc>
                <a:spcBef>
                  <a:spcPts val="0"/>
                </a:spcBef>
                <a:spcAft>
                  <a:spcPts val="0"/>
                </a:spcAft>
                <a:buFont typeface="Wingdings" panose="05000000000000000000" charset="0"/>
                <a:buNone/>
                <a:defRPr/>
              </a:pPr>
              <a:r>
                <a:rPr lang="zh-CN" altLang="en-US" sz="3200" b="1" dirty="0">
                  <a:solidFill>
                    <a:srgbClr val="0000FF"/>
                  </a:solidFill>
                  <a:uFill>
                    <a:solidFill>
                      <a:srgbClr val="FF0000"/>
                    </a:solidFill>
                  </a:uFill>
                  <a:latin typeface="华文新魏" panose="02010800040101010101" charset="-122"/>
                  <a:ea typeface="华文新魏" panose="02010800040101010101" charset="-122"/>
                  <a:cs typeface="+mn-cs"/>
                  <a:sym typeface="+mn-ea"/>
                </a:rPr>
                <a:t>        在解读中国实践、构建中国理论上，我们应该最有发言权</a:t>
              </a:r>
              <a:r>
                <a:rPr lang="zh-CN" altLang="en-US" sz="3200" b="1" dirty="0">
                  <a:solidFill>
                    <a:srgbClr val="0000FF"/>
                  </a:solidFill>
                  <a:latin typeface="华文新魏" panose="02010800040101010101" charset="-122"/>
                  <a:ea typeface="华文新魏" panose="02010800040101010101" charset="-122"/>
                  <a:cs typeface="+mn-cs"/>
                  <a:sym typeface="+mn-ea"/>
                </a:rPr>
                <a:t>。要善于提炼标识性概念，打造易于为国际社会所理解和接受的</a:t>
              </a:r>
            </a:p>
            <a:p>
              <a:pPr fontAlgn="auto">
                <a:lnSpc>
                  <a:spcPct val="120000"/>
                </a:lnSpc>
                <a:spcBef>
                  <a:spcPts val="0"/>
                </a:spcBef>
                <a:spcAft>
                  <a:spcPts val="0"/>
                </a:spcAft>
                <a:buFont typeface="Wingdings" panose="05000000000000000000" charset="0"/>
                <a:buNone/>
                <a:defRPr/>
              </a:pPr>
              <a:r>
                <a:rPr lang="zh-CN" altLang="en-US" sz="3200" b="1" dirty="0">
                  <a:solidFill>
                    <a:srgbClr val="0000FF"/>
                  </a:solidFill>
                  <a:latin typeface="华文新魏" panose="02010800040101010101" charset="-122"/>
                  <a:ea typeface="华文新魏" panose="02010800040101010101" charset="-122"/>
                  <a:cs typeface="+mn-cs"/>
                  <a:sym typeface="+mn-ea"/>
                </a:rPr>
                <a:t> </a:t>
              </a:r>
              <a:r>
                <a:rPr lang="zh-CN" altLang="en-US" sz="3200" b="1" dirty="0">
                  <a:solidFill>
                    <a:srgbClr val="CC0000"/>
                  </a:solidFill>
                  <a:latin typeface="华文新魏" panose="02010800040101010101" charset="-122"/>
                  <a:ea typeface="华文新魏" panose="02010800040101010101" charset="-122"/>
                  <a:cs typeface="+mn-cs"/>
                  <a:sym typeface="+mn-ea"/>
                </a:rPr>
                <a:t>新概念、新范畴、新表述</a:t>
              </a:r>
              <a:r>
                <a:rPr lang="zh-CN" altLang="en-US" sz="3200" b="1" dirty="0">
                  <a:solidFill>
                    <a:srgbClr val="0F1010"/>
                  </a:solidFill>
                  <a:latin typeface="华文新魏" panose="02010800040101010101" charset="-122"/>
                  <a:ea typeface="华文新魏" panose="02010800040101010101" charset="-122"/>
                  <a:cs typeface="+mn-cs"/>
                  <a:sym typeface="+mn-ea"/>
                </a:rPr>
                <a:t>。</a:t>
              </a:r>
            </a:p>
          </p:txBody>
        </p:sp>
      </p:grpSp>
    </p:spTree>
    <p:extLst>
      <p:ext uri="{BB962C8B-B14F-4D97-AF65-F5344CB8AC3E}">
        <p14:creationId xmlns="" xmlns:p14="http://schemas.microsoft.com/office/powerpoint/2010/main" val="2905463554"/>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0"/>
          <p:cNvSpPr/>
          <p:nvPr>
            <p:custDataLst>
              <p:tags r:id="rId1"/>
            </p:custDataLst>
          </p:nvPr>
        </p:nvSpPr>
        <p:spPr>
          <a:xfrm>
            <a:off x="4132263" y="2005013"/>
            <a:ext cx="2690812" cy="3776662"/>
          </a:xfrm>
          <a:custGeom>
            <a:avLst/>
            <a:gdLst>
              <a:gd name="connsiteX0" fmla="*/ 1762597 w 2691572"/>
              <a:gd name="connsiteY0" fmla="*/ 0 h 3776663"/>
              <a:gd name="connsiteX1" fmla="*/ 1800780 w 2691572"/>
              <a:gd name="connsiteY1" fmla="*/ 829100 h 3776663"/>
              <a:gd name="connsiteX2" fmla="*/ 1722818 w 2691572"/>
              <a:gd name="connsiteY2" fmla="*/ 1732140 h 3776663"/>
              <a:gd name="connsiteX3" fmla="*/ 1816633 w 2691572"/>
              <a:gd name="connsiteY3" fmla="*/ 2561004 h 3776663"/>
              <a:gd name="connsiteX4" fmla="*/ 2131973 w 2691572"/>
              <a:gd name="connsiteY4" fmla="*/ 2118462 h 3776663"/>
              <a:gd name="connsiteX5" fmla="*/ 2274241 w 2691572"/>
              <a:gd name="connsiteY5" fmla="*/ 1085969 h 3776663"/>
              <a:gd name="connsiteX6" fmla="*/ 2217115 w 2691572"/>
              <a:gd name="connsiteY6" fmla="*/ 2003435 h 3776663"/>
              <a:gd name="connsiteX7" fmla="*/ 2691572 w 2691572"/>
              <a:gd name="connsiteY7" fmla="*/ 945145 h 3776663"/>
              <a:gd name="connsiteX8" fmla="*/ 1904665 w 2691572"/>
              <a:gd name="connsiteY8" fmla="*/ 2833555 h 3776663"/>
              <a:gd name="connsiteX9" fmla="*/ 1880755 w 2691572"/>
              <a:gd name="connsiteY9" fmla="*/ 3201893 h 3776663"/>
              <a:gd name="connsiteX10" fmla="*/ 2489985 w 2691572"/>
              <a:gd name="connsiteY10" fmla="*/ 2601150 h 3776663"/>
              <a:gd name="connsiteX11" fmla="*/ 1889760 w 2691572"/>
              <a:gd name="connsiteY11" fmla="*/ 3388771 h 3776663"/>
              <a:gd name="connsiteX12" fmla="*/ 1910348 w 2691572"/>
              <a:gd name="connsiteY12" fmla="*/ 3763176 h 3776663"/>
              <a:gd name="connsiteX13" fmla="*/ 1902521 w 2691572"/>
              <a:gd name="connsiteY13" fmla="*/ 3775877 h 3776663"/>
              <a:gd name="connsiteX14" fmla="*/ 1648942 w 2691572"/>
              <a:gd name="connsiteY14" fmla="*/ 3776663 h 3776663"/>
              <a:gd name="connsiteX15" fmla="*/ 1657087 w 2691572"/>
              <a:gd name="connsiteY15" fmla="*/ 3182162 h 3776663"/>
              <a:gd name="connsiteX16" fmla="*/ 1409520 w 2691572"/>
              <a:gd name="connsiteY16" fmla="*/ 2832378 h 3776663"/>
              <a:gd name="connsiteX17" fmla="*/ 1037209 w 2691572"/>
              <a:gd name="connsiteY17" fmla="*/ 2733426 h 3776663"/>
              <a:gd name="connsiteX18" fmla="*/ 975697 w 2691572"/>
              <a:gd name="connsiteY18" fmla="*/ 2683522 h 3776663"/>
              <a:gd name="connsiteX19" fmla="*/ 930181 w 2691572"/>
              <a:gd name="connsiteY19" fmla="*/ 2670037 h 3776663"/>
              <a:gd name="connsiteX20" fmla="*/ 0 w 2691572"/>
              <a:gd name="connsiteY20" fmla="*/ 2029923 h 3776663"/>
              <a:gd name="connsiteX21" fmla="*/ 990301 w 2691572"/>
              <a:gd name="connsiteY21" fmla="*/ 2524405 h 3776663"/>
              <a:gd name="connsiteX22" fmla="*/ 1268543 w 2691572"/>
              <a:gd name="connsiteY22" fmla="*/ 2645031 h 3776663"/>
              <a:gd name="connsiteX23" fmla="*/ 1248982 w 2691572"/>
              <a:gd name="connsiteY23" fmla="*/ 2617243 h 3776663"/>
              <a:gd name="connsiteX24" fmla="*/ 955102 w 2691572"/>
              <a:gd name="connsiteY24" fmla="*/ 2027743 h 3776663"/>
              <a:gd name="connsiteX25" fmla="*/ 1665991 w 2691572"/>
              <a:gd name="connsiteY25" fmla="*/ 2958696 h 3776663"/>
              <a:gd name="connsiteX26" fmla="*/ 1616990 w 2691572"/>
              <a:gd name="connsiteY26" fmla="*/ 2017941 h 3776663"/>
              <a:gd name="connsiteX27" fmla="*/ 749129 w 2691572"/>
              <a:gd name="connsiteY27" fmla="*/ 624530 h 3776663"/>
              <a:gd name="connsiteX28" fmla="*/ 1245469 w 2691572"/>
              <a:gd name="connsiteY28" fmla="*/ 1617898 h 3776663"/>
              <a:gd name="connsiteX29" fmla="*/ 1301449 w 2691572"/>
              <a:gd name="connsiteY29" fmla="*/ 720659 h 3776663"/>
              <a:gd name="connsiteX30" fmla="*/ 1355485 w 2691572"/>
              <a:gd name="connsiteY30" fmla="*/ 1703755 h 3776663"/>
              <a:gd name="connsiteX31" fmla="*/ 1626633 w 2691572"/>
              <a:gd name="connsiteY31" fmla="*/ 1848279 h 3776663"/>
              <a:gd name="connsiteX32" fmla="*/ 1762597 w 2691572"/>
              <a:gd name="connsiteY32" fmla="*/ 0 h 377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91572" h="3776663">
                <a:moveTo>
                  <a:pt x="1762597" y="0"/>
                </a:moveTo>
                <a:cubicBezTo>
                  <a:pt x="1803357" y="161706"/>
                  <a:pt x="1824088" y="542557"/>
                  <a:pt x="1800780" y="829100"/>
                </a:cubicBezTo>
                <a:cubicBezTo>
                  <a:pt x="1787720" y="989669"/>
                  <a:pt x="1733906" y="1393825"/>
                  <a:pt x="1722818" y="1732140"/>
                </a:cubicBezTo>
                <a:cubicBezTo>
                  <a:pt x="1714807" y="1976540"/>
                  <a:pt x="1789648" y="2528595"/>
                  <a:pt x="1816633" y="2561004"/>
                </a:cubicBezTo>
                <a:cubicBezTo>
                  <a:pt x="1838151" y="2568585"/>
                  <a:pt x="2123317" y="2158085"/>
                  <a:pt x="2131973" y="2118462"/>
                </a:cubicBezTo>
                <a:cubicBezTo>
                  <a:pt x="2073651" y="1772050"/>
                  <a:pt x="2120358" y="1263800"/>
                  <a:pt x="2274241" y="1085969"/>
                </a:cubicBezTo>
                <a:cubicBezTo>
                  <a:pt x="2162314" y="1378304"/>
                  <a:pt x="2170423" y="1845963"/>
                  <a:pt x="2217115" y="2003435"/>
                </a:cubicBezTo>
                <a:cubicBezTo>
                  <a:pt x="2385985" y="1919276"/>
                  <a:pt x="2619158" y="1272060"/>
                  <a:pt x="2691572" y="945145"/>
                </a:cubicBezTo>
                <a:cubicBezTo>
                  <a:pt x="2613610" y="1894918"/>
                  <a:pt x="2061937" y="2365923"/>
                  <a:pt x="1904665" y="2833555"/>
                </a:cubicBezTo>
                <a:cubicBezTo>
                  <a:pt x="1895193" y="2958697"/>
                  <a:pt x="1894514" y="3083495"/>
                  <a:pt x="1880755" y="3201893"/>
                </a:cubicBezTo>
                <a:cubicBezTo>
                  <a:pt x="2057468" y="3201579"/>
                  <a:pt x="2435451" y="2773415"/>
                  <a:pt x="2489985" y="2601150"/>
                </a:cubicBezTo>
                <a:cubicBezTo>
                  <a:pt x="2490682" y="2882797"/>
                  <a:pt x="2079832" y="3211644"/>
                  <a:pt x="1889760" y="3388771"/>
                </a:cubicBezTo>
                <a:cubicBezTo>
                  <a:pt x="1878045" y="3396690"/>
                  <a:pt x="1913488" y="3643993"/>
                  <a:pt x="1910348" y="3763176"/>
                </a:cubicBezTo>
                <a:cubicBezTo>
                  <a:pt x="1907024" y="3764038"/>
                  <a:pt x="1905844" y="3775015"/>
                  <a:pt x="1902521" y="3775877"/>
                </a:cubicBezTo>
                <a:lnTo>
                  <a:pt x="1648942" y="3776663"/>
                </a:lnTo>
                <a:cubicBezTo>
                  <a:pt x="1628405" y="3598726"/>
                  <a:pt x="1647616" y="3380329"/>
                  <a:pt x="1657087" y="3182162"/>
                </a:cubicBezTo>
                <a:lnTo>
                  <a:pt x="1409520" y="2832378"/>
                </a:lnTo>
                <a:cubicBezTo>
                  <a:pt x="1268001" y="2860645"/>
                  <a:pt x="1145772" y="2812208"/>
                  <a:pt x="1037209" y="2733426"/>
                </a:cubicBezTo>
                <a:lnTo>
                  <a:pt x="975697" y="2683522"/>
                </a:lnTo>
                <a:lnTo>
                  <a:pt x="930181" y="2670037"/>
                </a:lnTo>
                <a:cubicBezTo>
                  <a:pt x="634106" y="2531379"/>
                  <a:pt x="130122" y="2170662"/>
                  <a:pt x="0" y="2029923"/>
                </a:cubicBezTo>
                <a:cubicBezTo>
                  <a:pt x="358643" y="2243580"/>
                  <a:pt x="905901" y="2566102"/>
                  <a:pt x="990301" y="2524405"/>
                </a:cubicBezTo>
                <a:lnTo>
                  <a:pt x="1268543" y="2645031"/>
                </a:lnTo>
                <a:lnTo>
                  <a:pt x="1248982" y="2617243"/>
                </a:lnTo>
                <a:cubicBezTo>
                  <a:pt x="1152228" y="2472897"/>
                  <a:pt x="1015082" y="2228510"/>
                  <a:pt x="955102" y="2027743"/>
                </a:cubicBezTo>
                <a:cubicBezTo>
                  <a:pt x="1206354" y="2477419"/>
                  <a:pt x="1511194" y="2755146"/>
                  <a:pt x="1665991" y="2958696"/>
                </a:cubicBezTo>
                <a:cubicBezTo>
                  <a:pt x="1674665" y="2777727"/>
                  <a:pt x="1634038" y="2333774"/>
                  <a:pt x="1616990" y="2017941"/>
                </a:cubicBezTo>
                <a:cubicBezTo>
                  <a:pt x="1134790" y="1816455"/>
                  <a:pt x="839072" y="1291296"/>
                  <a:pt x="749129" y="624530"/>
                </a:cubicBezTo>
                <a:cubicBezTo>
                  <a:pt x="879566" y="1017465"/>
                  <a:pt x="990710" y="1386799"/>
                  <a:pt x="1245469" y="1617898"/>
                </a:cubicBezTo>
                <a:cubicBezTo>
                  <a:pt x="1366302" y="1400861"/>
                  <a:pt x="1339234" y="1018615"/>
                  <a:pt x="1301449" y="720659"/>
                </a:cubicBezTo>
                <a:cubicBezTo>
                  <a:pt x="1400199" y="969688"/>
                  <a:pt x="1423927" y="1333350"/>
                  <a:pt x="1355485" y="1703755"/>
                </a:cubicBezTo>
                <a:cubicBezTo>
                  <a:pt x="1415253" y="1773226"/>
                  <a:pt x="1586156" y="1893442"/>
                  <a:pt x="1626633" y="1848279"/>
                </a:cubicBezTo>
                <a:cubicBezTo>
                  <a:pt x="1650411" y="1241233"/>
                  <a:pt x="1764541" y="735166"/>
                  <a:pt x="1762597" y="0"/>
                </a:cubicBezTo>
                <a:close/>
              </a:path>
            </a:pathLst>
          </a:custGeom>
          <a:solidFill>
            <a:srgbClr val="00B050"/>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350" kern="0">
              <a:solidFill>
                <a:srgbClr val="FFFFFF"/>
              </a:solidFill>
              <a:latin typeface="等线" panose="02010600030101010101" charset="-122"/>
              <a:ea typeface="幼圆" panose="02010509060101010101" charset="-122"/>
              <a:cs typeface="+mn-cs"/>
            </a:endParaRPr>
          </a:p>
        </p:txBody>
      </p:sp>
      <p:sp>
        <p:nvSpPr>
          <p:cNvPr id="3" name="椭圆 20"/>
          <p:cNvSpPr>
            <a:spLocks noChangeAspect="1"/>
          </p:cNvSpPr>
          <p:nvPr>
            <p:custDataLst>
              <p:tags r:id="rId2"/>
            </p:custDataLst>
          </p:nvPr>
        </p:nvSpPr>
        <p:spPr>
          <a:xfrm>
            <a:off x="6750050" y="2973388"/>
            <a:ext cx="485775" cy="484187"/>
          </a:xfrm>
          <a:prstGeom prst="cloud">
            <a:avLst/>
          </a:prstGeom>
          <a:solidFill>
            <a:srgbClr val="9CCF96"/>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4" name="椭圆 21"/>
          <p:cNvSpPr>
            <a:spLocks noChangeAspect="1"/>
          </p:cNvSpPr>
          <p:nvPr>
            <p:custDataLst>
              <p:tags r:id="rId3"/>
            </p:custDataLst>
          </p:nvPr>
        </p:nvSpPr>
        <p:spPr>
          <a:xfrm>
            <a:off x="6540500" y="4489450"/>
            <a:ext cx="485775" cy="484188"/>
          </a:xfrm>
          <a:prstGeom prst="cloud">
            <a:avLst/>
          </a:prstGeom>
          <a:solidFill>
            <a:srgbClr val="81C9DF"/>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350" kern="0" dirty="0">
              <a:solidFill>
                <a:srgbClr val="FFFFFF"/>
              </a:solidFill>
              <a:latin typeface="等线" panose="02010600030101010101" charset="-122"/>
              <a:ea typeface="幼圆" panose="02010509060101010101" charset="-122"/>
              <a:cs typeface="+mn-cs"/>
            </a:endParaRPr>
          </a:p>
        </p:txBody>
      </p:sp>
      <p:sp>
        <p:nvSpPr>
          <p:cNvPr id="5" name="椭圆 22"/>
          <p:cNvSpPr>
            <a:spLocks noChangeAspect="1"/>
          </p:cNvSpPr>
          <p:nvPr>
            <p:custDataLst>
              <p:tags r:id="rId4"/>
            </p:custDataLst>
          </p:nvPr>
        </p:nvSpPr>
        <p:spPr>
          <a:xfrm>
            <a:off x="4591050" y="2719388"/>
            <a:ext cx="484188" cy="484187"/>
          </a:xfrm>
          <a:prstGeom prst="cloud">
            <a:avLst/>
          </a:prstGeom>
          <a:solidFill>
            <a:srgbClr val="9CCF96"/>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100" kern="0" dirty="0">
              <a:solidFill>
                <a:prstClr val="white"/>
              </a:solidFill>
              <a:latin typeface="等线" panose="02010600030101010101" charset="-122"/>
              <a:ea typeface="幼圆" panose="02010509060101010101" charset="-122"/>
              <a:cs typeface="+mn-cs"/>
            </a:endParaRPr>
          </a:p>
        </p:txBody>
      </p:sp>
      <p:sp>
        <p:nvSpPr>
          <p:cNvPr id="6" name="椭圆 23"/>
          <p:cNvSpPr>
            <a:spLocks noChangeAspect="1"/>
          </p:cNvSpPr>
          <p:nvPr>
            <p:custDataLst>
              <p:tags r:id="rId5"/>
            </p:custDataLst>
          </p:nvPr>
        </p:nvSpPr>
        <p:spPr>
          <a:xfrm>
            <a:off x="4976813" y="3997325"/>
            <a:ext cx="284162" cy="285750"/>
          </a:xfrm>
          <a:prstGeom prst="cloud">
            <a:avLst/>
          </a:prstGeom>
          <a:solidFill>
            <a:srgbClr val="BD9A67"/>
          </a:solidFill>
          <a:ln w="6350" cap="flat" cmpd="sng" algn="ctr">
            <a:noFill/>
            <a:prstDash val="solid"/>
            <a:miter lim="800000"/>
          </a:ln>
          <a:effectLst/>
        </p:spPr>
        <p:txBody>
          <a:bodyPr anchor="ctr">
            <a:normAutofit fontScale="67500" lnSpcReduction="20000"/>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7" name="椭圆 24"/>
          <p:cNvSpPr>
            <a:spLocks noChangeAspect="1"/>
          </p:cNvSpPr>
          <p:nvPr>
            <p:custDataLst>
              <p:tags r:id="rId6"/>
            </p:custDataLst>
          </p:nvPr>
        </p:nvSpPr>
        <p:spPr>
          <a:xfrm>
            <a:off x="6169025" y="3089275"/>
            <a:ext cx="252413" cy="252413"/>
          </a:xfrm>
          <a:prstGeom prst="cloud">
            <a:avLst/>
          </a:prstGeom>
          <a:solidFill>
            <a:srgbClr val="BD9A67"/>
          </a:solidFill>
          <a:ln w="6350" cap="flat" cmpd="sng" algn="ctr">
            <a:noFill/>
            <a:prstDash val="solid"/>
            <a:miter lim="800000"/>
          </a:ln>
          <a:effectLst/>
        </p:spPr>
        <p:txBody>
          <a:bodyPr anchor="ctr">
            <a:normAutofit fontScale="47500" lnSpcReduction="20000"/>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8" name="椭圆 26"/>
          <p:cNvSpPr>
            <a:spLocks noChangeAspect="1"/>
          </p:cNvSpPr>
          <p:nvPr>
            <p:custDataLst>
              <p:tags r:id="rId7"/>
            </p:custDataLst>
          </p:nvPr>
        </p:nvSpPr>
        <p:spPr>
          <a:xfrm>
            <a:off x="5588000" y="2005013"/>
            <a:ext cx="484188" cy="484187"/>
          </a:xfrm>
          <a:prstGeom prst="cloud">
            <a:avLst/>
          </a:prstGeom>
          <a:solidFill>
            <a:srgbClr val="D08B76"/>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9" name="椭圆 23"/>
          <p:cNvSpPr>
            <a:spLocks noChangeAspect="1"/>
          </p:cNvSpPr>
          <p:nvPr>
            <p:custDataLst>
              <p:tags r:id="rId8"/>
            </p:custDataLst>
          </p:nvPr>
        </p:nvSpPr>
        <p:spPr>
          <a:xfrm>
            <a:off x="3856038" y="3997325"/>
            <a:ext cx="484187" cy="484188"/>
          </a:xfrm>
          <a:prstGeom prst="cloud">
            <a:avLst/>
          </a:prstGeom>
          <a:solidFill>
            <a:srgbClr val="EE6EA2"/>
          </a:solidFill>
          <a:ln w="6350" cap="flat" cmpd="sng" algn="ctr">
            <a:noFill/>
            <a:prstDash val="solid"/>
            <a:miter lim="800000"/>
          </a:ln>
          <a:effectLst/>
        </p:spPr>
        <p:txBody>
          <a:bodyPr anchor="ctr">
            <a:normAutofit/>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10" name="椭圆 24"/>
          <p:cNvSpPr>
            <a:spLocks noChangeAspect="1"/>
          </p:cNvSpPr>
          <p:nvPr>
            <p:custDataLst>
              <p:tags r:id="rId9"/>
            </p:custDataLst>
          </p:nvPr>
        </p:nvSpPr>
        <p:spPr>
          <a:xfrm>
            <a:off x="5359400" y="2833688"/>
            <a:ext cx="254000" cy="254000"/>
          </a:xfrm>
          <a:prstGeom prst="cloud">
            <a:avLst/>
          </a:prstGeom>
          <a:solidFill>
            <a:srgbClr val="EE6EA2"/>
          </a:solidFill>
          <a:ln w="6350" cap="flat" cmpd="sng" algn="ctr">
            <a:noFill/>
            <a:prstDash val="solid"/>
            <a:miter lim="800000"/>
          </a:ln>
          <a:effectLst/>
        </p:spPr>
        <p:txBody>
          <a:bodyPr anchor="ctr">
            <a:normAutofit fontScale="55000" lnSpcReduction="20000"/>
          </a:bodyPr>
          <a:lstStyle/>
          <a:p>
            <a:pPr algn="ctr" defTabSz="685800" fontAlgn="auto">
              <a:spcBef>
                <a:spcPts val="0"/>
              </a:spcBef>
              <a:spcAft>
                <a:spcPts val="0"/>
              </a:spcAft>
              <a:defRPr/>
            </a:pPr>
            <a:endParaRPr lang="zh-CN" altLang="en-US" sz="1100" kern="0" dirty="0">
              <a:solidFill>
                <a:srgbClr val="FFFFFF"/>
              </a:solidFill>
              <a:latin typeface="等线" panose="02010600030101010101" charset="-122"/>
              <a:ea typeface="幼圆" panose="02010509060101010101" charset="-122"/>
              <a:cs typeface="+mn-cs"/>
            </a:endParaRPr>
          </a:p>
        </p:txBody>
      </p:sp>
      <p:sp>
        <p:nvSpPr>
          <p:cNvPr id="55306" name="文本框 10"/>
          <p:cNvSpPr txBox="1">
            <a:spLocks noChangeArrowheads="1"/>
          </p:cNvSpPr>
          <p:nvPr>
            <p:custDataLst>
              <p:tags r:id="rId10"/>
            </p:custDataLst>
          </p:nvPr>
        </p:nvSpPr>
        <p:spPr bwMode="auto">
          <a:xfrm>
            <a:off x="1692275" y="3924300"/>
            <a:ext cx="2647950" cy="882650"/>
          </a:xfrm>
          <a:prstGeom prst="rect">
            <a:avLst/>
          </a:prstGeom>
          <a:noFill/>
          <a:ln w="12700" algn="ctr">
            <a:noFill/>
            <a:miter lim="800000"/>
            <a:headEnd/>
            <a:tailEnd/>
          </a:ln>
        </p:spPr>
        <p:txBody>
          <a:bodyPr anchor="ctr"/>
          <a:lstStyle/>
          <a:p>
            <a:pPr algn="ctr"/>
            <a:r>
              <a:rPr lang="zh-CN" altLang="en-US" sz="2000" b="1">
                <a:solidFill>
                  <a:srgbClr val="0000FF"/>
                </a:solidFill>
                <a:latin typeface="楷体"/>
                <a:ea typeface="楷体"/>
                <a:cs typeface="楷体"/>
              </a:rPr>
              <a:t>中国特色社会主义</a:t>
            </a:r>
          </a:p>
          <a:p>
            <a:pPr algn="ctr"/>
            <a:r>
              <a:rPr lang="zh-CN" altLang="en-US" sz="2000" b="1">
                <a:solidFill>
                  <a:srgbClr val="0000FF"/>
                </a:solidFill>
                <a:latin typeface="楷体"/>
                <a:ea typeface="楷体"/>
                <a:cs typeface="楷体"/>
              </a:rPr>
              <a:t>总依据和主要矛盾</a:t>
            </a:r>
          </a:p>
        </p:txBody>
      </p:sp>
      <p:sp>
        <p:nvSpPr>
          <p:cNvPr id="55307" name="文本框 11"/>
          <p:cNvSpPr txBox="1">
            <a:spLocks noChangeArrowheads="1"/>
          </p:cNvSpPr>
          <p:nvPr>
            <p:custDataLst>
              <p:tags r:id="rId11"/>
            </p:custDataLst>
          </p:nvPr>
        </p:nvSpPr>
        <p:spPr bwMode="auto">
          <a:xfrm>
            <a:off x="2593975" y="2460625"/>
            <a:ext cx="2646363" cy="881063"/>
          </a:xfrm>
          <a:prstGeom prst="rect">
            <a:avLst/>
          </a:prstGeom>
          <a:noFill/>
          <a:ln w="12700" algn="ctr">
            <a:noFill/>
            <a:miter lim="800000"/>
            <a:headEnd/>
            <a:tailEnd/>
          </a:ln>
        </p:spPr>
        <p:txBody>
          <a:bodyPr anchor="ctr"/>
          <a:lstStyle/>
          <a:p>
            <a:pPr algn="ctr"/>
            <a:r>
              <a:rPr lang="zh-CN" altLang="en-US" sz="2000" b="1">
                <a:solidFill>
                  <a:srgbClr val="002060"/>
                </a:solidFill>
                <a:latin typeface="华文中宋"/>
                <a:ea typeface="华文中宋"/>
                <a:cs typeface="华文中宋"/>
              </a:rPr>
              <a:t>中国特色社会主义</a:t>
            </a:r>
          </a:p>
          <a:p>
            <a:pPr algn="ctr"/>
            <a:r>
              <a:rPr lang="zh-CN" altLang="en-US" sz="2000" b="1">
                <a:solidFill>
                  <a:srgbClr val="002060"/>
                </a:solidFill>
                <a:latin typeface="华文中宋"/>
                <a:ea typeface="华文中宋"/>
                <a:cs typeface="华文中宋"/>
              </a:rPr>
              <a:t>市场经济</a:t>
            </a:r>
          </a:p>
        </p:txBody>
      </p:sp>
      <p:sp>
        <p:nvSpPr>
          <p:cNvPr id="55308" name="文本框 12"/>
          <p:cNvSpPr txBox="1">
            <a:spLocks noChangeArrowheads="1"/>
          </p:cNvSpPr>
          <p:nvPr>
            <p:custDataLst>
              <p:tags r:id="rId12"/>
            </p:custDataLst>
          </p:nvPr>
        </p:nvSpPr>
        <p:spPr bwMode="auto">
          <a:xfrm>
            <a:off x="4589463" y="1265238"/>
            <a:ext cx="2647950" cy="881062"/>
          </a:xfrm>
          <a:prstGeom prst="rect">
            <a:avLst/>
          </a:prstGeom>
          <a:noFill/>
          <a:ln w="12700" algn="ctr">
            <a:noFill/>
            <a:miter lim="800000"/>
            <a:headEnd/>
            <a:tailEnd/>
          </a:ln>
        </p:spPr>
        <p:txBody>
          <a:bodyPr anchor="ctr"/>
          <a:lstStyle/>
          <a:p>
            <a:pPr algn="ctr"/>
            <a:r>
              <a:rPr lang="zh-CN" altLang="en-US" sz="2000" b="1">
                <a:solidFill>
                  <a:srgbClr val="7030A0"/>
                </a:solidFill>
                <a:latin typeface="宋体" charset="-122"/>
              </a:rPr>
              <a:t>中国特色社会主义</a:t>
            </a:r>
          </a:p>
          <a:p>
            <a:pPr algn="ctr"/>
            <a:r>
              <a:rPr lang="zh-CN" altLang="en-US" sz="2000" b="1">
                <a:solidFill>
                  <a:srgbClr val="7030A0"/>
                </a:solidFill>
                <a:latin typeface="宋体" charset="-122"/>
              </a:rPr>
              <a:t>生产目的</a:t>
            </a:r>
          </a:p>
        </p:txBody>
      </p:sp>
      <p:sp>
        <p:nvSpPr>
          <p:cNvPr id="55309" name="文本框 13"/>
          <p:cNvSpPr txBox="1">
            <a:spLocks noChangeArrowheads="1"/>
          </p:cNvSpPr>
          <p:nvPr>
            <p:custDataLst>
              <p:tags r:id="rId13"/>
            </p:custDataLst>
          </p:nvPr>
        </p:nvSpPr>
        <p:spPr bwMode="auto">
          <a:xfrm>
            <a:off x="6913563" y="2833688"/>
            <a:ext cx="2646362" cy="882650"/>
          </a:xfrm>
          <a:prstGeom prst="rect">
            <a:avLst/>
          </a:prstGeom>
          <a:noFill/>
          <a:ln w="12700" algn="ctr">
            <a:noFill/>
            <a:miter lim="800000"/>
            <a:headEnd/>
            <a:tailEnd/>
          </a:ln>
        </p:spPr>
        <p:txBody>
          <a:bodyPr anchor="ctr"/>
          <a:lstStyle/>
          <a:p>
            <a:pPr algn="ctr"/>
            <a:r>
              <a:rPr lang="zh-CN" altLang="en-US" sz="2000" b="1">
                <a:solidFill>
                  <a:srgbClr val="C00000"/>
                </a:solidFill>
                <a:latin typeface="锐字工房云字库行楷GBK"/>
                <a:ea typeface="锐字工房云字库行楷GBK"/>
                <a:cs typeface="锐字工房云字库行楷GBK"/>
              </a:rPr>
              <a:t>中国特色社会主义</a:t>
            </a:r>
          </a:p>
          <a:p>
            <a:pPr algn="ctr"/>
            <a:r>
              <a:rPr lang="zh-CN" altLang="en-US" sz="2000" b="1">
                <a:solidFill>
                  <a:srgbClr val="C00000"/>
                </a:solidFill>
                <a:latin typeface="锐字工房云字库行楷GBK"/>
                <a:ea typeface="锐字工房云字库行楷GBK"/>
                <a:cs typeface="锐字工房云字库行楷GBK"/>
              </a:rPr>
              <a:t>新发展理念</a:t>
            </a:r>
          </a:p>
        </p:txBody>
      </p:sp>
      <p:sp>
        <p:nvSpPr>
          <p:cNvPr id="55310" name="文本框 14"/>
          <p:cNvSpPr txBox="1">
            <a:spLocks noChangeArrowheads="1"/>
          </p:cNvSpPr>
          <p:nvPr>
            <p:custDataLst>
              <p:tags r:id="rId14"/>
            </p:custDataLst>
          </p:nvPr>
        </p:nvSpPr>
        <p:spPr bwMode="auto">
          <a:xfrm>
            <a:off x="6823075" y="4283075"/>
            <a:ext cx="3248025" cy="882650"/>
          </a:xfrm>
          <a:prstGeom prst="rect">
            <a:avLst/>
          </a:prstGeom>
          <a:noFill/>
          <a:ln w="12700" algn="ctr">
            <a:noFill/>
            <a:miter lim="800000"/>
            <a:headEnd/>
            <a:tailEnd/>
          </a:ln>
        </p:spPr>
        <p:txBody>
          <a:bodyPr anchor="ctr"/>
          <a:lstStyle/>
          <a:p>
            <a:pPr algn="ctr">
              <a:lnSpc>
                <a:spcPct val="150000"/>
              </a:lnSpc>
            </a:pPr>
            <a:r>
              <a:rPr lang="zh-CN" altLang="en-US" sz="2000" b="1">
                <a:latin typeface="华文新魏" pitchFamily="2" charset="-122"/>
                <a:ea typeface="华文新魏" pitchFamily="2" charset="-122"/>
              </a:rPr>
              <a:t>中国特色社会主义经济制度</a:t>
            </a:r>
          </a:p>
        </p:txBody>
      </p:sp>
      <p:sp>
        <p:nvSpPr>
          <p:cNvPr id="16" name="椭圆 15"/>
          <p:cNvSpPr/>
          <p:nvPr/>
        </p:nvSpPr>
        <p:spPr>
          <a:xfrm>
            <a:off x="3895725" y="5672138"/>
            <a:ext cx="4035425" cy="955675"/>
          </a:xfrm>
          <a:prstGeom prst="ellipse">
            <a:avLst/>
          </a:prstGeom>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a:solidFill>
                  <a:srgbClr val="FFFF00"/>
                </a:solidFill>
              </a:rPr>
              <a:t>中国特色社会主义政治经济学</a:t>
            </a:r>
          </a:p>
        </p:txBody>
      </p:sp>
      <p:sp>
        <p:nvSpPr>
          <p:cNvPr id="55312" name="文本框 16"/>
          <p:cNvSpPr txBox="1">
            <a:spLocks noChangeArrowheads="1"/>
          </p:cNvSpPr>
          <p:nvPr/>
        </p:nvSpPr>
        <p:spPr bwMode="auto">
          <a:xfrm rot="1920000">
            <a:off x="6396038" y="1949450"/>
            <a:ext cx="490537" cy="1360488"/>
          </a:xfrm>
          <a:prstGeom prst="rect">
            <a:avLst/>
          </a:prstGeom>
          <a:noFill/>
          <a:ln w="9525">
            <a:noFill/>
            <a:miter lim="800000"/>
            <a:headEnd/>
            <a:tailEnd/>
          </a:ln>
        </p:spPr>
        <p:txBody>
          <a:bodyPr vert="eaVert" wrap="none">
            <a:spAutoFit/>
          </a:bodyPr>
          <a:lstStyle/>
          <a:p>
            <a:r>
              <a:rPr lang="zh-CN" altLang="en-US" sz="2000">
                <a:solidFill>
                  <a:srgbClr val="003300"/>
                </a:solidFill>
                <a:latin typeface="隶书" pitchFamily="49" charset="-122"/>
                <a:ea typeface="隶书" pitchFamily="49" charset="-122"/>
              </a:rPr>
              <a:t>经济新常态</a:t>
            </a:r>
          </a:p>
        </p:txBody>
      </p:sp>
      <p:sp>
        <p:nvSpPr>
          <p:cNvPr id="55313" name="文本框 17"/>
          <p:cNvSpPr txBox="1">
            <a:spLocks noChangeArrowheads="1"/>
          </p:cNvSpPr>
          <p:nvPr/>
        </p:nvSpPr>
        <p:spPr bwMode="auto">
          <a:xfrm rot="-3180000">
            <a:off x="4302919" y="3126582"/>
            <a:ext cx="490537" cy="1365250"/>
          </a:xfrm>
          <a:prstGeom prst="rect">
            <a:avLst/>
          </a:prstGeom>
          <a:noFill/>
          <a:ln w="9525">
            <a:noFill/>
            <a:miter lim="800000"/>
            <a:headEnd/>
            <a:tailEnd/>
          </a:ln>
        </p:spPr>
        <p:txBody>
          <a:bodyPr vert="eaVert" wrap="none">
            <a:spAutoFit/>
          </a:bodyPr>
          <a:lstStyle/>
          <a:p>
            <a:r>
              <a:rPr lang="zh-CN" altLang="en-US" sz="2000" b="1">
                <a:latin typeface="华文新魏" pitchFamily="2" charset="-122"/>
                <a:ea typeface="华文新魏" pitchFamily="2" charset="-122"/>
              </a:rPr>
              <a:t>新发展战略</a:t>
            </a:r>
          </a:p>
        </p:txBody>
      </p:sp>
      <p:sp>
        <p:nvSpPr>
          <p:cNvPr id="55314" name="文本框 18"/>
          <p:cNvSpPr txBox="1">
            <a:spLocks noChangeArrowheads="1"/>
          </p:cNvSpPr>
          <p:nvPr/>
        </p:nvSpPr>
        <p:spPr bwMode="auto">
          <a:xfrm rot="-2760000">
            <a:off x="4587875" y="1308100"/>
            <a:ext cx="488950" cy="1879600"/>
          </a:xfrm>
          <a:prstGeom prst="rect">
            <a:avLst/>
          </a:prstGeom>
          <a:noFill/>
          <a:ln w="9525">
            <a:noFill/>
            <a:miter lim="800000"/>
            <a:headEnd/>
            <a:tailEnd/>
          </a:ln>
        </p:spPr>
        <p:txBody>
          <a:bodyPr vert="eaVert" wrap="none">
            <a:spAutoFit/>
          </a:bodyPr>
          <a:lstStyle/>
          <a:p>
            <a:r>
              <a:rPr lang="zh-CN" altLang="en-US" sz="2000" b="1">
                <a:solidFill>
                  <a:srgbClr val="003300"/>
                </a:solidFill>
                <a:latin typeface="楷体"/>
                <a:ea typeface="楷体"/>
                <a:cs typeface="楷体"/>
              </a:rPr>
              <a:t>供给侧结构改革</a:t>
            </a:r>
          </a:p>
        </p:txBody>
      </p:sp>
      <p:sp>
        <p:nvSpPr>
          <p:cNvPr id="20" name="文本占位符 1"/>
          <p:cNvSpPr>
            <a:spLocks noGrp="1"/>
          </p:cNvSpPr>
          <p:nvPr/>
        </p:nvSpPr>
        <p:spPr>
          <a:xfrm>
            <a:off x="3856038" y="68263"/>
            <a:ext cx="6557962"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en-US" altLang="zh-CN"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3.</a:t>
            </a:r>
            <a:r>
              <a:rPr lang="zh-CN" altLang="en-US"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中国特色社会主义政治经济学       </a:t>
            </a:r>
          </a:p>
        </p:txBody>
      </p:sp>
    </p:spTree>
    <p:extLst>
      <p:ext uri="{BB962C8B-B14F-4D97-AF65-F5344CB8AC3E}">
        <p14:creationId xmlns="" xmlns:p14="http://schemas.microsoft.com/office/powerpoint/2010/main" val="170329660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550863" y="1257300"/>
            <a:ext cx="7380287"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a:t>
            </a:r>
            <a:r>
              <a:rPr lang="en-US" altLang="zh-CN" sz="2800" kern="0" cap="all" dirty="0">
                <a:ln w="0">
                  <a:noFill/>
                </a:ln>
                <a:solidFill>
                  <a:srgbClr val="002060"/>
                </a:solidFill>
                <a:latin typeface="方正姚体" panose="02010601030101010101" pitchFamily="2" charset="-122"/>
                <a:ea typeface="方正姚体" panose="02010601030101010101" pitchFamily="2" charset="-122"/>
              </a:rPr>
              <a:t>1</a:t>
            </a: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）社会主义初级阶段在新时代的主要矛盾</a:t>
            </a:r>
          </a:p>
        </p:txBody>
      </p:sp>
      <p:sp>
        <p:nvSpPr>
          <p:cNvPr id="3" name="矩形 194563"/>
          <p:cNvSpPr/>
          <p:nvPr/>
        </p:nvSpPr>
        <p:spPr>
          <a:xfrm>
            <a:off x="1268413" y="2703513"/>
            <a:ext cx="3251200" cy="3044825"/>
          </a:xfrm>
          <a:prstGeom prst="rect">
            <a:avLst/>
          </a:prstGeom>
          <a:noFill/>
          <a:ln w="19050">
            <a:solidFill>
              <a:srgbClr val="008000"/>
            </a:solidFill>
          </a:ln>
        </p:spPr>
        <p:txBody>
          <a:bodyPr anchor="ctr">
            <a:spAutoFit/>
          </a:bodyPr>
          <a:lstStyle/>
          <a:p>
            <a:pPr algn="just" fontAlgn="auto">
              <a:lnSpc>
                <a:spcPct val="150000"/>
              </a:lnSpc>
              <a:spcBef>
                <a:spcPts val="0"/>
              </a:spcBef>
              <a:spcAft>
                <a:spcPts val="0"/>
              </a:spcAft>
              <a:defRPr/>
            </a:pPr>
            <a:r>
              <a:rPr lang="zh-CN" altLang="en-US" sz="3200" b="1" dirty="0">
                <a:latin typeface="方正隶变简体" pitchFamily="65" charset="-122"/>
                <a:ea typeface="方正隶变简体" pitchFamily="65" charset="-122"/>
                <a:cs typeface="+mn-cs"/>
              </a:rPr>
              <a:t>人民日益增长的物质文化的需要同落后的社会生产之间的矛盾</a:t>
            </a:r>
            <a:endParaRPr lang="zh-CN" altLang="en-US" sz="3200" b="1" dirty="0">
              <a:solidFill>
                <a:srgbClr val="0000FF"/>
              </a:solidFill>
              <a:uFill>
                <a:solidFill>
                  <a:srgbClr val="0000FF"/>
                </a:solidFill>
              </a:uFill>
              <a:latin typeface="黑体" panose="02010609060101010101" charset="-122"/>
              <a:ea typeface="黑体" panose="02010609060101010101" charset="-122"/>
              <a:cs typeface="+mn-cs"/>
              <a:sym typeface="黑体" panose="02010609060101010101" charset="-122"/>
            </a:endParaRPr>
          </a:p>
        </p:txBody>
      </p:sp>
      <p:pic>
        <p:nvPicPr>
          <p:cNvPr id="56323" name="图片 3"/>
          <p:cNvPicPr>
            <a:picLocks noChangeAspect="1"/>
          </p:cNvPicPr>
          <p:nvPr/>
        </p:nvPicPr>
        <p:blipFill>
          <a:blip r:embed="rId2"/>
          <a:srcRect/>
          <a:stretch>
            <a:fillRect/>
          </a:stretch>
        </p:blipFill>
        <p:spPr bwMode="auto">
          <a:xfrm>
            <a:off x="449263" y="1752600"/>
            <a:ext cx="7539037" cy="352425"/>
          </a:xfrm>
          <a:prstGeom prst="rect">
            <a:avLst/>
          </a:prstGeom>
          <a:noFill/>
          <a:ln w="9525">
            <a:noFill/>
            <a:miter lim="800000"/>
            <a:headEnd/>
            <a:tailEnd/>
          </a:ln>
        </p:spPr>
      </p:pic>
      <p:sp>
        <p:nvSpPr>
          <p:cNvPr id="56324" name="矩形 194563"/>
          <p:cNvSpPr>
            <a:spLocks noChangeArrowheads="1"/>
          </p:cNvSpPr>
          <p:nvPr/>
        </p:nvSpPr>
        <p:spPr bwMode="auto">
          <a:xfrm>
            <a:off x="7540625" y="2703513"/>
            <a:ext cx="3252788" cy="3044825"/>
          </a:xfrm>
          <a:prstGeom prst="rect">
            <a:avLst/>
          </a:prstGeom>
          <a:noFill/>
          <a:ln w="19050">
            <a:solidFill>
              <a:srgbClr val="00A248"/>
            </a:solidFill>
            <a:miter lim="800000"/>
            <a:headEnd/>
            <a:tailEnd/>
          </a:ln>
        </p:spPr>
        <p:txBody>
          <a:bodyPr anchor="ctr">
            <a:spAutoFit/>
          </a:bodyPr>
          <a:lstStyle/>
          <a:p>
            <a:pPr algn="just">
              <a:lnSpc>
                <a:spcPct val="150000"/>
              </a:lnSpc>
            </a:pPr>
            <a:r>
              <a:rPr lang="zh-CN" altLang="en-US" sz="3200" b="1">
                <a:solidFill>
                  <a:srgbClr val="0000FF"/>
                </a:solidFill>
                <a:latin typeface="方正隶变简体"/>
                <a:ea typeface="方正隶变简体"/>
                <a:cs typeface="方正隶变简体"/>
              </a:rPr>
              <a:t>人民日益增长的</a:t>
            </a:r>
            <a:r>
              <a:rPr lang="zh-CN" altLang="en-US" sz="3200" b="1">
                <a:solidFill>
                  <a:srgbClr val="FF0000"/>
                </a:solidFill>
                <a:latin typeface="方正隶变简体"/>
                <a:ea typeface="方正隶变简体"/>
                <a:cs typeface="方正隶变简体"/>
              </a:rPr>
              <a:t>美好生活需要</a:t>
            </a:r>
            <a:r>
              <a:rPr lang="zh-CN" altLang="en-US" sz="3200" b="1">
                <a:solidFill>
                  <a:srgbClr val="0000FF"/>
                </a:solidFill>
                <a:latin typeface="方正隶变简体"/>
                <a:ea typeface="方正隶变简体"/>
                <a:cs typeface="方正隶变简体"/>
              </a:rPr>
              <a:t>和不平衡不充分的发展之间的矛盾</a:t>
            </a:r>
          </a:p>
        </p:txBody>
      </p:sp>
      <p:sp>
        <p:nvSpPr>
          <p:cNvPr id="6" name="文本框 5"/>
          <p:cNvSpPr txBox="1">
            <a:spLocks noChangeArrowheads="1"/>
          </p:cNvSpPr>
          <p:nvPr/>
        </p:nvSpPr>
        <p:spPr bwMode="auto">
          <a:xfrm>
            <a:off x="5662613" y="3289300"/>
            <a:ext cx="614362" cy="1873250"/>
          </a:xfrm>
          <a:prstGeom prst="rect">
            <a:avLst/>
          </a:prstGeom>
          <a:noFill/>
          <a:ln w="19050">
            <a:solidFill>
              <a:srgbClr val="0000FF"/>
            </a:solidFill>
            <a:miter lim="800000"/>
            <a:headEnd/>
            <a:tailEnd/>
          </a:ln>
        </p:spPr>
        <p:txBody>
          <a:bodyPr vert="eaVert" wrap="none">
            <a:spAutoFit/>
          </a:bodyPr>
          <a:lstStyle/>
          <a:p>
            <a:r>
              <a:rPr lang="zh-CN" altLang="en-US" sz="2800" b="1">
                <a:solidFill>
                  <a:srgbClr val="00A248"/>
                </a:solidFill>
                <a:latin typeface="Adobe 楷体 Std R"/>
                <a:ea typeface="Adobe 楷体 Std R"/>
                <a:cs typeface="Adobe 楷体 Std R"/>
              </a:rPr>
              <a:t>供给和需求</a:t>
            </a:r>
          </a:p>
        </p:txBody>
      </p:sp>
      <p:cxnSp>
        <p:nvCxnSpPr>
          <p:cNvPr id="7" name="直接箭头连接符 6"/>
          <p:cNvCxnSpPr>
            <a:stCxn id="3" idx="3"/>
          </p:cNvCxnSpPr>
          <p:nvPr/>
        </p:nvCxnSpPr>
        <p:spPr>
          <a:xfrm flipV="1">
            <a:off x="4519613" y="4221163"/>
            <a:ext cx="1143000" cy="4762"/>
          </a:xfrm>
          <a:prstGeom prst="straightConnector1">
            <a:avLst/>
          </a:prstGeom>
          <a:ln w="19050">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6311900" y="4221163"/>
            <a:ext cx="1228725" cy="4762"/>
          </a:xfrm>
          <a:prstGeom prst="straightConnector1">
            <a:avLst/>
          </a:prstGeom>
          <a:ln w="19050">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4905375" y="3146425"/>
            <a:ext cx="554038" cy="871538"/>
          </a:xfrm>
          <a:prstGeom prst="rect">
            <a:avLst/>
          </a:prstGeom>
          <a:noFill/>
          <a:ln w="9525">
            <a:noFill/>
            <a:miter lim="800000"/>
            <a:headEnd/>
            <a:tailEnd/>
          </a:ln>
        </p:spPr>
        <p:txBody>
          <a:bodyPr vert="eaVert" wrap="none">
            <a:spAutoFit/>
          </a:bodyPr>
          <a:lstStyle/>
          <a:p>
            <a:r>
              <a:rPr lang="zh-CN" altLang="en-US" b="1">
                <a:latin typeface="等线"/>
                <a:ea typeface="等线"/>
              </a:rPr>
              <a:t>数   量</a:t>
            </a:r>
          </a:p>
        </p:txBody>
      </p:sp>
      <p:sp>
        <p:nvSpPr>
          <p:cNvPr id="10" name="文本框 9"/>
          <p:cNvSpPr txBox="1">
            <a:spLocks noChangeArrowheads="1"/>
          </p:cNvSpPr>
          <p:nvPr/>
        </p:nvSpPr>
        <p:spPr bwMode="auto">
          <a:xfrm>
            <a:off x="6648450" y="3146425"/>
            <a:ext cx="554038" cy="871538"/>
          </a:xfrm>
          <a:prstGeom prst="rect">
            <a:avLst/>
          </a:prstGeom>
          <a:noFill/>
          <a:ln w="9525">
            <a:noFill/>
            <a:miter lim="800000"/>
            <a:headEnd/>
            <a:tailEnd/>
          </a:ln>
        </p:spPr>
        <p:txBody>
          <a:bodyPr vert="eaVert" wrap="none">
            <a:spAutoFit/>
          </a:bodyPr>
          <a:lstStyle/>
          <a:p>
            <a:r>
              <a:rPr lang="zh-CN" altLang="en-US" b="1">
                <a:solidFill>
                  <a:srgbClr val="0000FF"/>
                </a:solidFill>
                <a:latin typeface="等线"/>
                <a:ea typeface="等线"/>
              </a:rPr>
              <a:t>质   量</a:t>
            </a:r>
          </a:p>
        </p:txBody>
      </p:sp>
      <p:sp>
        <p:nvSpPr>
          <p:cNvPr id="11" name="文本框 10"/>
          <p:cNvSpPr txBox="1">
            <a:spLocks noChangeArrowheads="1"/>
          </p:cNvSpPr>
          <p:nvPr/>
        </p:nvSpPr>
        <p:spPr bwMode="auto">
          <a:xfrm>
            <a:off x="4651375" y="2105025"/>
            <a:ext cx="2811463" cy="369888"/>
          </a:xfrm>
          <a:prstGeom prst="rect">
            <a:avLst/>
          </a:prstGeom>
          <a:noFill/>
          <a:ln w="9525">
            <a:noFill/>
            <a:miter lim="800000"/>
            <a:headEnd/>
            <a:tailEnd/>
          </a:ln>
        </p:spPr>
        <p:txBody>
          <a:bodyPr>
            <a:spAutoFit/>
          </a:bodyPr>
          <a:lstStyle/>
          <a:p>
            <a:r>
              <a:rPr lang="zh-CN" altLang="en-US" b="1">
                <a:solidFill>
                  <a:srgbClr val="C00000"/>
                </a:solidFill>
                <a:latin typeface="等线"/>
                <a:ea typeface="等线"/>
              </a:rPr>
              <a:t>总趋势中的阶段性变化</a:t>
            </a:r>
          </a:p>
        </p:txBody>
      </p:sp>
      <p:cxnSp>
        <p:nvCxnSpPr>
          <p:cNvPr id="12" name="直接箭头连接符 11"/>
          <p:cNvCxnSpPr/>
          <p:nvPr/>
        </p:nvCxnSpPr>
        <p:spPr>
          <a:xfrm>
            <a:off x="4616450" y="2981325"/>
            <a:ext cx="2846388" cy="15875"/>
          </a:xfrm>
          <a:prstGeom prst="straightConnector1">
            <a:avLst/>
          </a:prstGeom>
          <a:ln w="19050">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nvSpPr>
        <p:spPr>
          <a:xfrm>
            <a:off x="4184650" y="138113"/>
            <a:ext cx="6557963" cy="576262"/>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en-US" altLang="zh-CN"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3.</a:t>
            </a:r>
            <a:r>
              <a:rPr lang="zh-CN" altLang="en-US"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中国特色社会主义政治经济学       </a:t>
            </a:r>
          </a:p>
        </p:txBody>
      </p:sp>
    </p:spTree>
    <p:extLst>
      <p:ext uri="{BB962C8B-B14F-4D97-AF65-F5344CB8AC3E}">
        <p14:creationId xmlns="" xmlns:p14="http://schemas.microsoft.com/office/powerpoint/2010/main" val="25454845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mph" presetSubtype="0" repeatCount="5000" fill="hold" nodeType="clickEffect">
                                  <p:stCondLst>
                                    <p:cond delay="0"/>
                                  </p:stCondLst>
                                  <p:childTnLst>
                                    <p:animClr clrSpc="hsl" dir="cw">
                                      <p:cBhvr override="childStyle">
                                        <p:cTn id="6" dur="2000" fill="hold"/>
                                        <p:tgtEl>
                                          <p:spTgt spid="6">
                                            <p:txEl>
                                              <p:pRg st="0" end="0"/>
                                            </p:txEl>
                                          </p:spTgt>
                                        </p:tgtEl>
                                        <p:attrNameLst>
                                          <p:attrName>style.color</p:attrName>
                                        </p:attrNameLst>
                                      </p:cBhvr>
                                      <p:by>
                                        <p:hsl h="10842353" s="0" l="0"/>
                                      </p:by>
                                    </p:animClr>
                                    <p:animClr clrSpc="hsl" dir="cw">
                                      <p:cBhvr>
                                        <p:cTn id="7" dur="2000" fill="hold"/>
                                        <p:tgtEl>
                                          <p:spTgt spid="6">
                                            <p:txEl>
                                              <p:pRg st="0" end="0"/>
                                            </p:txEl>
                                          </p:spTgt>
                                        </p:tgtEl>
                                        <p:attrNameLst>
                                          <p:attrName>fillcolor</p:attrName>
                                        </p:attrNameLst>
                                      </p:cBhvr>
                                      <p:by>
                                        <p:hsl h="10842353" s="0" l="0"/>
                                      </p:by>
                                    </p:animClr>
                                    <p:animClr clrSpc="hsl" dir="cw">
                                      <p:cBhvr>
                                        <p:cTn id="8" dur="2000" fill="hold"/>
                                        <p:tgtEl>
                                          <p:spTgt spid="6">
                                            <p:txEl>
                                              <p:pRg st="0" end="0"/>
                                            </p:txEl>
                                          </p:spTgt>
                                        </p:tgtEl>
                                        <p:attrNameLst>
                                          <p:attrName>stroke.color</p:attrName>
                                        </p:attrNameLst>
                                      </p:cBhvr>
                                      <p:by>
                                        <p:hsl h="10842353" s="0" l="0"/>
                                      </p:by>
                                    </p:animClr>
                                    <p:set>
                                      <p:cBhvr>
                                        <p:cTn id="9" dur="2000" fill="hold"/>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3000" fill="hold" grpId="0" nodeType="clickEffect">
                                  <p:stCondLst>
                                    <p:cond delay="0"/>
                                  </p:stCondLst>
                                  <p:childTnLst>
                                    <p:anim calcmode="discrete" valueType="str">
                                      <p:cBhvr>
                                        <p:cTn id="13"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grpId="0" nodeType="clickEffect">
                                  <p:stCondLst>
                                    <p:cond delay="0"/>
                                  </p:stCondLst>
                                  <p:childTnLst>
                                    <p:anim calcmode="discrete" valueType="str">
                                      <p:cBhvr>
                                        <p:cTn id="1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grpId="0" nodeType="clickEffect">
                                  <p:stCondLst>
                                    <p:cond delay="0"/>
                                  </p:stCondLst>
                                  <p:childTnLst>
                                    <p:anim calcmode="discrete" valueType="str">
                                      <p:cBhvr>
                                        <p:cTn id="21"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4054475" y="142875"/>
            <a:ext cx="6557963" cy="576263"/>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en-US" altLang="zh-CN"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3.</a:t>
            </a:r>
            <a:r>
              <a:rPr lang="zh-CN" altLang="en-US" sz="3200" kern="0" cap="all" dirty="0">
                <a:ln w="0">
                  <a:noFill/>
                </a:ln>
                <a:solidFill>
                  <a:schemeClr val="tx1">
                    <a:lumMod val="95000"/>
                    <a:lumOff val="5000"/>
                  </a:schemeClr>
                </a:solidFill>
                <a:latin typeface="宋体" panose="02010600030101010101" pitchFamily="2" charset="-122"/>
                <a:ea typeface="宋体" panose="02010600030101010101" pitchFamily="2" charset="-122"/>
                <a:sym typeface="+mn-ea"/>
              </a:rPr>
              <a:t>中国特色社会主义政治经济学       </a:t>
            </a:r>
          </a:p>
        </p:txBody>
      </p:sp>
      <p:sp>
        <p:nvSpPr>
          <p:cNvPr id="3" name="文本占位符 1"/>
          <p:cNvSpPr>
            <a:spLocks noGrp="1"/>
          </p:cNvSpPr>
          <p:nvPr/>
        </p:nvSpPr>
        <p:spPr>
          <a:xfrm>
            <a:off x="550863" y="1257300"/>
            <a:ext cx="7380287"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a:t>
            </a:r>
            <a:r>
              <a:rPr lang="en-US" altLang="zh-CN" sz="2800" kern="0" cap="all" dirty="0">
                <a:ln w="0">
                  <a:noFill/>
                </a:ln>
                <a:solidFill>
                  <a:srgbClr val="002060"/>
                </a:solidFill>
                <a:latin typeface="方正姚体" panose="02010601030101010101" pitchFamily="2" charset="-122"/>
                <a:ea typeface="方正姚体" panose="02010601030101010101" pitchFamily="2" charset="-122"/>
              </a:rPr>
              <a:t>1</a:t>
            </a: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）社会主义初级阶段在新时代的主要矛盾</a:t>
            </a:r>
          </a:p>
        </p:txBody>
      </p:sp>
      <p:pic>
        <p:nvPicPr>
          <p:cNvPr id="57347" name="图片 3"/>
          <p:cNvPicPr>
            <a:picLocks noChangeAspect="1"/>
          </p:cNvPicPr>
          <p:nvPr/>
        </p:nvPicPr>
        <p:blipFill>
          <a:blip r:embed="rId2"/>
          <a:srcRect/>
          <a:stretch>
            <a:fillRect/>
          </a:stretch>
        </p:blipFill>
        <p:spPr bwMode="auto">
          <a:xfrm>
            <a:off x="522288" y="1785938"/>
            <a:ext cx="7539037" cy="352425"/>
          </a:xfrm>
          <a:prstGeom prst="rect">
            <a:avLst/>
          </a:prstGeom>
          <a:noFill/>
          <a:ln w="9525">
            <a:noFill/>
            <a:miter lim="800000"/>
            <a:headEnd/>
            <a:tailEnd/>
          </a:ln>
        </p:spPr>
      </p:pic>
      <p:sp>
        <p:nvSpPr>
          <p:cNvPr id="57348" name="矩形 194563"/>
          <p:cNvSpPr>
            <a:spLocks noChangeArrowheads="1"/>
          </p:cNvSpPr>
          <p:nvPr/>
        </p:nvSpPr>
        <p:spPr bwMode="auto">
          <a:xfrm>
            <a:off x="4935538" y="2165350"/>
            <a:ext cx="5919787" cy="3633788"/>
          </a:xfrm>
          <a:prstGeom prst="rect">
            <a:avLst/>
          </a:prstGeom>
          <a:noFill/>
          <a:ln w="19050">
            <a:noFill/>
            <a:miter lim="800000"/>
            <a:headEnd/>
            <a:tailEnd/>
          </a:ln>
        </p:spPr>
        <p:txBody>
          <a:bodyPr anchor="ctr">
            <a:spAutoFit/>
          </a:bodyPr>
          <a:lstStyle/>
          <a:p>
            <a:pPr algn="just">
              <a:lnSpc>
                <a:spcPct val="120000"/>
              </a:lnSpc>
            </a:pPr>
            <a:r>
              <a:rPr lang="en-US" altLang="zh-CN" sz="3200" b="1">
                <a:solidFill>
                  <a:srgbClr val="0000FF"/>
                </a:solidFill>
                <a:latin typeface="楷体"/>
                <a:ea typeface="楷体"/>
                <a:cs typeface="楷体"/>
              </a:rPr>
              <a:t>    </a:t>
            </a:r>
            <a:r>
              <a:rPr lang="zh-CN" altLang="en-US" sz="3200" b="1">
                <a:solidFill>
                  <a:srgbClr val="0000FF"/>
                </a:solidFill>
                <a:latin typeface="楷体"/>
                <a:ea typeface="楷体"/>
                <a:cs typeface="楷体"/>
              </a:rPr>
              <a:t>我们要在继续推动发展的基础上，</a:t>
            </a:r>
            <a:r>
              <a:rPr lang="zh-CN" altLang="en-US" sz="3200" b="1">
                <a:solidFill>
                  <a:srgbClr val="C00000"/>
                </a:solidFill>
                <a:latin typeface="楷体"/>
                <a:ea typeface="楷体"/>
                <a:cs typeface="楷体"/>
              </a:rPr>
              <a:t>着力解决好发展不平衡不充分问题</a:t>
            </a:r>
            <a:r>
              <a:rPr lang="zh-CN" altLang="en-US" sz="3200" b="1">
                <a:solidFill>
                  <a:srgbClr val="0000FF"/>
                </a:solidFill>
                <a:latin typeface="楷体"/>
                <a:ea typeface="楷体"/>
                <a:cs typeface="楷体"/>
              </a:rPr>
              <a:t>，大力提升发展质量和效益，更好满足人民在经济、政治、文化、社会、生态等方面日益增长的需要。     </a:t>
            </a:r>
            <a:r>
              <a:rPr lang="en-US" altLang="zh-CN" sz="2000" b="1">
                <a:latin typeface="楷体"/>
                <a:ea typeface="楷体"/>
                <a:cs typeface="楷体"/>
              </a:rPr>
              <a:t>----</a:t>
            </a:r>
            <a:r>
              <a:rPr lang="zh-CN" altLang="en-US" sz="2000" b="1">
                <a:latin typeface="楷体"/>
                <a:ea typeface="楷体"/>
                <a:cs typeface="楷体"/>
              </a:rPr>
              <a:t>十九大报告</a:t>
            </a:r>
          </a:p>
        </p:txBody>
      </p:sp>
      <p:pic>
        <p:nvPicPr>
          <p:cNvPr id="6" name="图片 5"/>
          <p:cNvPicPr>
            <a:picLocks noChangeAspect="1"/>
          </p:cNvPicPr>
          <p:nvPr/>
        </p:nvPicPr>
        <p:blipFill>
          <a:blip r:embed="rId3"/>
          <a:srcRect l="11079" r="12899" b="16521"/>
          <a:stretch>
            <a:fillRect/>
          </a:stretch>
        </p:blipFill>
        <p:spPr>
          <a:xfrm>
            <a:off x="1134110" y="2566670"/>
            <a:ext cx="3731895" cy="2914015"/>
          </a:xfrm>
          <a:prstGeom prst="rect">
            <a:avLst/>
          </a:prstGeom>
          <a:effectLst>
            <a:softEdge rad="63500"/>
          </a:effectLst>
        </p:spPr>
      </p:pic>
    </p:spTree>
    <p:extLst>
      <p:ext uri="{BB962C8B-B14F-4D97-AF65-F5344CB8AC3E}">
        <p14:creationId xmlns="" xmlns:p14="http://schemas.microsoft.com/office/powerpoint/2010/main" val="1848958166"/>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550863" y="1257300"/>
            <a:ext cx="7380287"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黑体" panose="02010609060101010101" charset="-122"/>
                <a:ea typeface="黑体" panose="02010609060101010101" charset="-122"/>
              </a:rPr>
              <a:t>（</a:t>
            </a:r>
            <a:r>
              <a:rPr lang="en-US" altLang="zh-CN" sz="2800" kern="0" cap="all" dirty="0">
                <a:ln w="0">
                  <a:noFill/>
                </a:ln>
                <a:solidFill>
                  <a:srgbClr val="002060"/>
                </a:solidFill>
                <a:latin typeface="黑体" panose="02010609060101010101" charset="-122"/>
                <a:ea typeface="黑体" panose="02010609060101010101" charset="-122"/>
              </a:rPr>
              <a:t>2</a:t>
            </a:r>
            <a:r>
              <a:rPr lang="zh-CN" altLang="en-US" sz="2800" kern="0" cap="all" dirty="0">
                <a:ln w="0">
                  <a:noFill/>
                </a:ln>
                <a:solidFill>
                  <a:srgbClr val="002060"/>
                </a:solidFill>
                <a:latin typeface="黑体" panose="02010609060101010101" charset="-122"/>
                <a:ea typeface="黑体" panose="02010609060101010101" charset="-122"/>
              </a:rPr>
              <a:t>）社会主义市场经济理论</a:t>
            </a:r>
          </a:p>
        </p:txBody>
      </p:sp>
      <p:pic>
        <p:nvPicPr>
          <p:cNvPr id="58370" name="图片 2"/>
          <p:cNvPicPr>
            <a:picLocks noChangeAspect="1"/>
          </p:cNvPicPr>
          <p:nvPr/>
        </p:nvPicPr>
        <p:blipFill>
          <a:blip r:embed="rId2"/>
          <a:srcRect/>
          <a:stretch>
            <a:fillRect/>
          </a:stretch>
        </p:blipFill>
        <p:spPr bwMode="auto">
          <a:xfrm>
            <a:off x="692150" y="1833563"/>
            <a:ext cx="5502275" cy="352425"/>
          </a:xfrm>
          <a:prstGeom prst="rect">
            <a:avLst/>
          </a:prstGeom>
          <a:noFill/>
          <a:ln w="9525">
            <a:noFill/>
            <a:miter lim="800000"/>
            <a:headEnd/>
            <a:tailEnd/>
          </a:ln>
        </p:spPr>
      </p:pic>
      <p:sp>
        <p:nvSpPr>
          <p:cNvPr id="4" name="矩形 194563"/>
          <p:cNvSpPr/>
          <p:nvPr/>
        </p:nvSpPr>
        <p:spPr>
          <a:xfrm>
            <a:off x="801688" y="2184400"/>
            <a:ext cx="7129462" cy="4154488"/>
          </a:xfrm>
          <a:prstGeom prst="rect">
            <a:avLst/>
          </a:prstGeom>
          <a:noFill/>
          <a:ln w="9525">
            <a:noFill/>
          </a:ln>
        </p:spPr>
        <p:txBody>
          <a:bodyPr anchor="ctr">
            <a:spAutoFit/>
          </a:bodyPr>
          <a:lstStyle/>
          <a:p>
            <a:pPr fontAlgn="auto">
              <a:lnSpc>
                <a:spcPct val="110000"/>
              </a:lnSpc>
              <a:spcBef>
                <a:spcPts val="0"/>
              </a:spcBef>
              <a:spcAft>
                <a:spcPts val="0"/>
              </a:spcAft>
              <a:buSzPct val="100000"/>
              <a:defRPr/>
            </a:pPr>
            <a:r>
              <a:rPr lang="zh-CN" altLang="en-US" sz="3000" b="1" dirty="0">
                <a:latin typeface="宋体" panose="02010600030101010101" pitchFamily="2" charset="-122"/>
                <a:ea typeface="宋体" panose="02010600030101010101" pitchFamily="2" charset="-122"/>
                <a:cs typeface="+mn-cs"/>
              </a:rPr>
              <a:t>    </a:t>
            </a:r>
            <a:r>
              <a:rPr lang="zh-CN" altLang="en-US" sz="3000" b="1" dirty="0">
                <a:solidFill>
                  <a:srgbClr val="0F1010"/>
                </a:solidFill>
                <a:latin typeface="宋体" panose="02010600030101010101" pitchFamily="2" charset="-122"/>
                <a:ea typeface="宋体" panose="02010600030101010101" pitchFamily="2" charset="-122"/>
                <a:cs typeface="+mn-cs"/>
                <a:sym typeface="黑体" panose="02010609060101010101" charset="-122"/>
              </a:rPr>
              <a:t>习近平总书记指出：</a:t>
            </a:r>
            <a:r>
              <a:rPr lang="zh-CN" altLang="en-US" sz="3000" b="1" dirty="0">
                <a:solidFill>
                  <a:srgbClr val="0000FF"/>
                </a:solidFill>
                <a:latin typeface="宋体" panose="02010600030101010101" pitchFamily="2" charset="-122"/>
                <a:ea typeface="宋体" panose="02010600030101010101" pitchFamily="2" charset="-122"/>
                <a:cs typeface="+mn-cs"/>
                <a:sym typeface="黑体" panose="02010609060101010101" charset="-122"/>
              </a:rPr>
              <a:t>在市场作用和政府作用的问题上，要讲辩证法、两点论……</a:t>
            </a:r>
            <a:r>
              <a:rPr lang="zh-CN" altLang="en-US" sz="3000" b="1" dirty="0">
                <a:solidFill>
                  <a:srgbClr val="0000FF"/>
                </a:solidFill>
                <a:uFill>
                  <a:solidFill>
                    <a:srgbClr val="FF0000"/>
                  </a:solidFill>
                </a:uFill>
                <a:latin typeface="宋体" panose="02010600030101010101" pitchFamily="2" charset="-122"/>
                <a:ea typeface="宋体" panose="02010600030101010101" pitchFamily="2" charset="-122"/>
                <a:cs typeface="+mn-cs"/>
                <a:sym typeface="黑体" panose="02010609060101010101" charset="-122"/>
              </a:rPr>
              <a:t>使市场在资源配置中起</a:t>
            </a:r>
            <a:r>
              <a:rPr lang="zh-CN" altLang="en-US" sz="3000" b="1" dirty="0">
                <a:solidFill>
                  <a:srgbClr val="FF0000"/>
                </a:solidFill>
                <a:uFill>
                  <a:solidFill>
                    <a:srgbClr val="FF0000"/>
                  </a:solidFill>
                </a:uFill>
                <a:latin typeface="宋体" panose="02010600030101010101" pitchFamily="2" charset="-122"/>
                <a:ea typeface="宋体" panose="02010600030101010101" pitchFamily="2" charset="-122"/>
                <a:cs typeface="+mn-cs"/>
                <a:sym typeface="黑体" panose="02010609060101010101" charset="-122"/>
              </a:rPr>
              <a:t>决定性</a:t>
            </a:r>
            <a:r>
              <a:rPr lang="zh-CN" altLang="en-US" sz="3000" b="1" dirty="0">
                <a:solidFill>
                  <a:srgbClr val="0000FF"/>
                </a:solidFill>
                <a:uFill>
                  <a:solidFill>
                    <a:srgbClr val="FF0000"/>
                  </a:solidFill>
                </a:uFill>
                <a:latin typeface="宋体" panose="02010600030101010101" pitchFamily="2" charset="-122"/>
                <a:ea typeface="宋体" panose="02010600030101010101" pitchFamily="2" charset="-122"/>
                <a:cs typeface="+mn-cs"/>
                <a:sym typeface="黑体" panose="02010609060101010101" charset="-122"/>
              </a:rPr>
              <a:t>作用和</a:t>
            </a:r>
            <a:r>
              <a:rPr lang="zh-CN" altLang="en-US" sz="3000" b="1" dirty="0">
                <a:solidFill>
                  <a:srgbClr val="FF0000"/>
                </a:solidFill>
                <a:uFill>
                  <a:solidFill>
                    <a:srgbClr val="FF0000"/>
                  </a:solidFill>
                </a:uFill>
                <a:latin typeface="宋体" panose="02010600030101010101" pitchFamily="2" charset="-122"/>
                <a:ea typeface="宋体" panose="02010600030101010101" pitchFamily="2" charset="-122"/>
                <a:cs typeface="+mn-cs"/>
                <a:sym typeface="黑体" panose="02010609060101010101" charset="-122"/>
              </a:rPr>
              <a:t>更好</a:t>
            </a:r>
            <a:r>
              <a:rPr lang="zh-CN" altLang="en-US" sz="3000" b="1" dirty="0">
                <a:solidFill>
                  <a:srgbClr val="0000FF"/>
                </a:solidFill>
                <a:uFill>
                  <a:solidFill>
                    <a:srgbClr val="FF0000"/>
                  </a:solidFill>
                </a:uFill>
                <a:latin typeface="宋体" panose="02010600030101010101" pitchFamily="2" charset="-122"/>
                <a:ea typeface="宋体" panose="02010600030101010101" pitchFamily="2" charset="-122"/>
                <a:cs typeface="+mn-cs"/>
                <a:sym typeface="黑体" panose="02010609060101010101" charset="-122"/>
              </a:rPr>
              <a:t>发挥政府作用，二者是有机统一的，不是相互否定的，不能把二者割裂开来、对立起来</a:t>
            </a:r>
            <a:r>
              <a:rPr lang="zh-CN" altLang="en-US" sz="3000" b="1" dirty="0">
                <a:solidFill>
                  <a:srgbClr val="0000FF"/>
                </a:solidFill>
                <a:latin typeface="宋体" panose="02010600030101010101" pitchFamily="2" charset="-122"/>
                <a:ea typeface="宋体" panose="02010600030101010101" pitchFamily="2" charset="-122"/>
                <a:cs typeface="+mn-cs"/>
                <a:sym typeface="黑体" panose="02010609060101010101" charset="-122"/>
              </a:rPr>
              <a:t>。</a:t>
            </a:r>
          </a:p>
          <a:p>
            <a:pPr fontAlgn="auto">
              <a:lnSpc>
                <a:spcPct val="110000"/>
              </a:lnSpc>
              <a:spcBef>
                <a:spcPts val="0"/>
              </a:spcBef>
              <a:spcAft>
                <a:spcPts val="0"/>
              </a:spcAft>
              <a:buSzPct val="100000"/>
              <a:defRPr/>
            </a:pPr>
            <a:r>
              <a:rPr lang="zh-CN" altLang="en-US" sz="3000" b="1" dirty="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sym typeface="黑体" panose="02010609060101010101" charset="-122"/>
              </a:rPr>
              <a:t>  </a:t>
            </a:r>
            <a:r>
              <a:rPr lang="zh-CN" altLang="en-US" sz="3000" b="1" dirty="0">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sym typeface="黑体" panose="02010609060101010101" charset="-122"/>
              </a:rPr>
              <a:t>  十九大报告则重申：</a:t>
            </a:r>
            <a:r>
              <a:rPr lang="zh-CN" altLang="en-US" sz="3000" b="1" dirty="0">
                <a:solidFill>
                  <a:srgbClr val="FF0000"/>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mn-cs"/>
                <a:sym typeface="黑体" panose="02010609060101010101" charset="-122"/>
              </a:rPr>
              <a:t>使市场在资源配置中起决定性作用，更好发挥政府作用。</a:t>
            </a:r>
          </a:p>
        </p:txBody>
      </p:sp>
      <p:pic>
        <p:nvPicPr>
          <p:cNvPr id="5" name="图片 4" descr="timg (1).jpg"/>
          <p:cNvPicPr>
            <a:picLocks noChangeAspect="1"/>
          </p:cNvPicPr>
          <p:nvPr/>
        </p:nvPicPr>
        <p:blipFill>
          <a:blip r:embed="rId3"/>
          <a:srcRect l="6347" r="13258"/>
          <a:stretch>
            <a:fillRect/>
          </a:stretch>
        </p:blipFill>
        <p:spPr>
          <a:xfrm>
            <a:off x="7931954" y="2819237"/>
            <a:ext cx="3143272" cy="2643206"/>
          </a:xfrm>
          <a:prstGeom prst="rect">
            <a:avLst/>
          </a:prstGeom>
          <a:effectLst>
            <a:softEdge rad="63500"/>
          </a:effectLst>
        </p:spPr>
      </p:pic>
    </p:spTree>
    <p:extLst>
      <p:ext uri="{BB962C8B-B14F-4D97-AF65-F5344CB8AC3E}">
        <p14:creationId xmlns="" xmlns:p14="http://schemas.microsoft.com/office/powerpoint/2010/main" val="3920695685"/>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nvSpPr>
        <p:spPr>
          <a:xfrm>
            <a:off x="796925" y="1257300"/>
            <a:ext cx="7380288" cy="574675"/>
          </a:xfrm>
          <a:prstGeom prst="rect">
            <a:avLst/>
          </a:prstGeom>
        </p:spPr>
        <p:txBody>
          <a:bodyPr lIns="121881" tIns="60940" rIns="121881" bIns="60940"/>
          <a:lstStyle>
            <a:lvl1pPr marL="0" indent="0" algn="l" defTabSz="1218565" rtl="0" eaLnBrk="1" latinLnBrk="0" hangingPunct="1">
              <a:spcBef>
                <a:spcPct val="20000"/>
              </a:spcBef>
              <a:buFont typeface="Arial" panose="020B0604020202020204" pitchFamily="34" charset="0"/>
              <a:buNone/>
              <a:defRPr sz="2400" b="1"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33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fontAlgn="auto">
              <a:spcAft>
                <a:spcPts val="0"/>
              </a:spcAft>
              <a:defRPr/>
            </a:pP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a:t>
            </a:r>
            <a:r>
              <a:rPr lang="en-US" altLang="zh-CN" sz="2800" kern="0" cap="all" dirty="0">
                <a:ln w="0">
                  <a:noFill/>
                </a:ln>
                <a:solidFill>
                  <a:srgbClr val="002060"/>
                </a:solidFill>
                <a:latin typeface="方正姚体" panose="02010601030101010101" pitchFamily="2" charset="-122"/>
                <a:ea typeface="方正姚体" panose="02010601030101010101" pitchFamily="2" charset="-122"/>
              </a:rPr>
              <a:t>2</a:t>
            </a:r>
            <a:r>
              <a:rPr lang="zh-CN" altLang="en-US" sz="2800" kern="0" cap="all" dirty="0">
                <a:ln w="0">
                  <a:noFill/>
                </a:ln>
                <a:solidFill>
                  <a:srgbClr val="002060"/>
                </a:solidFill>
                <a:latin typeface="方正姚体" panose="02010601030101010101" pitchFamily="2" charset="-122"/>
                <a:ea typeface="方正姚体" panose="02010601030101010101" pitchFamily="2" charset="-122"/>
              </a:rPr>
              <a:t>）社会主义市场经济理论</a:t>
            </a:r>
          </a:p>
        </p:txBody>
      </p:sp>
      <p:pic>
        <p:nvPicPr>
          <p:cNvPr id="59394" name="图片 2"/>
          <p:cNvPicPr>
            <a:picLocks noChangeAspect="1"/>
          </p:cNvPicPr>
          <p:nvPr/>
        </p:nvPicPr>
        <p:blipFill>
          <a:blip r:embed="rId2"/>
          <a:srcRect/>
          <a:stretch>
            <a:fillRect/>
          </a:stretch>
        </p:blipFill>
        <p:spPr bwMode="auto">
          <a:xfrm>
            <a:off x="796925" y="1833563"/>
            <a:ext cx="5359400" cy="352425"/>
          </a:xfrm>
          <a:prstGeom prst="rect">
            <a:avLst/>
          </a:prstGeom>
          <a:noFill/>
          <a:ln w="9525">
            <a:noFill/>
            <a:miter lim="800000"/>
            <a:headEnd/>
            <a:tailEnd/>
          </a:ln>
        </p:spPr>
      </p:pic>
      <p:sp>
        <p:nvSpPr>
          <p:cNvPr id="59395" name="矩形 194563"/>
          <p:cNvSpPr>
            <a:spLocks noChangeArrowheads="1"/>
          </p:cNvSpPr>
          <p:nvPr/>
        </p:nvSpPr>
        <p:spPr bwMode="auto">
          <a:xfrm>
            <a:off x="1212850" y="2344738"/>
            <a:ext cx="10190163" cy="538162"/>
          </a:xfrm>
          <a:prstGeom prst="rect">
            <a:avLst/>
          </a:prstGeom>
          <a:noFill/>
          <a:ln w="9525">
            <a:noFill/>
            <a:miter lim="800000"/>
            <a:headEnd/>
            <a:tailEnd/>
          </a:ln>
        </p:spPr>
        <p:txBody>
          <a:bodyPr anchor="ctr">
            <a:spAutoFit/>
          </a:bodyPr>
          <a:lstStyle/>
          <a:p>
            <a:pPr>
              <a:lnSpc>
                <a:spcPct val="110000"/>
              </a:lnSpc>
              <a:buSzPct val="100000"/>
            </a:pPr>
            <a:r>
              <a:rPr lang="zh-CN" altLang="en-US" sz="3000" b="1">
                <a:latin typeface="宋体" charset="-122"/>
              </a:rPr>
              <a:t>    </a:t>
            </a:r>
            <a:endParaRPr lang="zh-CN" altLang="en-US" sz="3000" b="1">
              <a:solidFill>
                <a:srgbClr val="0F1010"/>
              </a:solidFill>
              <a:latin typeface="宋体" charset="-122"/>
              <a:sym typeface="黑体" pitchFamily="2" charset="-122"/>
            </a:endParaRPr>
          </a:p>
        </p:txBody>
      </p:sp>
      <p:sp>
        <p:nvSpPr>
          <p:cNvPr id="5" name="矩形 4"/>
          <p:cNvSpPr/>
          <p:nvPr/>
        </p:nvSpPr>
        <p:spPr>
          <a:xfrm>
            <a:off x="1212850" y="2184400"/>
            <a:ext cx="8467725" cy="4195763"/>
          </a:xfrm>
          <a:prstGeom prst="rect">
            <a:avLst/>
          </a:prstGeom>
        </p:spPr>
        <p:txBody>
          <a:bodyPr>
            <a:spAutoFit/>
          </a:bodyPr>
          <a:lstStyle/>
          <a:p>
            <a:pPr fontAlgn="auto">
              <a:lnSpc>
                <a:spcPts val="4000"/>
              </a:lnSpc>
              <a:spcBef>
                <a:spcPts val="0"/>
              </a:spcBef>
              <a:spcAft>
                <a:spcPts val="0"/>
              </a:spcAft>
              <a:defRPr/>
            </a:pPr>
            <a:r>
              <a:rPr lang="zh-CN" altLang="en-US" sz="3000" b="1" dirty="0">
                <a:effectLst>
                  <a:outerShdw blurRad="38100" dist="19050" dir="2700000" algn="tl" rotWithShape="0">
                    <a:schemeClr val="dk1">
                      <a:alpha val="40000"/>
                    </a:schemeClr>
                  </a:outerShdw>
                </a:effectLst>
                <a:latin typeface="幼圆" panose="02010509060101010101" charset="-122"/>
                <a:ea typeface="幼圆" panose="02010509060101010101" charset="-122"/>
                <a:cs typeface="+mn-cs"/>
              </a:rPr>
              <a:t>十九大：完善社会主义市场经济体制</a:t>
            </a: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rPr>
              <a:t>创新和完善宏观调控；</a:t>
            </a:r>
            <a:endParaRPr lang="en-US" altLang="zh-CN" sz="3000" b="1" dirty="0">
              <a:solidFill>
                <a:srgbClr val="0000CC"/>
              </a:solidFill>
              <a:latin typeface="幼圆" panose="02010509060101010101" charset="-122"/>
              <a:ea typeface="幼圆" panose="02010509060101010101" charset="-122"/>
              <a:cs typeface="+mn-cs"/>
            </a:endParaRP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rPr>
              <a:t>要完善国有资产管理体制；</a:t>
            </a:r>
            <a:endParaRPr lang="en-US" altLang="zh-CN" sz="3000" b="1" dirty="0">
              <a:solidFill>
                <a:srgbClr val="0000CC"/>
              </a:solidFill>
              <a:latin typeface="幼圆" panose="02010509060101010101" charset="-122"/>
              <a:ea typeface="幼圆" panose="02010509060101010101" charset="-122"/>
              <a:cs typeface="+mn-cs"/>
            </a:endParaRP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rPr>
              <a:t>打破行政性垄断，防止市场垄断；</a:t>
            </a:r>
            <a:endParaRPr lang="en-US" altLang="zh-CN" sz="3000" b="1" dirty="0">
              <a:solidFill>
                <a:srgbClr val="0000CC"/>
              </a:solidFill>
              <a:latin typeface="幼圆" panose="02010509060101010101" charset="-122"/>
              <a:ea typeface="幼圆" panose="02010509060101010101" charset="-122"/>
              <a:cs typeface="+mn-cs"/>
            </a:endParaRP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sym typeface="+mn-ea"/>
              </a:rPr>
              <a:t>深化税收制度改革；</a:t>
            </a: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sym typeface="+mn-ea"/>
              </a:rPr>
              <a:t>发挥投资对优化供给结构的关键性作用；</a:t>
            </a:r>
            <a:endParaRPr lang="en-US" altLang="zh-CN" sz="3000" b="1" dirty="0">
              <a:solidFill>
                <a:srgbClr val="0000CC"/>
              </a:solidFill>
              <a:latin typeface="幼圆" panose="02010509060101010101" charset="-122"/>
              <a:ea typeface="幼圆" panose="02010509060101010101" charset="-122"/>
              <a:cs typeface="+mn-cs"/>
            </a:endParaRPr>
          </a:p>
          <a:p>
            <a:pPr fontAlgn="auto">
              <a:lnSpc>
                <a:spcPts val="4000"/>
              </a:lnSpc>
              <a:spcBef>
                <a:spcPts val="0"/>
              </a:spcBef>
              <a:spcAft>
                <a:spcPts val="0"/>
              </a:spcAft>
              <a:defRPr/>
            </a:pPr>
            <a:r>
              <a:rPr lang="zh-CN" altLang="en-US" sz="3000" b="1" dirty="0">
                <a:solidFill>
                  <a:srgbClr val="C00000"/>
                </a:solidFill>
                <a:latin typeface="幼圆" panose="02010509060101010101" charset="-122"/>
                <a:ea typeface="幼圆" panose="02010509060101010101" charset="-122"/>
                <a:cs typeface="+mn-cs"/>
              </a:rPr>
              <a:t>✿</a:t>
            </a:r>
            <a:r>
              <a:rPr lang="zh-CN" altLang="en-US" sz="3000" b="1" dirty="0">
                <a:solidFill>
                  <a:srgbClr val="0000CC"/>
                </a:solidFill>
                <a:latin typeface="幼圆" panose="02010509060101010101" charset="-122"/>
                <a:ea typeface="幼圆" panose="02010509060101010101" charset="-122"/>
                <a:cs typeface="+mn-cs"/>
              </a:rPr>
              <a:t>健全货币政策和宏观审慎政策双支柱调控框架；</a:t>
            </a:r>
          </a:p>
          <a:p>
            <a:pPr fontAlgn="auto">
              <a:lnSpc>
                <a:spcPts val="4000"/>
              </a:lnSpc>
              <a:spcBef>
                <a:spcPts val="0"/>
              </a:spcBef>
              <a:spcAft>
                <a:spcPts val="0"/>
              </a:spcAft>
              <a:defRPr/>
            </a:pPr>
            <a:r>
              <a:rPr lang="en-US" altLang="zh-CN" sz="3000" b="1" dirty="0">
                <a:solidFill>
                  <a:srgbClr val="0000CC"/>
                </a:solidFill>
                <a:latin typeface="幼圆" panose="02010509060101010101" charset="-122"/>
                <a:ea typeface="幼圆" panose="02010509060101010101" charset="-122"/>
                <a:cs typeface="+mn-cs"/>
              </a:rPr>
              <a:t>  ……</a:t>
            </a:r>
            <a:endParaRPr lang="zh-CN" altLang="en-US" sz="3000" b="1" dirty="0">
              <a:solidFill>
                <a:srgbClr val="0000CC"/>
              </a:solidFill>
              <a:latin typeface="幼圆" panose="02010509060101010101" charset="-122"/>
              <a:ea typeface="幼圆" panose="02010509060101010101" charset="-122"/>
              <a:cs typeface="+mn-cs"/>
            </a:endParaRPr>
          </a:p>
        </p:txBody>
      </p:sp>
      <p:pic>
        <p:nvPicPr>
          <p:cNvPr id="6" name="图片 5" descr="timg.jpg"/>
          <p:cNvPicPr>
            <a:picLocks noChangeAspect="1"/>
          </p:cNvPicPr>
          <p:nvPr/>
        </p:nvPicPr>
        <p:blipFill>
          <a:blip r:embed="rId3"/>
          <a:srcRect t="10112" b="15730"/>
          <a:stretch>
            <a:fillRect/>
          </a:stretch>
        </p:blipFill>
        <p:spPr>
          <a:xfrm>
            <a:off x="7526020" y="2550795"/>
            <a:ext cx="3782060" cy="2331720"/>
          </a:xfrm>
          <a:prstGeom prst="rect">
            <a:avLst/>
          </a:prstGeom>
          <a:effectLst>
            <a:softEdge rad="63500"/>
          </a:effectLst>
        </p:spPr>
      </p:pic>
      <p:sp>
        <p:nvSpPr>
          <p:cNvPr id="7" name="云形标注 3"/>
          <p:cNvSpPr/>
          <p:nvPr/>
        </p:nvSpPr>
        <p:spPr>
          <a:xfrm>
            <a:off x="1968500" y="2749550"/>
            <a:ext cx="4705350" cy="2228850"/>
          </a:xfrm>
          <a:prstGeom prst="cloudCallout">
            <a:avLst>
              <a:gd name="adj1" fmla="val -22073"/>
              <a:gd name="adj2" fmla="val -82221"/>
            </a:avLst>
          </a:prstGeom>
          <a:solidFill>
            <a:srgbClr val="FFFF00"/>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indent="304800" eaLnBrk="0" fontAlgn="auto" hangingPunct="0">
              <a:lnSpc>
                <a:spcPct val="150000"/>
              </a:lnSpc>
              <a:spcBef>
                <a:spcPts val="0"/>
              </a:spcBef>
              <a:spcAft>
                <a:spcPts val="0"/>
              </a:spcAft>
              <a:defRPr/>
            </a:pPr>
            <a:r>
              <a:rPr lang="zh-CN" altLang="en-US" sz="2800" b="1" dirty="0">
                <a:solidFill>
                  <a:schemeClr val="tx1"/>
                </a:solidFill>
                <a:latin typeface="隶书" panose="02010509060101010101" charset="-122"/>
                <a:ea typeface="隶书" panose="02010509060101010101" charset="-122"/>
                <a:sym typeface="+mn-ea"/>
              </a:rPr>
              <a:t>去产能、去库存、去杠杆、降成本、补短板</a:t>
            </a:r>
          </a:p>
        </p:txBody>
      </p:sp>
    </p:spTree>
    <p:extLst>
      <p:ext uri="{BB962C8B-B14F-4D97-AF65-F5344CB8AC3E}">
        <p14:creationId xmlns="" xmlns:p14="http://schemas.microsoft.com/office/powerpoint/2010/main" val="19526364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0-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500"/>
                            </p:stCondLst>
                            <p:childTnLst>
                              <p:par>
                                <p:cTn id="16" presetID="3" presetClass="entr" presetSubtype="1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图片 1" descr="timg (4).jpg"/>
          <p:cNvPicPr>
            <a:picLocks noChangeAspect="1"/>
          </p:cNvPicPr>
          <p:nvPr/>
        </p:nvPicPr>
        <p:blipFill>
          <a:blip r:embed="rId2"/>
          <a:srcRect l="12248" t="5219" r="12248" b="7301"/>
          <a:stretch>
            <a:fillRect/>
          </a:stretch>
        </p:blipFill>
        <p:spPr bwMode="auto">
          <a:xfrm>
            <a:off x="1600200" y="2095500"/>
            <a:ext cx="2489200" cy="3605213"/>
          </a:xfrm>
          <a:prstGeom prst="rect">
            <a:avLst/>
          </a:prstGeom>
          <a:noFill/>
          <a:ln w="9525">
            <a:noFill/>
            <a:miter lim="800000"/>
            <a:headEnd/>
            <a:tailEnd/>
          </a:ln>
        </p:spPr>
      </p:pic>
      <p:sp>
        <p:nvSpPr>
          <p:cNvPr id="60418" name="文本框 2"/>
          <p:cNvSpPr txBox="1">
            <a:spLocks noChangeArrowheads="1"/>
          </p:cNvSpPr>
          <p:nvPr/>
        </p:nvSpPr>
        <p:spPr bwMode="auto">
          <a:xfrm>
            <a:off x="4187825" y="1784350"/>
            <a:ext cx="6748463" cy="4400550"/>
          </a:xfrm>
          <a:prstGeom prst="rect">
            <a:avLst/>
          </a:prstGeom>
          <a:noFill/>
          <a:ln w="9525">
            <a:noFill/>
            <a:miter lim="800000"/>
            <a:headEnd/>
            <a:tailEnd/>
          </a:ln>
        </p:spPr>
        <p:txBody>
          <a:bodyPr>
            <a:spAutoFit/>
          </a:bodyPr>
          <a:lstStyle/>
          <a:p>
            <a:pPr>
              <a:lnSpc>
                <a:spcPct val="125000"/>
              </a:lnSpc>
            </a:pPr>
            <a:r>
              <a:rPr lang="en-US" altLang="zh-CN" sz="2800" b="1">
                <a:solidFill>
                  <a:srgbClr val="0000CC"/>
                </a:solidFill>
                <a:latin typeface="新宋体" pitchFamily="49" charset="-122"/>
                <a:ea typeface="新宋体" pitchFamily="49" charset="-122"/>
              </a:rPr>
              <a:t>    习近平指出：</a:t>
            </a:r>
            <a:r>
              <a:rPr lang="en-US" altLang="zh-CN" sz="2800" b="1">
                <a:solidFill>
                  <a:srgbClr val="C00000"/>
                </a:solidFill>
                <a:latin typeface="新宋体" pitchFamily="49" charset="-122"/>
                <a:ea typeface="新宋体" pitchFamily="49" charset="-122"/>
              </a:rPr>
              <a:t>要深入研究世界经济和我国经济面临的新情况新问题，为马克思主义政治经济学创新发展贡献中国智慧。</a:t>
            </a:r>
            <a:r>
              <a:rPr lang="en-US" altLang="zh-CN" sz="2800" b="1">
                <a:solidFill>
                  <a:srgbClr val="0000CC"/>
                </a:solidFill>
                <a:latin typeface="新宋体" pitchFamily="49" charset="-122"/>
                <a:ea typeface="新宋体" pitchFamily="49" charset="-122"/>
              </a:rPr>
              <a:t>   </a:t>
            </a:r>
          </a:p>
          <a:p>
            <a:pPr>
              <a:lnSpc>
                <a:spcPct val="125000"/>
              </a:lnSpc>
            </a:pPr>
            <a:r>
              <a:rPr lang="en-US" altLang="zh-CN" sz="2800" b="1">
                <a:solidFill>
                  <a:srgbClr val="0000CC"/>
                </a:solidFill>
                <a:latin typeface="新宋体" pitchFamily="49" charset="-122"/>
                <a:ea typeface="新宋体" pitchFamily="49" charset="-122"/>
              </a:rPr>
              <a:t>    中国特色社会主义政治经济学立足于</a:t>
            </a:r>
            <a:r>
              <a:rPr lang="en-US" altLang="zh-CN" sz="2800" b="1">
                <a:solidFill>
                  <a:srgbClr val="FF0000"/>
                </a:solidFill>
                <a:latin typeface="新宋体" pitchFamily="49" charset="-122"/>
                <a:ea typeface="新宋体" pitchFamily="49" charset="-122"/>
              </a:rPr>
              <a:t>中国改革发展的成功实践</a:t>
            </a:r>
            <a:r>
              <a:rPr lang="en-US" altLang="zh-CN" sz="2800" b="1">
                <a:solidFill>
                  <a:srgbClr val="0000CC"/>
                </a:solidFill>
                <a:latin typeface="新宋体" pitchFamily="49" charset="-122"/>
                <a:ea typeface="新宋体" pitchFamily="49" charset="-122"/>
              </a:rPr>
              <a:t>，是研究和揭示</a:t>
            </a:r>
            <a:r>
              <a:rPr lang="zh-CN" altLang="en-US" sz="2800" b="1">
                <a:solidFill>
                  <a:srgbClr val="FF0000"/>
                </a:solidFill>
                <a:latin typeface="新宋体" pitchFamily="49" charset="-122"/>
                <a:ea typeface="新宋体" pitchFamily="49" charset="-122"/>
              </a:rPr>
              <a:t>中国特色</a:t>
            </a:r>
            <a:r>
              <a:rPr lang="en-US" altLang="zh-CN" sz="2800" b="1">
                <a:solidFill>
                  <a:srgbClr val="FF0000"/>
                </a:solidFill>
                <a:latin typeface="新宋体" pitchFamily="49" charset="-122"/>
                <a:ea typeface="新宋体" pitchFamily="49" charset="-122"/>
              </a:rPr>
              <a:t>社会主义经济发展和运行规律</a:t>
            </a:r>
            <a:r>
              <a:rPr lang="en-US" altLang="zh-CN" sz="2800" b="1">
                <a:solidFill>
                  <a:srgbClr val="0000CC"/>
                </a:solidFill>
                <a:latin typeface="新宋体" pitchFamily="49" charset="-122"/>
                <a:ea typeface="新宋体" pitchFamily="49" charset="-122"/>
              </a:rPr>
              <a:t>的科学，是在长期的经济发展实践中，初步形成的科学的理论。</a:t>
            </a:r>
            <a:endParaRPr lang="zh-CN" altLang="en-US" sz="2800" b="1">
              <a:solidFill>
                <a:srgbClr val="0000CC"/>
              </a:solidFill>
              <a:latin typeface="新宋体" pitchFamily="49" charset="-122"/>
              <a:ea typeface="新宋体" pitchFamily="49" charset="-122"/>
            </a:endParaRPr>
          </a:p>
        </p:txBody>
      </p:sp>
    </p:spTree>
    <p:extLst>
      <p:ext uri="{BB962C8B-B14F-4D97-AF65-F5344CB8AC3E}">
        <p14:creationId xmlns="" xmlns:p14="http://schemas.microsoft.com/office/powerpoint/2010/main" val="134940378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2079">
            <a:extLst>
              <a:ext uri="{FF2B5EF4-FFF2-40B4-BE49-F238E27FC236}">
                <a16:creationId xmlns="" xmlns:a16="http://schemas.microsoft.com/office/drawing/2014/main" id="{9CA8E7BE-3521-41A2-AF4E-785BB830B59E}"/>
              </a:ext>
            </a:extLst>
          </p:cNvPr>
          <p:cNvGrpSpPr>
            <a:grpSpLocks/>
          </p:cNvGrpSpPr>
          <p:nvPr/>
        </p:nvGrpSpPr>
        <p:grpSpPr bwMode="auto">
          <a:xfrm>
            <a:off x="1482726" y="-14288"/>
            <a:ext cx="1654175" cy="390526"/>
            <a:chOff x="0" y="22"/>
            <a:chExt cx="2085" cy="274"/>
          </a:xfrm>
        </p:grpSpPr>
        <p:sp>
          <p:nvSpPr>
            <p:cNvPr id="19459" name="圆角矩形 2080">
              <a:extLst>
                <a:ext uri="{FF2B5EF4-FFF2-40B4-BE49-F238E27FC236}">
                  <a16:creationId xmlns="" xmlns:a16="http://schemas.microsoft.com/office/drawing/2014/main" id="{C572274D-D9C5-4364-A270-67E4475979CB}"/>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9460" name="文本框 2081">
              <a:extLst>
                <a:ext uri="{FF2B5EF4-FFF2-40B4-BE49-F238E27FC236}">
                  <a16:creationId xmlns="" xmlns:a16="http://schemas.microsoft.com/office/drawing/2014/main" id="{6BE17948-E33D-4EF9-AA80-7DE44A7C279B}"/>
                </a:ext>
              </a:extLst>
            </p:cNvPr>
            <p:cNvSpPr txBox="1">
              <a:spLocks noChangeArrowheads="1"/>
            </p:cNvSpPr>
            <p:nvPr/>
          </p:nvSpPr>
          <p:spPr bwMode="auto">
            <a:xfrm>
              <a:off x="38" y="28"/>
              <a:ext cx="2047" cy="219"/>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itchFamily="49" charset="-122"/>
                  <a:ea typeface="幼圆" pitchFamily="49" charset="-122"/>
                  <a:sym typeface="宋体" panose="02010600030101010101" pitchFamily="2" charset="-122"/>
                </a:rPr>
                <a:t>2</a:t>
              </a:r>
              <a:r>
                <a:rPr lang="zh-CN" altLang="en-US" sz="1400" b="1">
                  <a:solidFill>
                    <a:srgbClr val="0000FF"/>
                  </a:solidFill>
                  <a:latin typeface="幼圆" pitchFamily="49" charset="-122"/>
                  <a:ea typeface="幼圆" pitchFamily="49" charset="-122"/>
                  <a:sym typeface="宋体" panose="02010600030101010101" pitchFamily="2" charset="-122"/>
                </a:rPr>
                <a:t>）</a:t>
              </a:r>
              <a:r>
                <a:rPr lang="en-US" altLang="zh-CN" sz="1400" b="1">
                  <a:solidFill>
                    <a:srgbClr val="0000FF"/>
                  </a:solidFill>
                  <a:latin typeface="幼圆" pitchFamily="49" charset="-122"/>
                  <a:ea typeface="幼圆" pitchFamily="49" charset="-122"/>
                  <a:sym typeface="宋体" panose="02010600030101010101" pitchFamily="2" charset="-122"/>
                </a:rPr>
                <a:t>“</a:t>
              </a:r>
              <a:r>
                <a:rPr lang="zh-CN" altLang="en-US" sz="1400" b="1">
                  <a:solidFill>
                    <a:srgbClr val="0000FF"/>
                  </a:solidFill>
                  <a:latin typeface="幼圆" pitchFamily="49" charset="-122"/>
                  <a:ea typeface="幼圆" pitchFamily="49" charset="-122"/>
                  <a:sym typeface="宋体" panose="02010600030101010101" pitchFamily="2" charset="-122"/>
                </a:rPr>
                <a:t>三位一体</a:t>
              </a:r>
              <a:r>
                <a:rPr lang="en-US" altLang="zh-CN" sz="1400" b="1">
                  <a:solidFill>
                    <a:srgbClr val="0000FF"/>
                  </a:solidFill>
                  <a:latin typeface="幼圆" pitchFamily="49" charset="-122"/>
                  <a:ea typeface="幼圆" pitchFamily="49" charset="-122"/>
                  <a:sym typeface="宋体" panose="02010600030101010101" pitchFamily="2" charset="-122"/>
                </a:rPr>
                <a:t>”</a:t>
              </a:r>
            </a:p>
          </p:txBody>
        </p:sp>
      </p:grpSp>
      <p:sp>
        <p:nvSpPr>
          <p:cNvPr id="19461" name="圆角矩形 6">
            <a:extLst>
              <a:ext uri="{FF2B5EF4-FFF2-40B4-BE49-F238E27FC236}">
                <a16:creationId xmlns="" xmlns:a16="http://schemas.microsoft.com/office/drawing/2014/main" id="{C71ACED9-B68B-4867-B471-E3C3FDDA5CE7}"/>
              </a:ext>
            </a:extLst>
          </p:cNvPr>
          <p:cNvSpPr>
            <a:spLocks noChangeArrowheads="1"/>
          </p:cNvSpPr>
          <p:nvPr/>
        </p:nvSpPr>
        <p:spPr bwMode="auto">
          <a:xfrm>
            <a:off x="1574190" y="1388819"/>
            <a:ext cx="4322762" cy="2981325"/>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dirty="0">
                <a:solidFill>
                  <a:schemeClr val="accent2"/>
                </a:solidFill>
                <a:latin typeface="楷体" panose="02010609060101010101" pitchFamily="49" charset="-122"/>
                <a:ea typeface="楷体" panose="02010609060101010101" pitchFamily="49" charset="-122"/>
              </a:rPr>
              <a:t> </a:t>
            </a:r>
            <a:r>
              <a:rPr lang="zh-CN" altLang="zh-CN" sz="2000" b="1" dirty="0">
                <a:solidFill>
                  <a:schemeClr val="accent2"/>
                </a:solidFill>
                <a:latin typeface="楷体" panose="02010609060101010101" pitchFamily="49" charset="-122"/>
                <a:ea typeface="楷体" panose="02010609060101010101" pitchFamily="49" charset="-122"/>
              </a:rPr>
              <a:t>《关于社会主义精神文明建设指导方针的决议》第一次明确提出：“</a:t>
            </a:r>
            <a:r>
              <a:rPr lang="zh-CN" altLang="zh-CN" sz="2000" b="1" dirty="0">
                <a:solidFill>
                  <a:srgbClr val="FF0000"/>
                </a:solidFill>
                <a:latin typeface="幼圆" pitchFamily="49" charset="-122"/>
                <a:ea typeface="幼圆" pitchFamily="49" charset="-122"/>
              </a:rPr>
              <a:t>我国社会主义现代化建设的总体布局是：以经济建设为中心，坚定不移地进行经济体制改革，坚定不移地进行</a:t>
            </a:r>
            <a:r>
              <a:rPr lang="zh-CN" altLang="zh-CN" sz="2000" b="1" dirty="0">
                <a:solidFill>
                  <a:srgbClr val="00B050"/>
                </a:solidFill>
                <a:latin typeface="幼圆" pitchFamily="49" charset="-122"/>
                <a:ea typeface="幼圆" pitchFamily="49" charset="-122"/>
              </a:rPr>
              <a:t>政治体制改革</a:t>
            </a:r>
            <a:r>
              <a:rPr lang="zh-CN" altLang="zh-CN" sz="2000" b="1" dirty="0">
                <a:solidFill>
                  <a:srgbClr val="FF0000"/>
                </a:solidFill>
                <a:latin typeface="幼圆" pitchFamily="49" charset="-122"/>
                <a:ea typeface="幼圆" pitchFamily="49" charset="-122"/>
              </a:rPr>
              <a:t>，坚定不移地加强精神文明建设</a:t>
            </a:r>
            <a:r>
              <a:rPr lang="zh-CN" altLang="zh-CN" sz="2000" b="1" dirty="0">
                <a:solidFill>
                  <a:schemeClr val="accent2"/>
                </a:solidFill>
                <a:latin typeface="楷体" panose="02010609060101010101" pitchFamily="49" charset="-122"/>
                <a:ea typeface="楷体" panose="02010609060101010101" pitchFamily="49" charset="-122"/>
              </a:rPr>
              <a:t>。”</a:t>
            </a:r>
          </a:p>
        </p:txBody>
      </p:sp>
      <p:sp>
        <p:nvSpPr>
          <p:cNvPr id="19462" name="文本框 894979">
            <a:extLst>
              <a:ext uri="{FF2B5EF4-FFF2-40B4-BE49-F238E27FC236}">
                <a16:creationId xmlns="" xmlns:a16="http://schemas.microsoft.com/office/drawing/2014/main" id="{3666571E-D2D7-435E-BE47-D8B71019F925}"/>
              </a:ext>
            </a:extLst>
          </p:cNvPr>
          <p:cNvSpPr txBox="1">
            <a:spLocks noChangeArrowheads="1"/>
          </p:cNvSpPr>
          <p:nvPr/>
        </p:nvSpPr>
        <p:spPr bwMode="auto">
          <a:xfrm>
            <a:off x="1890714" y="542925"/>
            <a:ext cx="2879725" cy="400050"/>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1986</a:t>
            </a:r>
            <a:r>
              <a:rPr lang="zh-CN" altLang="en-US" sz="2000" b="1">
                <a:solidFill>
                  <a:srgbClr val="FF0000"/>
                </a:solidFill>
                <a:ea typeface="幼圆" pitchFamily="49" charset="-122"/>
              </a:rPr>
              <a:t>，十二届六中全会</a:t>
            </a:r>
          </a:p>
        </p:txBody>
      </p:sp>
      <p:sp>
        <p:nvSpPr>
          <p:cNvPr id="19463" name="圆角矩形 6">
            <a:extLst>
              <a:ext uri="{FF2B5EF4-FFF2-40B4-BE49-F238E27FC236}">
                <a16:creationId xmlns="" xmlns:a16="http://schemas.microsoft.com/office/drawing/2014/main" id="{5905FCEA-3D4D-4A75-8DBF-DDCBBF05EBE6}"/>
              </a:ext>
            </a:extLst>
          </p:cNvPr>
          <p:cNvSpPr>
            <a:spLocks noChangeArrowheads="1"/>
          </p:cNvSpPr>
          <p:nvPr/>
        </p:nvSpPr>
        <p:spPr bwMode="auto">
          <a:xfrm>
            <a:off x="5608639" y="4520711"/>
            <a:ext cx="4721225" cy="183515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确定了党在社会主义初级阶段的基本路线，把“</a:t>
            </a:r>
            <a:r>
              <a:rPr lang="zh-CN" altLang="zh-CN" sz="2000" b="1">
                <a:solidFill>
                  <a:srgbClr val="FF0000"/>
                </a:solidFill>
                <a:latin typeface="幼圆" pitchFamily="49" charset="-122"/>
                <a:ea typeface="幼圆" pitchFamily="49" charset="-122"/>
              </a:rPr>
              <a:t>富强、民主、文明</a:t>
            </a:r>
            <a:r>
              <a:rPr lang="zh-CN" altLang="zh-CN" sz="2000" b="1">
                <a:solidFill>
                  <a:schemeClr val="accent2"/>
                </a:solidFill>
                <a:latin typeface="楷体" panose="02010609060101010101" pitchFamily="49" charset="-122"/>
                <a:ea typeface="楷体" panose="02010609060101010101" pitchFamily="49" charset="-122"/>
              </a:rPr>
              <a:t>”确立为中国特色社会主义经济、政治、文化现代化“三位一体”的战略目标。</a:t>
            </a:r>
          </a:p>
        </p:txBody>
      </p:sp>
      <p:sp>
        <p:nvSpPr>
          <p:cNvPr id="19464" name="文本框 894979">
            <a:extLst>
              <a:ext uri="{FF2B5EF4-FFF2-40B4-BE49-F238E27FC236}">
                <a16:creationId xmlns="" xmlns:a16="http://schemas.microsoft.com/office/drawing/2014/main" id="{2D537763-A96F-41EE-8319-2F428F8F1CD4}"/>
              </a:ext>
            </a:extLst>
          </p:cNvPr>
          <p:cNvSpPr txBox="1">
            <a:spLocks noChangeArrowheads="1"/>
          </p:cNvSpPr>
          <p:nvPr/>
        </p:nvSpPr>
        <p:spPr bwMode="auto">
          <a:xfrm>
            <a:off x="6891950" y="4016620"/>
            <a:ext cx="1958975" cy="400050"/>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1987</a:t>
            </a:r>
            <a:r>
              <a:rPr lang="zh-CN" altLang="en-US" sz="2000" b="1">
                <a:solidFill>
                  <a:srgbClr val="FF0000"/>
                </a:solidFill>
                <a:ea typeface="幼圆" pitchFamily="49" charset="-122"/>
              </a:rPr>
              <a:t>，十三大</a:t>
            </a:r>
          </a:p>
        </p:txBody>
      </p:sp>
      <p:pic>
        <p:nvPicPr>
          <p:cNvPr id="19465" name="图片 6">
            <a:extLst>
              <a:ext uri="{FF2B5EF4-FFF2-40B4-BE49-F238E27FC236}">
                <a16:creationId xmlns="" xmlns:a16="http://schemas.microsoft.com/office/drawing/2014/main" id="{25FE0F6E-A817-43FA-90C8-906E295F1F09}"/>
              </a:ext>
            </a:extLst>
          </p:cNvPr>
          <p:cNvPicPr>
            <a:picLocks noChangeAspect="1"/>
          </p:cNvPicPr>
          <p:nvPr/>
        </p:nvPicPr>
        <p:blipFill>
          <a:blip r:embed="rId3"/>
          <a:stretch>
            <a:fillRect/>
          </a:stretch>
        </p:blipFill>
        <p:spPr>
          <a:xfrm>
            <a:off x="6213475" y="198120"/>
            <a:ext cx="4281804" cy="3211831"/>
          </a:xfrm>
          <a:prstGeom prst="ellipse">
            <a:avLst/>
          </a:prstGeom>
          <a:noFill/>
          <a:ln w="9525">
            <a:noFill/>
          </a:ln>
        </p:spPr>
      </p:pic>
      <p:pic>
        <p:nvPicPr>
          <p:cNvPr id="19466" name="图片 7">
            <a:extLst>
              <a:ext uri="{FF2B5EF4-FFF2-40B4-BE49-F238E27FC236}">
                <a16:creationId xmlns="" xmlns:a16="http://schemas.microsoft.com/office/drawing/2014/main" id="{0EE22DCF-86C5-471B-9C16-2AAA87D64F12}"/>
              </a:ext>
            </a:extLst>
          </p:cNvPr>
          <p:cNvPicPr>
            <a:picLocks noChangeAspect="1"/>
          </p:cNvPicPr>
          <p:nvPr/>
        </p:nvPicPr>
        <p:blipFill>
          <a:blip r:embed="rId4"/>
          <a:stretch>
            <a:fillRect/>
          </a:stretch>
        </p:blipFill>
        <p:spPr>
          <a:xfrm>
            <a:off x="1751329" y="4502760"/>
            <a:ext cx="3657600" cy="2159000"/>
          </a:xfrm>
          <a:prstGeom prst="round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806450" y="1290638"/>
            <a:ext cx="7410450"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defRPr/>
            </a:pPr>
            <a:r>
              <a:rPr lang="en-US" altLang="zh-CN" sz="3200" kern="0" cap="all">
                <a:ln w="0">
                  <a:noFill/>
                </a:ln>
                <a:solidFill>
                  <a:srgbClr val="008000"/>
                </a:solidFill>
                <a:latin typeface="方正姚体" panose="02010601030101010101" pitchFamily="2" charset="-122"/>
                <a:ea typeface="方正姚体" panose="02010601030101010101" pitchFamily="2" charset="-122"/>
                <a:sym typeface="+mn-ea"/>
              </a:rPr>
              <a:t>4.</a:t>
            </a:r>
            <a:r>
              <a:rPr lang="zh-CN" altLang="en-US" sz="3200" kern="0" cap="all">
                <a:ln w="0">
                  <a:noFill/>
                </a:ln>
                <a:solidFill>
                  <a:srgbClr val="008000"/>
                </a:solidFill>
                <a:latin typeface="方正姚体" panose="02010601030101010101" pitchFamily="2" charset="-122"/>
                <a:ea typeface="方正姚体" panose="02010601030101010101" pitchFamily="2" charset="-122"/>
                <a:sym typeface="+mn-ea"/>
              </a:rPr>
              <a:t>习近平新时代中国特色社会主义思想  </a:t>
            </a:r>
            <a:endParaRPr lang="zh-CN" altLang="en-US" sz="3200" kern="0" cap="all" dirty="0">
              <a:ln w="0">
                <a:noFill/>
              </a:ln>
              <a:solidFill>
                <a:srgbClr val="008000"/>
              </a:solidFill>
              <a:latin typeface="方正姚体" panose="02010601030101010101" pitchFamily="2" charset="-122"/>
              <a:ea typeface="方正姚体" panose="02010601030101010101" pitchFamily="2" charset="-122"/>
              <a:sym typeface="+mn-ea"/>
            </a:endParaRPr>
          </a:p>
        </p:txBody>
      </p:sp>
      <p:sp>
        <p:nvSpPr>
          <p:cNvPr id="61442" name="矩形 194563"/>
          <p:cNvSpPr>
            <a:spLocks noChangeArrowheads="1"/>
          </p:cNvSpPr>
          <p:nvPr/>
        </p:nvSpPr>
        <p:spPr bwMode="auto">
          <a:xfrm>
            <a:off x="1212850" y="2344738"/>
            <a:ext cx="10190163" cy="538162"/>
          </a:xfrm>
          <a:prstGeom prst="rect">
            <a:avLst/>
          </a:prstGeom>
          <a:noFill/>
          <a:ln w="9525">
            <a:noFill/>
            <a:miter lim="800000"/>
            <a:headEnd/>
            <a:tailEnd/>
          </a:ln>
        </p:spPr>
        <p:txBody>
          <a:bodyPr anchor="ctr">
            <a:spAutoFit/>
          </a:bodyPr>
          <a:lstStyle/>
          <a:p>
            <a:pPr>
              <a:lnSpc>
                <a:spcPct val="110000"/>
              </a:lnSpc>
              <a:buSzPct val="100000"/>
            </a:pPr>
            <a:r>
              <a:rPr lang="zh-CN" altLang="en-US" sz="3000" b="1">
                <a:latin typeface="宋体" charset="-122"/>
              </a:rPr>
              <a:t>    </a:t>
            </a:r>
            <a:endParaRPr lang="zh-CN" altLang="en-US" sz="3000" b="1">
              <a:solidFill>
                <a:srgbClr val="0F1010"/>
              </a:solidFill>
              <a:latin typeface="宋体" charset="-122"/>
              <a:sym typeface="黑体" pitchFamily="2" charset="-122"/>
            </a:endParaRPr>
          </a:p>
        </p:txBody>
      </p:sp>
      <p:sp>
        <p:nvSpPr>
          <p:cNvPr id="4" name="矩形 3"/>
          <p:cNvSpPr/>
          <p:nvPr/>
        </p:nvSpPr>
        <p:spPr>
          <a:xfrm>
            <a:off x="1277938" y="2246313"/>
            <a:ext cx="9721850" cy="3168650"/>
          </a:xfrm>
          <a:prstGeom prst="rect">
            <a:avLst/>
          </a:prstGeom>
        </p:spPr>
        <p:txBody>
          <a:bodyPr>
            <a:spAutoFit/>
          </a:bodyPr>
          <a:lstStyle/>
          <a:p>
            <a:pPr fontAlgn="auto">
              <a:lnSpc>
                <a:spcPts val="4000"/>
              </a:lnSpc>
              <a:spcBef>
                <a:spcPts val="0"/>
              </a:spcBef>
              <a:spcAft>
                <a:spcPts val="0"/>
              </a:spcAft>
              <a:defRPr/>
            </a:pPr>
            <a:r>
              <a:rPr lang="zh-CN" altLang="en-US" sz="3200" b="1" dirty="0">
                <a:solidFill>
                  <a:srgbClr val="C00000"/>
                </a:solidFill>
                <a:latin typeface="幼圆" panose="02010509060101010101" charset="-122"/>
                <a:ea typeface="幼圆" panose="02010509060101010101" charset="-122"/>
                <a:cs typeface="+mn-cs"/>
              </a:rPr>
              <a:t>❀</a:t>
            </a:r>
            <a:r>
              <a:rPr lang="en-US" altLang="zh-CN" sz="3200" b="1" dirty="0">
                <a:solidFill>
                  <a:srgbClr val="C00000"/>
                </a:solidFill>
                <a:latin typeface="幼圆" panose="02010509060101010101" charset="-122"/>
                <a:ea typeface="幼圆" panose="02010509060101010101" charset="-122"/>
                <a:cs typeface="+mn-cs"/>
              </a:rPr>
              <a:t>...</a:t>
            </a:r>
            <a:r>
              <a:rPr lang="zh-CN" altLang="en-US" sz="3200" b="1" dirty="0">
                <a:solidFill>
                  <a:srgbClr val="0000CC"/>
                </a:solidFill>
                <a:latin typeface="宋体" panose="02010600030101010101" pitchFamily="2" charset="-122"/>
                <a:ea typeface="宋体" panose="02010600030101010101" pitchFamily="2" charset="-122"/>
                <a:cs typeface="+mn-cs"/>
              </a:rPr>
              <a:t>必须从理论和实践结合上系统回答新时代坚持和发展什么样的中国特色社会主义、怎样坚持和发展中国特色社会主义。</a:t>
            </a:r>
          </a:p>
          <a:p>
            <a:pPr fontAlgn="auto">
              <a:lnSpc>
                <a:spcPts val="4000"/>
              </a:lnSpc>
              <a:spcBef>
                <a:spcPts val="0"/>
              </a:spcBef>
              <a:spcAft>
                <a:spcPts val="0"/>
              </a:spcAft>
              <a:defRPr/>
            </a:pPr>
            <a:r>
              <a:rPr lang="zh-CN" altLang="en-US" sz="3200" b="1" dirty="0">
                <a:solidFill>
                  <a:srgbClr val="C00000"/>
                </a:solidFill>
                <a:latin typeface="幼圆" panose="02010509060101010101" charset="-122"/>
                <a:ea typeface="幼圆" panose="02010509060101010101" charset="-122"/>
                <a:cs typeface="+mn-cs"/>
                <a:sym typeface="+mn-ea"/>
              </a:rPr>
              <a:t>❀</a:t>
            </a:r>
            <a:r>
              <a:rPr lang="en-US" altLang="zh-CN" sz="3200" b="1" dirty="0">
                <a:solidFill>
                  <a:srgbClr val="C00000"/>
                </a:solidFill>
                <a:latin typeface="幼圆" panose="02010509060101010101" charset="-122"/>
                <a:ea typeface="幼圆" panose="02010509060101010101" charset="-122"/>
                <a:cs typeface="+mn-cs"/>
                <a:sym typeface="+mn-ea"/>
              </a:rPr>
              <a:t>...</a:t>
            </a:r>
            <a:r>
              <a:rPr lang="zh-CN" altLang="en-US" sz="3200" b="1" dirty="0">
                <a:latin typeface="锐字工房云字库楷体GBK" panose="02010604000000000000" charset="-122"/>
                <a:ea typeface="锐字工房云字库楷体GBK" panose="02010604000000000000" charset="-122"/>
                <a:cs typeface="+mn-cs"/>
                <a:sym typeface="+mn-ea"/>
              </a:rPr>
              <a:t>以全新的视野深化对</a:t>
            </a:r>
            <a:r>
              <a:rPr lang="zh-CN" altLang="en-US" sz="3200" b="1" dirty="0">
                <a:solidFill>
                  <a:srgbClr val="C00000"/>
                </a:solidFill>
                <a:latin typeface="锐字工房云字库楷体GBK" panose="02010604000000000000" charset="-122"/>
                <a:ea typeface="锐字工房云字库楷体GBK" panose="02010604000000000000" charset="-122"/>
                <a:cs typeface="+mn-cs"/>
                <a:sym typeface="+mn-ea"/>
              </a:rPr>
              <a:t>共产党执政规律、社会主义建设规律、人类社会发展规律的认识，</a:t>
            </a:r>
            <a:r>
              <a:rPr lang="zh-CN" altLang="en-US" sz="3200" b="1" dirty="0">
                <a:latin typeface="锐字工房云字库楷体GBK" panose="02010604000000000000" charset="-122"/>
                <a:ea typeface="锐字工房云字库楷体GBK" panose="02010604000000000000" charset="-122"/>
                <a:cs typeface="+mn-cs"/>
                <a:sym typeface="+mn-ea"/>
              </a:rPr>
              <a:t>进行艰辛理论探索，取得重大</a:t>
            </a:r>
            <a:r>
              <a:rPr lang="zh-CN" altLang="en-US" sz="3200" b="1" u="dashHeavy" dirty="0">
                <a:uFill>
                  <a:solidFill>
                    <a:srgbClr val="0000CC"/>
                  </a:solidFill>
                </a:uFill>
                <a:latin typeface="锐字工房云字库楷体GBK" panose="02010604000000000000" charset="0"/>
                <a:ea typeface="锐字工房云字库楷体GBK" panose="02010604000000000000" charset="-122"/>
                <a:cs typeface="+mn-cs"/>
                <a:sym typeface="+mn-ea"/>
              </a:rPr>
              <a:t>理论创新成果</a:t>
            </a:r>
            <a:r>
              <a:rPr lang="zh-CN" altLang="en-US" sz="3200" b="1" dirty="0">
                <a:latin typeface="锐字工房云字库楷体GBK" panose="02010604000000000000" charset="-122"/>
                <a:ea typeface="锐字工房云字库楷体GBK" panose="02010604000000000000" charset="-122"/>
                <a:cs typeface="+mn-cs"/>
                <a:sym typeface="+mn-ea"/>
              </a:rPr>
              <a:t>。</a:t>
            </a:r>
            <a:endParaRPr lang="zh-CN" altLang="en-US" sz="3200" b="1" dirty="0">
              <a:latin typeface="锐字工房云字库楷体GBK" panose="02010604000000000000" charset="-122"/>
              <a:ea typeface="锐字工房云字库楷体GBK" panose="02010604000000000000" charset="-122"/>
              <a:cs typeface="+mn-cs"/>
            </a:endParaRPr>
          </a:p>
        </p:txBody>
      </p:sp>
      <p:pic>
        <p:nvPicPr>
          <p:cNvPr id="61444" name="图片 4"/>
          <p:cNvPicPr>
            <a:picLocks noChangeAspect="1"/>
          </p:cNvPicPr>
          <p:nvPr/>
        </p:nvPicPr>
        <p:blipFill>
          <a:blip r:embed="rId2"/>
          <a:srcRect/>
          <a:stretch>
            <a:fillRect/>
          </a:stretch>
        </p:blipFill>
        <p:spPr bwMode="auto">
          <a:xfrm>
            <a:off x="901700" y="1866900"/>
            <a:ext cx="7219950" cy="254000"/>
          </a:xfrm>
          <a:prstGeom prst="rect">
            <a:avLst/>
          </a:prstGeom>
          <a:noFill/>
          <a:ln w="9525">
            <a:noFill/>
            <a:miter lim="800000"/>
            <a:headEnd/>
            <a:tailEnd/>
          </a:ln>
        </p:spPr>
      </p:pic>
    </p:spTree>
    <p:extLst>
      <p:ext uri="{BB962C8B-B14F-4D97-AF65-F5344CB8AC3E}">
        <p14:creationId xmlns="" xmlns:p14="http://schemas.microsoft.com/office/powerpoint/2010/main" val="54975305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60925D38-B2D7-4FD0-8824-7D832A93B115}"/>
              </a:ext>
            </a:extLst>
          </p:cNvPr>
          <p:cNvSpPr/>
          <p:nvPr/>
        </p:nvSpPr>
        <p:spPr>
          <a:xfrm>
            <a:off x="1524000" y="44451"/>
            <a:ext cx="2425700"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8446E469-D283-4D28-B282-CB9460E768DD}"/>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sp>
        <p:nvSpPr>
          <p:cNvPr id="70660" name="矩形 453637" descr="白色大理石">
            <a:extLst>
              <a:ext uri="{FF2B5EF4-FFF2-40B4-BE49-F238E27FC236}">
                <a16:creationId xmlns="" xmlns:a16="http://schemas.microsoft.com/office/drawing/2014/main" id="{50F8DABF-4A70-4D0A-B392-D0D78F99E719}"/>
              </a:ext>
            </a:extLst>
          </p:cNvPr>
          <p:cNvSpPr>
            <a:spLocks noChangeArrowheads="1" noChangeShapeType="1" noTextEdit="1"/>
          </p:cNvSpPr>
          <p:nvPr/>
        </p:nvSpPr>
        <p:spPr bwMode="auto">
          <a:xfrm>
            <a:off x="2273300" y="584201"/>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何为供给侧改革？</a:t>
            </a:r>
          </a:p>
        </p:txBody>
      </p:sp>
      <p:sp>
        <p:nvSpPr>
          <p:cNvPr id="75781" name="圆角矩形 6">
            <a:extLst>
              <a:ext uri="{FF2B5EF4-FFF2-40B4-BE49-F238E27FC236}">
                <a16:creationId xmlns="" xmlns:a16="http://schemas.microsoft.com/office/drawing/2014/main" id="{71551508-F747-4C4B-91C5-9B9588390DAA}"/>
              </a:ext>
            </a:extLst>
          </p:cNvPr>
          <p:cNvSpPr>
            <a:spLocks noChangeArrowheads="1"/>
          </p:cNvSpPr>
          <p:nvPr/>
        </p:nvSpPr>
        <p:spPr bwMode="auto">
          <a:xfrm>
            <a:off x="1689100" y="1254126"/>
            <a:ext cx="4254500" cy="3082925"/>
          </a:xfrm>
          <a:prstGeom prst="roundRect">
            <a:avLst>
              <a:gd name="adj" fmla="val 16667"/>
            </a:avLst>
          </a:prstGeom>
          <a:solidFill>
            <a:srgbClr val="FFFFCC"/>
          </a:solidFill>
          <a:ln w="28575">
            <a:solidFill>
              <a:srgbClr val="0033CC"/>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供给侧，即供给方面（相对于需求侧）。国民经济的平稳发展取决于经济中需求和供给的相对平衡。</a:t>
            </a:r>
          </a:p>
          <a:p>
            <a:pPr>
              <a:lnSpc>
                <a:spcPct val="125000"/>
              </a:lnSpc>
            </a:pPr>
            <a:r>
              <a:rPr lang="zh-CN" altLang="zh-CN" sz="2000" b="1">
                <a:solidFill>
                  <a:schemeClr val="accent2"/>
                </a:solidFill>
                <a:latin typeface="楷体" panose="02010609060101010101" pitchFamily="49" charset="-122"/>
                <a:ea typeface="楷体" panose="02010609060101010101" pitchFamily="49" charset="-122"/>
              </a:rPr>
              <a:t>  供给侧结构性改革旨在调整经济结构，使要素实现最优配置，提升经济增长的质量和数量。</a:t>
            </a:r>
          </a:p>
        </p:txBody>
      </p:sp>
      <p:pic>
        <p:nvPicPr>
          <p:cNvPr id="75782" name="图片 4">
            <a:hlinkClick r:id="rId3" action="ppaction://hlinkfile"/>
            <a:extLst>
              <a:ext uri="{FF2B5EF4-FFF2-40B4-BE49-F238E27FC236}">
                <a16:creationId xmlns="" xmlns:a16="http://schemas.microsoft.com/office/drawing/2014/main" id="{A856BCD4-D01B-4D15-8999-CA70ABD0646F}"/>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b="7635"/>
          <a:stretch>
            <a:fillRect/>
          </a:stretch>
        </p:blipFill>
        <p:spPr bwMode="auto">
          <a:xfrm>
            <a:off x="6038851" y="225425"/>
            <a:ext cx="4454525"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3" name="图片 5">
            <a:extLst>
              <a:ext uri="{FF2B5EF4-FFF2-40B4-BE49-F238E27FC236}">
                <a16:creationId xmlns="" xmlns:a16="http://schemas.microsoft.com/office/drawing/2014/main" id="{CE984AF6-8779-4238-A3C8-9ACA8D82EDF8}"/>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149976" y="3355976"/>
            <a:ext cx="4022725" cy="2328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 xmlns:a16="http://schemas.microsoft.com/office/drawing/2014/main" id="{0D589AC0-A5DC-4F1F-AA48-78C88690F30D}"/>
              </a:ext>
            </a:extLst>
          </p:cNvPr>
          <p:cNvSpPr txBox="1"/>
          <p:nvPr/>
        </p:nvSpPr>
        <p:spPr>
          <a:xfrm>
            <a:off x="1689100" y="4648201"/>
            <a:ext cx="4681538" cy="826637"/>
          </a:xfrm>
          <a:prstGeom prst="rect">
            <a:avLst/>
          </a:prstGeom>
          <a:solidFill>
            <a:schemeClr val="accent3">
              <a:lumMod val="95000"/>
            </a:schemeClr>
          </a:solidFill>
          <a:ln w="19050">
            <a:solidFill>
              <a:srgbClr val="FF0000"/>
            </a:solidFill>
          </a:ln>
        </p:spPr>
        <p:txBody>
          <a:bodyPr>
            <a:spAutoFit/>
          </a:bodyPr>
          <a:lstStyle/>
          <a:p>
            <a:pPr>
              <a:lnSpc>
                <a:spcPct val="125000"/>
              </a:lnSpc>
              <a:defRPr/>
            </a:pPr>
            <a:r>
              <a:rPr lang="en-US" altLang="zh-CN" sz="2000" b="1" noProof="1">
                <a:solidFill>
                  <a:srgbClr val="FF0000"/>
                </a:solidFill>
                <a:latin typeface="幼圆" panose="02010509060101010101" pitchFamily="49" charset="-122"/>
                <a:ea typeface="幼圆" panose="02010509060101010101" pitchFamily="49" charset="-122"/>
                <a:cs typeface="幼圆" panose="02010509060101010101" pitchFamily="49" charset="-122"/>
                <a:sym typeface="+mn-ea"/>
              </a:rPr>
              <a:t>  </a:t>
            </a:r>
            <a:r>
              <a:rPr lang="zh-CN" altLang="en-US" sz="2000" b="1" noProof="1">
                <a:solidFill>
                  <a:srgbClr val="FF0000"/>
                </a:solidFill>
                <a:latin typeface="幼圆" panose="02010509060101010101" pitchFamily="49" charset="-122"/>
                <a:ea typeface="幼圆" panose="02010509060101010101" pitchFamily="49" charset="-122"/>
                <a:cs typeface="幼圆" panose="02010509060101010101" pitchFamily="49" charset="-122"/>
                <a:sym typeface="+mn-ea"/>
              </a:rPr>
              <a:t>201</a:t>
            </a:r>
            <a:r>
              <a:rPr lang="en-US" altLang="zh-CN" sz="2000" b="1" noProof="1">
                <a:solidFill>
                  <a:srgbClr val="FF0000"/>
                </a:solidFill>
                <a:latin typeface="幼圆" panose="02010509060101010101" pitchFamily="49" charset="-122"/>
                <a:ea typeface="幼圆" panose="02010509060101010101" pitchFamily="49" charset="-122"/>
                <a:cs typeface="幼圆" panose="02010509060101010101" pitchFamily="49" charset="-122"/>
                <a:sym typeface="+mn-ea"/>
              </a:rPr>
              <a:t>7</a:t>
            </a:r>
            <a:r>
              <a:rPr lang="zh-CN" altLang="en-US" sz="2000" b="1" noProof="1">
                <a:solidFill>
                  <a:srgbClr val="FF0000"/>
                </a:solidFill>
                <a:latin typeface="幼圆" panose="02010509060101010101" pitchFamily="49" charset="-122"/>
                <a:ea typeface="幼圆" panose="02010509060101010101" pitchFamily="49" charset="-122"/>
                <a:cs typeface="幼圆" panose="02010509060101010101" pitchFamily="49" charset="-122"/>
                <a:sym typeface="+mn-ea"/>
              </a:rPr>
              <a:t>年10月18日，习近平同志在十九大报告中指出，深化供给侧结构性改革</a:t>
            </a:r>
          </a:p>
        </p:txBody>
      </p:sp>
      <p:sp>
        <p:nvSpPr>
          <p:cNvPr id="75785" name="矩形 921609">
            <a:extLst>
              <a:ext uri="{FF2B5EF4-FFF2-40B4-BE49-F238E27FC236}">
                <a16:creationId xmlns="" xmlns:a16="http://schemas.microsoft.com/office/drawing/2014/main" id="{9C6CFC74-98D1-46DC-9E46-BE7C4BE022B7}"/>
              </a:ext>
            </a:extLst>
          </p:cNvPr>
          <p:cNvSpPr>
            <a:spLocks noChangeArrowheads="1"/>
          </p:cNvSpPr>
          <p:nvPr/>
        </p:nvSpPr>
        <p:spPr bwMode="auto">
          <a:xfrm>
            <a:off x="2001044" y="6074567"/>
            <a:ext cx="3630612"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sz="2000" b="1">
                <a:solidFill>
                  <a:srgbClr val="FF0000"/>
                </a:solidFill>
                <a:ea typeface="华文彩云" panose="02010600030101010101" pitchFamily="2" charset="-122"/>
              </a:rPr>
              <a:t>视频：</a:t>
            </a:r>
            <a:r>
              <a:rPr lang="zh-CN" altLang="en-US" sz="2000" b="1">
                <a:solidFill>
                  <a:srgbClr val="FF0000"/>
                </a:solidFill>
                <a:ea typeface="华文彩云" panose="02010600030101010101" pitchFamily="2" charset="-122"/>
                <a:hlinkClick r:id="rId6" action="ppaction://hlinkfile"/>
              </a:rPr>
              <a:t>聊聊“供给侧“  4.mp4</a:t>
            </a:r>
            <a:endParaRPr lang="en-US" altLang="zh-CN" sz="2000" b="1">
              <a:solidFill>
                <a:srgbClr val="FF0000"/>
              </a:solidFill>
              <a:ea typeface="华文彩云" panose="02010600030101010101" pitchFamily="2"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Box 9">
            <a:hlinkClick r:id="" action="ppaction://hlinkshowjump?jump=nextslide"/>
          </p:cNvPr>
          <p:cNvSpPr txBox="1">
            <a:spLocks noChangeArrowheads="1"/>
          </p:cNvSpPr>
          <p:nvPr/>
        </p:nvSpPr>
        <p:spPr bwMode="auto">
          <a:xfrm>
            <a:off x="4652963" y="933450"/>
            <a:ext cx="3240087" cy="560388"/>
          </a:xfrm>
          <a:prstGeom prst="rect">
            <a:avLst/>
          </a:prstGeom>
          <a:no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2.</a:t>
            </a:r>
            <a:r>
              <a:rPr lang="zh-CN" altLang="en-US" sz="3000" b="1">
                <a:solidFill>
                  <a:schemeClr val="bg1"/>
                </a:solidFill>
                <a:latin typeface="微软雅黑" pitchFamily="34" charset="-122"/>
                <a:ea typeface="微软雅黑" pitchFamily="34" charset="-122"/>
              </a:rPr>
              <a:t>六大历史性变革</a:t>
            </a:r>
          </a:p>
        </p:txBody>
      </p:sp>
      <p:sp>
        <p:nvSpPr>
          <p:cNvPr id="62466" name="TextBox 9">
            <a:hlinkClick r:id="" action="ppaction://hlinkshowjump?jump=nextslide"/>
          </p:cNvPr>
          <p:cNvSpPr txBox="1">
            <a:spLocks noChangeArrowheads="1"/>
          </p:cNvSpPr>
          <p:nvPr/>
        </p:nvSpPr>
        <p:spPr bwMode="auto">
          <a:xfrm>
            <a:off x="4076700" y="933450"/>
            <a:ext cx="4394200" cy="560388"/>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1.</a:t>
            </a:r>
            <a:r>
              <a:rPr lang="zh-CN" altLang="en-US" sz="3000" b="1">
                <a:solidFill>
                  <a:schemeClr val="bg1"/>
                </a:solidFill>
                <a:latin typeface="微软雅黑" pitchFamily="34" charset="-122"/>
                <a:ea typeface="微软雅黑" pitchFamily="34" charset="-122"/>
              </a:rPr>
              <a:t>供给侧结构性改革内涵</a:t>
            </a:r>
          </a:p>
        </p:txBody>
      </p:sp>
      <p:sp>
        <p:nvSpPr>
          <p:cNvPr id="6" name="圆角矩形 5"/>
          <p:cNvSpPr/>
          <p:nvPr/>
        </p:nvSpPr>
        <p:spPr>
          <a:xfrm>
            <a:off x="1828800" y="1989138"/>
            <a:ext cx="3330575" cy="4176712"/>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7" name="矩形 6"/>
          <p:cNvSpPr/>
          <p:nvPr/>
        </p:nvSpPr>
        <p:spPr>
          <a:xfrm>
            <a:off x="1828800" y="2205038"/>
            <a:ext cx="3114675" cy="3700462"/>
          </a:xfrm>
          <a:prstGeom prst="rect">
            <a:avLst/>
          </a:prstGeom>
        </p:spPr>
        <p:txBody>
          <a:bodyPr lIns="98466" tIns="49233" rIns="98466" bIns="49233">
            <a:spAutoFit/>
          </a:bodyPr>
          <a:lstStyle/>
          <a:p>
            <a:pPr fontAlgn="auto">
              <a:lnSpc>
                <a:spcPct val="150000"/>
              </a:lnSpc>
              <a:spcBef>
                <a:spcPts val="0"/>
              </a:spcBef>
              <a:spcAft>
                <a:spcPts val="0"/>
              </a:spcAft>
              <a:buFont typeface="Wingdings" panose="05000000000000000000" pitchFamily="2" charset="2"/>
              <a:buChar char="Ø"/>
              <a:defRPr/>
            </a:pPr>
            <a:r>
              <a:rPr lang="zh-CN" altLang="zh-CN" sz="2600" b="1" dirty="0">
                <a:solidFill>
                  <a:srgbClr val="FF0000"/>
                </a:solidFill>
                <a:latin typeface="楷体" panose="02010609060101010101" pitchFamily="49" charset="-122"/>
                <a:ea typeface="楷体" panose="02010609060101010101" pitchFamily="49" charset="-122"/>
                <a:cs typeface="+mn-cs"/>
              </a:rPr>
              <a:t>供给侧结构性改革</a:t>
            </a:r>
            <a:endParaRPr lang="en-US" altLang="zh-CN" sz="2600" b="1" dirty="0">
              <a:solidFill>
                <a:srgbClr val="FF0000"/>
              </a:solidFill>
              <a:latin typeface="楷体" panose="02010609060101010101" pitchFamily="49" charset="-122"/>
              <a:ea typeface="楷体" panose="02010609060101010101" pitchFamily="49" charset="-122"/>
              <a:cs typeface="+mn-cs"/>
            </a:endParaRPr>
          </a:p>
          <a:p>
            <a:pPr fontAlgn="auto">
              <a:lnSpc>
                <a:spcPct val="150000"/>
              </a:lnSpc>
              <a:spcBef>
                <a:spcPts val="0"/>
              </a:spcBef>
              <a:spcAft>
                <a:spcPts val="0"/>
              </a:spcAft>
              <a:buFont typeface="Wingdings" panose="05000000000000000000" pitchFamily="2" charset="2"/>
              <a:buChar char="Ø"/>
              <a:defRPr/>
            </a:pPr>
            <a:r>
              <a:rPr lang="zh-CN" altLang="zh-CN" sz="2600" b="1" dirty="0">
                <a:latin typeface="楷体" panose="02010609060101010101" pitchFamily="49" charset="-122"/>
                <a:ea typeface="楷体" panose="02010609060101010101" pitchFamily="49" charset="-122"/>
                <a:cs typeface="+mn-cs"/>
              </a:rPr>
              <a:t>就是用改革的办法推进供给结构调整，更好地满足需求，促进经济社会持续健康发展。</a:t>
            </a:r>
            <a:endParaRPr lang="en-US" altLang="zh-CN" sz="2600" b="1"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61442" name="Picture 2" descr="https://timgsa.baidu.com/timg?image&amp;quality=80&amp;size=b9999_10000&amp;sec=1523974487767&amp;di=9abbb444d2dda20a8353346e69f8627f&amp;imgtype=0&amp;src=http%3A%2F%2Fnews.cnhubei.com%2Fxw%2Fjj%2F201702%2FW020170204671754360778.jpg"/>
          <p:cNvPicPr>
            <a:picLocks noChangeAspect="1" noChangeArrowheads="1"/>
          </p:cNvPicPr>
          <p:nvPr/>
        </p:nvPicPr>
        <p:blipFill>
          <a:blip r:embed="rId2"/>
          <a:srcRect/>
          <a:stretch>
            <a:fillRect/>
          </a:stretch>
        </p:blipFill>
        <p:spPr bwMode="auto">
          <a:xfrm>
            <a:off x="5448300" y="1989138"/>
            <a:ext cx="4464050" cy="4176712"/>
          </a:xfrm>
          <a:prstGeom prst="rect">
            <a:avLst/>
          </a:prstGeom>
          <a:ln>
            <a:noFill/>
          </a:ln>
          <a:effectLst>
            <a:outerShdw blurRad="292100" dist="139700" dir="2700000" algn="tl" rotWithShape="0">
              <a:srgbClr val="333333">
                <a:alpha val="65000"/>
              </a:srgbClr>
            </a:outerShdw>
          </a:effectLst>
        </p:spPr>
      </p:pic>
      <p:pic>
        <p:nvPicPr>
          <p:cNvPr id="62470" name="图片 7"/>
          <p:cNvPicPr>
            <a:picLocks noChangeAspect="1"/>
          </p:cNvPicPr>
          <p:nvPr/>
        </p:nvPicPr>
        <p:blipFill>
          <a:blip r:embed="rId3"/>
          <a:srcRect/>
          <a:stretch>
            <a:fillRect/>
          </a:stretch>
        </p:blipFill>
        <p:spPr bwMode="auto">
          <a:xfrm>
            <a:off x="1524000" y="6129338"/>
            <a:ext cx="9144000" cy="728662"/>
          </a:xfrm>
          <a:prstGeom prst="rect">
            <a:avLst/>
          </a:prstGeom>
          <a:noFill/>
          <a:ln w="9525">
            <a:noFill/>
            <a:miter lim="800000"/>
            <a:headEnd/>
            <a:tailEnd/>
          </a:ln>
        </p:spPr>
      </p:pic>
    </p:spTree>
    <p:extLst>
      <p:ext uri="{BB962C8B-B14F-4D97-AF65-F5344CB8AC3E}">
        <p14:creationId xmlns="" xmlns:p14="http://schemas.microsoft.com/office/powerpoint/2010/main" val="23673151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7">
                                            <p:txEl>
                                              <p:pRg st="0" end="0"/>
                                            </p:txEl>
                                          </p:spTgt>
                                        </p:tgtEl>
                                        <p:attrNameLst>
                                          <p:attrName>fill.type</p:attrName>
                                        </p:attrNameLst>
                                      </p:cBhvr>
                                      <p:to>
                                        <p:strVal val="solid"/>
                                      </p:to>
                                    </p:set>
                                  </p:childTnLst>
                                </p:cTn>
                              </p:par>
                            </p:childTnLst>
                          </p:cTn>
                        </p:par>
                        <p:par>
                          <p:cTn id="10" fill="hold">
                            <p:stCondLst>
                              <p:cond delay="3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7">
                                            <p:txEl>
                                              <p:pRg st="1" end="1"/>
                                            </p:txEl>
                                          </p:spTgt>
                                        </p:tgtEl>
                                        <p:attrNameLst>
                                          <p:attrName>style.visibility</p:attrName>
                                        </p:attrNameLst>
                                      </p:cBhvr>
                                      <p:to>
                                        <p:strVal val="visible"/>
                                      </p:to>
                                    </p:set>
                                    <p:anim calcmode="discrete" valueType="clr">
                                      <p:cBhvr override="childStyle">
                                        <p:cTn id="13" dur="80"/>
                                        <p:tgtEl>
                                          <p:spTgt spid="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7">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7">
                                            <p:txEl>
                                              <p:pRg st="1" end="1"/>
                                            </p:txEl>
                                          </p:spTgt>
                                        </p:tgtEl>
                                        <p:attrNameLst>
                                          <p:attrName>fill.type</p:attrName>
                                        </p:attrNameLst>
                                      </p:cBhvr>
                                      <p:to>
                                        <p:strVal val="solid"/>
                                      </p:to>
                                    </p:set>
                                  </p:childTnLst>
                                </p:cTn>
                              </p:par>
                            </p:childTnLst>
                          </p:cTn>
                        </p:par>
                        <p:par>
                          <p:cTn id="16" fill="hold">
                            <p:stCondLst>
                              <p:cond delay="1920"/>
                            </p:stCondLst>
                            <p:childTnLst>
                              <p:par>
                                <p:cTn id="17" presetID="12" presetClass="entr" presetSubtype="4" fill="hold" nodeType="afterEffect">
                                  <p:stCondLst>
                                    <p:cond delay="0"/>
                                  </p:stCondLst>
                                  <p:childTnLst>
                                    <p:set>
                                      <p:cBhvr>
                                        <p:cTn id="18" dur="1" fill="hold">
                                          <p:stCondLst>
                                            <p:cond delay="0"/>
                                          </p:stCondLst>
                                        </p:cTn>
                                        <p:tgtEl>
                                          <p:spTgt spid="61442"/>
                                        </p:tgtEl>
                                        <p:attrNameLst>
                                          <p:attrName>style.visibility</p:attrName>
                                        </p:attrNameLst>
                                      </p:cBhvr>
                                      <p:to>
                                        <p:strVal val="visible"/>
                                      </p:to>
                                    </p:set>
                                    <p:animEffect transition="in" filter="slide(fromBottom)">
                                      <p:cBhvr>
                                        <p:cTn id="19"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9">
            <a:hlinkClick r:id="" action="ppaction://hlinkshowjump?jump=nextslide"/>
          </p:cNvPr>
          <p:cNvSpPr txBox="1">
            <a:spLocks noChangeArrowheads="1"/>
          </p:cNvSpPr>
          <p:nvPr/>
        </p:nvSpPr>
        <p:spPr bwMode="auto">
          <a:xfrm>
            <a:off x="4652963" y="933450"/>
            <a:ext cx="3240087" cy="560388"/>
          </a:xfrm>
          <a:prstGeom prst="rect">
            <a:avLst/>
          </a:prstGeom>
          <a:no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2.</a:t>
            </a:r>
            <a:r>
              <a:rPr lang="zh-CN" altLang="en-US" sz="3000" b="1">
                <a:solidFill>
                  <a:schemeClr val="bg1"/>
                </a:solidFill>
                <a:latin typeface="微软雅黑" pitchFamily="34" charset="-122"/>
                <a:ea typeface="微软雅黑" pitchFamily="34" charset="-122"/>
              </a:rPr>
              <a:t>六大历史性变革</a:t>
            </a:r>
          </a:p>
        </p:txBody>
      </p:sp>
      <p:sp>
        <p:nvSpPr>
          <p:cNvPr id="63490" name="TextBox 9">
            <a:hlinkClick r:id="" action="ppaction://hlinkshowjump?jump=nextslide"/>
          </p:cNvPr>
          <p:cNvSpPr txBox="1">
            <a:spLocks noChangeArrowheads="1"/>
          </p:cNvSpPr>
          <p:nvPr/>
        </p:nvSpPr>
        <p:spPr bwMode="auto">
          <a:xfrm>
            <a:off x="4076700" y="933450"/>
            <a:ext cx="4394200" cy="560388"/>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1.</a:t>
            </a:r>
            <a:r>
              <a:rPr lang="zh-CN" altLang="en-US" sz="3000" b="1">
                <a:solidFill>
                  <a:schemeClr val="bg1"/>
                </a:solidFill>
                <a:latin typeface="微软雅黑" pitchFamily="34" charset="-122"/>
                <a:ea typeface="微软雅黑" pitchFamily="34" charset="-122"/>
              </a:rPr>
              <a:t>供给侧结构性改革内涵</a:t>
            </a:r>
          </a:p>
        </p:txBody>
      </p:sp>
      <p:sp>
        <p:nvSpPr>
          <p:cNvPr id="5" name="圆角矩形 4"/>
          <p:cNvSpPr/>
          <p:nvPr/>
        </p:nvSpPr>
        <p:spPr>
          <a:xfrm>
            <a:off x="1919288" y="1892300"/>
            <a:ext cx="3600450"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919288" y="2205038"/>
            <a:ext cx="3529012" cy="374650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2600" b="1">
                <a:latin typeface="楷体"/>
                <a:ea typeface="楷体"/>
                <a:cs typeface="楷体"/>
              </a:rPr>
              <a:t>最终</a:t>
            </a:r>
            <a:r>
              <a:rPr lang="zh-CN" altLang="zh-CN" sz="2600" b="1">
                <a:solidFill>
                  <a:srgbClr val="FF0000"/>
                </a:solidFill>
                <a:latin typeface="楷体"/>
                <a:ea typeface="楷体"/>
                <a:cs typeface="楷体"/>
              </a:rPr>
              <a:t>目的</a:t>
            </a:r>
            <a:r>
              <a:rPr lang="zh-CN" altLang="zh-CN" sz="2600" b="1">
                <a:latin typeface="楷体"/>
                <a:ea typeface="楷体"/>
                <a:cs typeface="楷体"/>
              </a:rPr>
              <a:t>是满足需求</a:t>
            </a:r>
            <a:endParaRPr lang="en-US" altLang="zh-CN" sz="2600" b="1">
              <a:latin typeface="楷体"/>
              <a:ea typeface="楷体"/>
              <a:cs typeface="楷体"/>
            </a:endParaRPr>
          </a:p>
          <a:p>
            <a:pPr>
              <a:lnSpc>
                <a:spcPct val="150000"/>
              </a:lnSpc>
              <a:buFont typeface="Wingdings" pitchFamily="2" charset="2"/>
              <a:buChar char="Ø"/>
            </a:pPr>
            <a:r>
              <a:rPr lang="zh-CN" altLang="zh-CN" sz="2600" b="1">
                <a:latin typeface="楷体"/>
                <a:ea typeface="楷体"/>
                <a:cs typeface="楷体"/>
              </a:rPr>
              <a:t>主攻</a:t>
            </a:r>
            <a:r>
              <a:rPr lang="zh-CN" altLang="zh-CN" sz="2600" b="1">
                <a:solidFill>
                  <a:srgbClr val="FF0000"/>
                </a:solidFill>
                <a:latin typeface="楷体"/>
                <a:ea typeface="楷体"/>
                <a:cs typeface="楷体"/>
              </a:rPr>
              <a:t>方向</a:t>
            </a:r>
            <a:r>
              <a:rPr lang="zh-CN" altLang="zh-CN" sz="2600" b="1">
                <a:latin typeface="楷体"/>
                <a:ea typeface="楷体"/>
                <a:cs typeface="楷体"/>
              </a:rPr>
              <a:t>是提高供给体系质量和效率</a:t>
            </a:r>
            <a:r>
              <a:rPr lang="zh-CN" altLang="en-US" sz="2600" b="1">
                <a:latin typeface="楷体"/>
                <a:ea typeface="楷体"/>
                <a:cs typeface="楷体"/>
              </a:rPr>
              <a:t>：</a:t>
            </a:r>
            <a:r>
              <a:rPr lang="zh-CN" altLang="zh-CN" b="1">
                <a:latin typeface="楷体"/>
                <a:ea typeface="楷体"/>
                <a:cs typeface="楷体"/>
              </a:rPr>
              <a:t>包括提高劳动力质量、提高劳动生产率、提高全要素生产率，优化企业结构和产品结构等方面</a:t>
            </a:r>
            <a:endParaRPr lang="en-US" altLang="zh-CN" b="1">
              <a:latin typeface="楷体"/>
              <a:ea typeface="楷体"/>
              <a:cs typeface="楷体"/>
            </a:endParaRPr>
          </a:p>
          <a:p>
            <a:pPr>
              <a:lnSpc>
                <a:spcPct val="150000"/>
              </a:lnSpc>
              <a:buFont typeface="Wingdings" pitchFamily="2" charset="2"/>
              <a:buChar char="Ø"/>
            </a:pPr>
            <a:r>
              <a:rPr lang="zh-CN" altLang="zh-CN" sz="2600" b="1">
                <a:latin typeface="楷体"/>
                <a:ea typeface="楷体"/>
                <a:cs typeface="楷体"/>
              </a:rPr>
              <a:t>根本</a:t>
            </a:r>
            <a:r>
              <a:rPr lang="zh-CN" altLang="zh-CN" sz="2600" b="1">
                <a:solidFill>
                  <a:srgbClr val="FF0000"/>
                </a:solidFill>
                <a:latin typeface="楷体"/>
                <a:ea typeface="楷体"/>
                <a:cs typeface="楷体"/>
              </a:rPr>
              <a:t>途径</a:t>
            </a:r>
            <a:r>
              <a:rPr lang="zh-CN" altLang="zh-CN" sz="2600" b="1">
                <a:latin typeface="楷体"/>
                <a:ea typeface="楷体"/>
                <a:cs typeface="楷体"/>
              </a:rPr>
              <a:t>是深化改革。</a:t>
            </a:r>
            <a:endParaRPr lang="en-US" altLang="zh-CN" sz="2600" b="1">
              <a:latin typeface="楷体"/>
              <a:ea typeface="楷体"/>
              <a:cs typeface="楷体"/>
            </a:endParaRPr>
          </a:p>
        </p:txBody>
      </p:sp>
      <p:pic>
        <p:nvPicPr>
          <p:cNvPr id="63493" name="Picture 2" descr="https://timgsa.baidu.com/timg?image&amp;quality=80&amp;size=b9999_10000&amp;sec=1523975922250&amp;di=0f31d9babd4286301853c0a295bc0c86&amp;imgtype=0&amp;src=http%3A%2F%2Fimg.mp.sohu.com%2Fupload%2F20170808%2Faefb3b9721db41d8b530ef9c482fd866_th.png"/>
          <p:cNvPicPr>
            <a:picLocks noChangeAspect="1" noChangeArrowheads="1"/>
          </p:cNvPicPr>
          <p:nvPr/>
        </p:nvPicPr>
        <p:blipFill>
          <a:blip r:embed="rId2"/>
          <a:srcRect/>
          <a:stretch>
            <a:fillRect/>
          </a:stretch>
        </p:blipFill>
        <p:spPr bwMode="auto">
          <a:xfrm>
            <a:off x="5664200" y="1916113"/>
            <a:ext cx="5003800" cy="4392612"/>
          </a:xfrm>
          <a:prstGeom prst="rect">
            <a:avLst/>
          </a:prstGeom>
          <a:noFill/>
          <a:ln w="9525">
            <a:noFill/>
            <a:miter lim="800000"/>
            <a:headEnd/>
            <a:tailEnd/>
          </a:ln>
        </p:spPr>
      </p:pic>
      <p:cxnSp>
        <p:nvCxnSpPr>
          <p:cNvPr id="9" name="直接连接符 8"/>
          <p:cNvCxnSpPr/>
          <p:nvPr/>
        </p:nvCxnSpPr>
        <p:spPr>
          <a:xfrm>
            <a:off x="2963863" y="4797425"/>
            <a:ext cx="1296987" cy="0"/>
          </a:xfrm>
          <a:prstGeom prst="line">
            <a:avLst/>
          </a:prstGeom>
        </p:spPr>
        <p:style>
          <a:lnRef idx="1">
            <a:schemeClr val="accent1"/>
          </a:lnRef>
          <a:fillRef idx="0">
            <a:schemeClr val="accent1"/>
          </a:fillRef>
          <a:effectRef idx="0">
            <a:schemeClr val="accent1"/>
          </a:effectRef>
          <a:fontRef idx="minor">
            <a:schemeClr val="tx1"/>
          </a:fontRef>
        </p:style>
      </p:cxnSp>
      <p:pic>
        <p:nvPicPr>
          <p:cNvPr id="63495" name="图片 7"/>
          <p:cNvPicPr>
            <a:picLocks noChangeAspect="1"/>
          </p:cNvPicPr>
          <p:nvPr/>
        </p:nvPicPr>
        <p:blipFill>
          <a:blip r:embed="rId3"/>
          <a:srcRect/>
          <a:stretch>
            <a:fillRect/>
          </a:stretch>
        </p:blipFill>
        <p:spPr bwMode="auto">
          <a:xfrm>
            <a:off x="1524000" y="6129338"/>
            <a:ext cx="9144000" cy="728662"/>
          </a:xfrm>
          <a:prstGeom prst="rect">
            <a:avLst/>
          </a:prstGeom>
          <a:noFill/>
          <a:ln w="9525">
            <a:noFill/>
            <a:miter lim="800000"/>
            <a:headEnd/>
            <a:tailEnd/>
          </a:ln>
        </p:spPr>
      </p:pic>
    </p:spTree>
    <p:extLst>
      <p:ext uri="{BB962C8B-B14F-4D97-AF65-F5344CB8AC3E}">
        <p14:creationId xmlns="" xmlns:p14="http://schemas.microsoft.com/office/powerpoint/2010/main" val="11145581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4"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nodeType="clickEffect">
                                  <p:stCondLst>
                                    <p:cond delay="0"/>
                                  </p:stCondLst>
                                  <p:iterate type="lt">
                                    <p:tmPct val="50000"/>
                                  </p:iterate>
                                  <p:childTnLst>
                                    <p:set>
                                      <p:cBhvr>
                                        <p:cTn id="25"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6"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8" dur="80"/>
                                        <p:tgtEl>
                                          <p:spTgt spid="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9">
            <a:hlinkClick r:id="" action="ppaction://hlinkshowjump?jump=nextslide"/>
          </p:cNvPr>
          <p:cNvSpPr txBox="1">
            <a:spLocks noChangeArrowheads="1"/>
          </p:cNvSpPr>
          <p:nvPr/>
        </p:nvSpPr>
        <p:spPr bwMode="auto">
          <a:xfrm>
            <a:off x="4652963" y="933450"/>
            <a:ext cx="3240087" cy="560388"/>
          </a:xfrm>
          <a:prstGeom prst="rect">
            <a:avLst/>
          </a:prstGeom>
          <a:no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2.</a:t>
            </a:r>
            <a:r>
              <a:rPr lang="zh-CN" altLang="en-US" sz="3000" b="1">
                <a:solidFill>
                  <a:schemeClr val="bg1"/>
                </a:solidFill>
                <a:latin typeface="微软雅黑" pitchFamily="34" charset="-122"/>
                <a:ea typeface="微软雅黑" pitchFamily="34" charset="-122"/>
              </a:rPr>
              <a:t>六大历史性变革</a:t>
            </a:r>
          </a:p>
        </p:txBody>
      </p:sp>
      <p:sp>
        <p:nvSpPr>
          <p:cNvPr id="64514" name="TextBox 9">
            <a:hlinkClick r:id="" action="ppaction://hlinkshowjump?jump=nextslide"/>
          </p:cNvPr>
          <p:cNvSpPr txBox="1">
            <a:spLocks noChangeArrowheads="1"/>
          </p:cNvSpPr>
          <p:nvPr/>
        </p:nvSpPr>
        <p:spPr bwMode="auto">
          <a:xfrm>
            <a:off x="4076700" y="933450"/>
            <a:ext cx="4394200" cy="560388"/>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3000" b="1">
                <a:solidFill>
                  <a:schemeClr val="bg1"/>
                </a:solidFill>
                <a:latin typeface="微软雅黑" pitchFamily="34" charset="-122"/>
                <a:ea typeface="微软雅黑" pitchFamily="34" charset="-122"/>
              </a:rPr>
              <a:t>1.</a:t>
            </a:r>
            <a:r>
              <a:rPr lang="zh-CN" altLang="en-US" sz="3000" b="1">
                <a:solidFill>
                  <a:schemeClr val="bg1"/>
                </a:solidFill>
                <a:latin typeface="微软雅黑" pitchFamily="34" charset="-122"/>
                <a:ea typeface="微软雅黑" pitchFamily="34" charset="-122"/>
              </a:rPr>
              <a:t>供给侧结构性改革内涵</a:t>
            </a:r>
          </a:p>
        </p:txBody>
      </p:sp>
      <p:sp>
        <p:nvSpPr>
          <p:cNvPr id="5" name="圆角矩形 4"/>
          <p:cNvSpPr/>
          <p:nvPr/>
        </p:nvSpPr>
        <p:spPr>
          <a:xfrm>
            <a:off x="1368425" y="1797050"/>
            <a:ext cx="4727575"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1447800" y="1989138"/>
            <a:ext cx="4648200" cy="3773487"/>
          </a:xfrm>
          <a:prstGeom prst="rect">
            <a:avLst/>
          </a:prstGeom>
          <a:noFill/>
          <a:ln w="9525">
            <a:noFill/>
            <a:miter lim="800000"/>
            <a:headEnd/>
            <a:tailEnd/>
          </a:ln>
        </p:spPr>
        <p:txBody>
          <a:bodyPr lIns="98466" tIns="49233" rIns="98466" bIns="49233">
            <a:spAutoFit/>
          </a:bodyPr>
          <a:lstStyle/>
          <a:p>
            <a:pPr>
              <a:lnSpc>
                <a:spcPct val="150000"/>
              </a:lnSpc>
            </a:pPr>
            <a:r>
              <a:rPr lang="zh-CN" altLang="zh-CN" b="1">
                <a:solidFill>
                  <a:srgbClr val="0000FF"/>
                </a:solidFill>
                <a:latin typeface="微软雅黑" pitchFamily="34" charset="-122"/>
                <a:ea typeface="微软雅黑" pitchFamily="34" charset="-122"/>
              </a:rPr>
              <a:t>供给侧结构性改革</a:t>
            </a:r>
            <a:r>
              <a:rPr lang="en-US" altLang="zh-CN" b="1">
                <a:solidFill>
                  <a:srgbClr val="0000FF"/>
                </a:solidFill>
                <a:latin typeface="微软雅黑" pitchFamily="34" charset="-122"/>
                <a:ea typeface="微软雅黑" pitchFamily="34" charset="-122"/>
              </a:rPr>
              <a:t>=</a:t>
            </a:r>
            <a:r>
              <a:rPr lang="zh-CN" altLang="zh-CN" b="1">
                <a:solidFill>
                  <a:srgbClr val="0000FF"/>
                </a:solidFill>
                <a:latin typeface="微软雅黑" pitchFamily="34" charset="-122"/>
                <a:ea typeface="微软雅黑" pitchFamily="34" charset="-122"/>
              </a:rPr>
              <a:t>供给侧</a:t>
            </a:r>
            <a:r>
              <a:rPr lang="en-US" altLang="zh-CN" b="1">
                <a:solidFill>
                  <a:srgbClr val="0000FF"/>
                </a:solidFill>
                <a:latin typeface="微软雅黑" pitchFamily="34" charset="-122"/>
                <a:ea typeface="微软雅黑" pitchFamily="34" charset="-122"/>
              </a:rPr>
              <a:t>+</a:t>
            </a:r>
            <a:r>
              <a:rPr lang="zh-CN" altLang="zh-CN" b="1">
                <a:solidFill>
                  <a:srgbClr val="0000FF"/>
                </a:solidFill>
                <a:latin typeface="微软雅黑" pitchFamily="34" charset="-122"/>
                <a:ea typeface="微软雅黑" pitchFamily="34" charset="-122"/>
              </a:rPr>
              <a:t>结构性</a:t>
            </a:r>
            <a:r>
              <a:rPr lang="en-US" altLang="zh-CN" b="1">
                <a:solidFill>
                  <a:srgbClr val="0000FF"/>
                </a:solidFill>
                <a:latin typeface="微软雅黑" pitchFamily="34" charset="-122"/>
                <a:ea typeface="微软雅黑" pitchFamily="34" charset="-122"/>
              </a:rPr>
              <a:t>+</a:t>
            </a:r>
            <a:r>
              <a:rPr lang="zh-CN" altLang="zh-CN" b="1">
                <a:solidFill>
                  <a:srgbClr val="0000FF"/>
                </a:solidFill>
                <a:latin typeface="微软雅黑" pitchFamily="34" charset="-122"/>
                <a:ea typeface="微软雅黑" pitchFamily="34" charset="-122"/>
              </a:rPr>
              <a:t>改革</a:t>
            </a:r>
            <a:endParaRPr lang="en-US" altLang="zh-CN" b="1">
              <a:solidFill>
                <a:srgbClr val="0000FF"/>
              </a:solidFill>
              <a:latin typeface="微软雅黑" pitchFamily="34" charset="-122"/>
              <a:ea typeface="微软雅黑" pitchFamily="34" charset="-122"/>
            </a:endParaRPr>
          </a:p>
          <a:p>
            <a:pPr>
              <a:lnSpc>
                <a:spcPct val="150000"/>
              </a:lnSpc>
              <a:buFont typeface="Wingdings" pitchFamily="2" charset="2"/>
              <a:buChar char="Ø"/>
            </a:pPr>
            <a:r>
              <a:rPr lang="zh-CN" altLang="zh-CN" b="1">
                <a:solidFill>
                  <a:srgbClr val="FF0000"/>
                </a:solidFill>
                <a:latin typeface="楷体"/>
                <a:ea typeface="楷体"/>
                <a:cs typeface="楷体"/>
              </a:rPr>
              <a:t>供给侧</a:t>
            </a:r>
            <a:r>
              <a:rPr lang="zh-CN" altLang="zh-CN" b="1">
                <a:latin typeface="楷体"/>
                <a:ea typeface="楷体"/>
                <a:cs typeface="楷体"/>
              </a:rPr>
              <a:t>包括生产要素、生产者和产业三个逐次递进的层次，构成经济增长的供给体系</a:t>
            </a:r>
            <a:r>
              <a:rPr lang="zh-CN" altLang="en-US" b="1">
                <a:latin typeface="楷体"/>
                <a:ea typeface="楷体"/>
                <a:cs typeface="楷体"/>
              </a:rPr>
              <a:t>；</a:t>
            </a:r>
            <a:endParaRPr lang="en-US" altLang="zh-CN" b="1">
              <a:latin typeface="楷体"/>
              <a:ea typeface="楷体"/>
              <a:cs typeface="楷体"/>
            </a:endParaRPr>
          </a:p>
          <a:p>
            <a:pPr>
              <a:lnSpc>
                <a:spcPct val="150000"/>
              </a:lnSpc>
              <a:buFont typeface="Wingdings" pitchFamily="2" charset="2"/>
              <a:buChar char="Ø"/>
            </a:pPr>
            <a:r>
              <a:rPr lang="en-US" altLang="zh-CN" b="1">
                <a:solidFill>
                  <a:srgbClr val="FF0000"/>
                </a:solidFill>
                <a:latin typeface="楷体"/>
                <a:ea typeface="楷体"/>
                <a:cs typeface="楷体"/>
              </a:rPr>
              <a:t>“</a:t>
            </a:r>
            <a:r>
              <a:rPr lang="zh-CN" altLang="zh-CN" b="1">
                <a:solidFill>
                  <a:srgbClr val="FF0000"/>
                </a:solidFill>
                <a:latin typeface="楷体"/>
                <a:ea typeface="楷体"/>
                <a:cs typeface="楷体"/>
              </a:rPr>
              <a:t>结构性</a:t>
            </a:r>
            <a:r>
              <a:rPr lang="en-US" altLang="zh-CN" b="1">
                <a:solidFill>
                  <a:srgbClr val="FF0000"/>
                </a:solidFill>
                <a:latin typeface="楷体"/>
                <a:ea typeface="楷体"/>
                <a:cs typeface="楷体"/>
              </a:rPr>
              <a:t>”</a:t>
            </a:r>
            <a:r>
              <a:rPr lang="zh-CN" altLang="zh-CN" b="1">
                <a:latin typeface="楷体"/>
                <a:ea typeface="楷体"/>
                <a:cs typeface="楷体"/>
              </a:rPr>
              <a:t>指</a:t>
            </a:r>
            <a:r>
              <a:rPr lang="zh-CN" altLang="en-US" b="1">
                <a:latin typeface="楷体"/>
                <a:ea typeface="楷体"/>
                <a:cs typeface="楷体"/>
              </a:rPr>
              <a:t>三个层次</a:t>
            </a:r>
            <a:r>
              <a:rPr lang="zh-CN" altLang="zh-CN" b="1">
                <a:latin typeface="楷体"/>
                <a:ea typeface="楷体"/>
                <a:cs typeface="楷体"/>
              </a:rPr>
              <a:t>是按照什么比例进行配置的，不同的组合决定了经济增长的质量和效率</a:t>
            </a:r>
            <a:r>
              <a:rPr lang="zh-CN" altLang="en-US" b="1">
                <a:latin typeface="楷体"/>
                <a:ea typeface="楷体"/>
                <a:cs typeface="楷体"/>
              </a:rPr>
              <a:t>；</a:t>
            </a:r>
            <a:endParaRPr lang="en-US" altLang="zh-CN" b="1">
              <a:latin typeface="楷体"/>
              <a:ea typeface="楷体"/>
              <a:cs typeface="楷体"/>
            </a:endParaRPr>
          </a:p>
          <a:p>
            <a:pPr>
              <a:lnSpc>
                <a:spcPct val="150000"/>
              </a:lnSpc>
              <a:buFont typeface="Wingdings" pitchFamily="2" charset="2"/>
              <a:buChar char="Ø"/>
            </a:pPr>
            <a:r>
              <a:rPr lang="en-US" altLang="zh-CN" b="1">
                <a:solidFill>
                  <a:srgbClr val="FF0000"/>
                </a:solidFill>
                <a:latin typeface="楷体"/>
                <a:ea typeface="楷体"/>
                <a:cs typeface="楷体"/>
              </a:rPr>
              <a:t>“</a:t>
            </a:r>
            <a:r>
              <a:rPr lang="zh-CN" altLang="zh-CN" b="1">
                <a:solidFill>
                  <a:srgbClr val="FF0000"/>
                </a:solidFill>
                <a:latin typeface="楷体"/>
                <a:ea typeface="楷体"/>
                <a:cs typeface="楷体"/>
              </a:rPr>
              <a:t>改革</a:t>
            </a:r>
            <a:r>
              <a:rPr lang="en-US" altLang="zh-CN" b="1">
                <a:solidFill>
                  <a:srgbClr val="FF0000"/>
                </a:solidFill>
                <a:latin typeface="楷体"/>
                <a:ea typeface="楷体"/>
                <a:cs typeface="楷体"/>
              </a:rPr>
              <a:t>”</a:t>
            </a:r>
            <a:r>
              <a:rPr lang="zh-CN" altLang="zh-CN" b="1">
                <a:latin typeface="楷体"/>
                <a:ea typeface="楷体"/>
                <a:cs typeface="楷体"/>
              </a:rPr>
              <a:t>指通过完善制度建设来调整生产关系，改变</a:t>
            </a:r>
            <a:r>
              <a:rPr lang="zh-CN" altLang="en-US" b="1">
                <a:latin typeface="楷体"/>
                <a:ea typeface="楷体"/>
                <a:cs typeface="楷体"/>
              </a:rPr>
              <a:t>三个层次</a:t>
            </a:r>
            <a:r>
              <a:rPr lang="zh-CN" altLang="zh-CN" b="1">
                <a:latin typeface="楷体"/>
                <a:ea typeface="楷体"/>
                <a:cs typeface="楷体"/>
              </a:rPr>
              <a:t>的重大比例关系，既包括数量关系调整，也包括质量提升</a:t>
            </a:r>
            <a:r>
              <a:rPr lang="zh-CN" altLang="en-US" b="1">
                <a:latin typeface="楷体"/>
                <a:ea typeface="楷体"/>
                <a:cs typeface="楷体"/>
              </a:rPr>
              <a:t>。</a:t>
            </a:r>
            <a:endParaRPr lang="en-US" altLang="zh-CN" b="1">
              <a:latin typeface="楷体"/>
              <a:ea typeface="楷体"/>
              <a:cs typeface="楷体"/>
            </a:endParaRPr>
          </a:p>
        </p:txBody>
      </p:sp>
      <p:graphicFrame>
        <p:nvGraphicFramePr>
          <p:cNvPr id="15" name="图示 14"/>
          <p:cNvGraphicFramePr/>
          <p:nvPr/>
        </p:nvGraphicFramePr>
        <p:xfrm>
          <a:off x="5735960" y="2084853"/>
          <a:ext cx="5087888" cy="4458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3972" name="Picture 4" descr="https://ss1.bdstatic.com/70cFvXSh_Q1YnxGkpoWK1HF6hhy/it/u=2578705022,1096665101&amp;fm=27&amp;gp=0.jpg"/>
          <p:cNvPicPr>
            <a:picLocks noChangeAspect="1" noChangeArrowheads="1"/>
          </p:cNvPicPr>
          <p:nvPr/>
        </p:nvPicPr>
        <p:blipFill>
          <a:blip r:embed="rId6"/>
          <a:srcRect/>
          <a:stretch>
            <a:fillRect/>
          </a:stretch>
        </p:blipFill>
        <p:spPr bwMode="auto">
          <a:xfrm>
            <a:off x="6096000" y="1989138"/>
            <a:ext cx="4356100" cy="4343400"/>
          </a:xfrm>
          <a:prstGeom prst="rect">
            <a:avLst/>
          </a:prstGeom>
          <a:ln>
            <a:noFill/>
          </a:ln>
          <a:effectLst>
            <a:outerShdw blurRad="292100" dist="139700" dir="2700000" algn="tl" rotWithShape="0">
              <a:srgbClr val="333333">
                <a:alpha val="65000"/>
              </a:srgbClr>
            </a:outerShdw>
          </a:effectLst>
        </p:spPr>
      </p:pic>
      <p:pic>
        <p:nvPicPr>
          <p:cNvPr id="83974" name="Picture 6" descr="https://timgsa.baidu.com/timg?image&amp;quality=80&amp;size=b9999_10000&amp;sec=1523982973654&amp;di=207b57763aad227becf46c7c1ca08dd6&amp;imgtype=0&amp;src=http%3A%2F%2Fimg9.jiwu.com%2Fjiwu_news_pics%2F20151217%2F1450250740411_000.jpg"/>
          <p:cNvPicPr>
            <a:picLocks noChangeAspect="1" noChangeArrowheads="1"/>
          </p:cNvPicPr>
          <p:nvPr/>
        </p:nvPicPr>
        <p:blipFill>
          <a:blip r:embed="rId7"/>
          <a:srcRect/>
          <a:stretch>
            <a:fillRect/>
          </a:stretch>
        </p:blipFill>
        <p:spPr bwMode="auto">
          <a:xfrm>
            <a:off x="6096000" y="1916113"/>
            <a:ext cx="4392613" cy="4379912"/>
          </a:xfrm>
          <a:prstGeom prst="rect">
            <a:avLst/>
          </a:prstGeom>
          <a:ln>
            <a:noFill/>
          </a:ln>
          <a:effectLst>
            <a:outerShdw blurRad="190500" algn="tl" rotWithShape="0">
              <a:srgbClr val="000000">
                <a:alpha val="70000"/>
              </a:srgbClr>
            </a:outerShdw>
          </a:effectLst>
        </p:spPr>
      </p:pic>
      <p:pic>
        <p:nvPicPr>
          <p:cNvPr id="64520" name="图片 8"/>
          <p:cNvPicPr>
            <a:picLocks noChangeAspect="1"/>
          </p:cNvPicPr>
          <p:nvPr/>
        </p:nvPicPr>
        <p:blipFill>
          <a:blip r:embed="rId8"/>
          <a:srcRect/>
          <a:stretch>
            <a:fillRect/>
          </a:stretch>
        </p:blipFill>
        <p:spPr bwMode="auto">
          <a:xfrm>
            <a:off x="1524000" y="6129338"/>
            <a:ext cx="9144000" cy="728662"/>
          </a:xfrm>
          <a:prstGeom prst="rect">
            <a:avLst/>
          </a:prstGeom>
          <a:noFill/>
          <a:ln w="9525">
            <a:noFill/>
            <a:miter lim="800000"/>
            <a:headEnd/>
            <a:tailEnd/>
          </a:ln>
        </p:spPr>
      </p:pic>
    </p:spTree>
    <p:extLst>
      <p:ext uri="{BB962C8B-B14F-4D97-AF65-F5344CB8AC3E}">
        <p14:creationId xmlns="" xmlns:p14="http://schemas.microsoft.com/office/powerpoint/2010/main" val="36173939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7"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1" end="1"/>
                                            </p:txEl>
                                          </p:spTgt>
                                        </p:tgtEl>
                                        <p:attrNameLst>
                                          <p:attrName>fill.type</p:attrName>
                                        </p:attrNameLst>
                                      </p:cBhvr>
                                      <p:to>
                                        <p:strVal val="solid"/>
                                      </p:to>
                                    </p:set>
                                  </p:childTnLst>
                                </p:cTn>
                              </p:par>
                            </p:childTnLst>
                          </p:cTn>
                        </p:par>
                        <p:par>
                          <p:cTn id="10" fill="hold">
                            <p:stCondLst>
                              <p:cond delay="1559"/>
                            </p:stCondLst>
                            <p:childTnLst>
                              <p:par>
                                <p:cTn id="11" presetID="22" presetClass="entr" presetSubtype="1" fill="hold" nodeType="afterEffect">
                                  <p:stCondLst>
                                    <p:cond delay="0"/>
                                  </p:stCondLst>
                                  <p:childTnLst>
                                    <p:set>
                                      <p:cBhvr>
                                        <p:cTn id="12" dur="1" fill="hold">
                                          <p:stCondLst>
                                            <p:cond delay="0"/>
                                          </p:stCondLst>
                                        </p:cTn>
                                        <p:tgtEl>
                                          <p:spTgt spid="83972"/>
                                        </p:tgtEl>
                                        <p:attrNameLst>
                                          <p:attrName>style.visibility</p:attrName>
                                        </p:attrNameLst>
                                      </p:cBhvr>
                                      <p:to>
                                        <p:strVal val="visible"/>
                                      </p:to>
                                    </p:set>
                                    <p:animEffect transition="in" filter="wipe(up)">
                                      <p:cBhvr>
                                        <p:cTn id="13" dur="500"/>
                                        <p:tgtEl>
                                          <p:spTgt spid="83972"/>
                                        </p:tgtEl>
                                      </p:cBhvr>
                                    </p:animEffect>
                                  </p:childTnLst>
                                  <p:subTnLst>
                                    <p:set>
                                      <p:cBhvr override="childStyle">
                                        <p:cTn dur="1" fill="hold" display="0" masterRel="nextClick" afterEffect="1"/>
                                        <p:tgtEl>
                                          <p:spTgt spid="8397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8"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20" dur="80"/>
                                        <p:tgtEl>
                                          <p:spTgt spid="6">
                                            <p:txEl>
                                              <p:pRg st="2" end="2"/>
                                            </p:txEl>
                                          </p:spTgt>
                                        </p:tgtEl>
                                        <p:attrNameLst>
                                          <p:attrName>fill.type</p:attrName>
                                        </p:attrNameLst>
                                      </p:cBhvr>
                                      <p:to>
                                        <p:strVal val="solid"/>
                                      </p:to>
                                    </p:set>
                                  </p:childTnLst>
                                </p:cTn>
                              </p:par>
                            </p:childTnLst>
                          </p:cTn>
                        </p:par>
                        <p:par>
                          <p:cTn id="21" fill="hold">
                            <p:stCondLst>
                              <p:cond delay="1719"/>
                            </p:stCondLst>
                            <p:childTnLst>
                              <p:par>
                                <p:cTn id="22" presetID="2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7" presetClass="entr" presetSubtype="0" fill="hold" nodeType="clickEffect">
                                  <p:stCondLst>
                                    <p:cond delay="0"/>
                                  </p:stCondLst>
                                  <p:iterate type="lt">
                                    <p:tmPct val="50000"/>
                                  </p:iterate>
                                  <p:childTnLst>
                                    <p:set>
                                      <p:cBhvr>
                                        <p:cTn id="29"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0"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32" dur="80"/>
                                        <p:tgtEl>
                                          <p:spTgt spid="6">
                                            <p:txEl>
                                              <p:pRg st="3" end="3"/>
                                            </p:txEl>
                                          </p:spTgt>
                                        </p:tgtEl>
                                        <p:attrNameLst>
                                          <p:attrName>fill.type</p:attrName>
                                        </p:attrNameLst>
                                      </p:cBhvr>
                                      <p:to>
                                        <p:strVal val="solid"/>
                                      </p:to>
                                    </p:set>
                                  </p:childTnLst>
                                </p:cTn>
                              </p:par>
                            </p:childTnLst>
                          </p:cTn>
                        </p:par>
                        <p:par>
                          <p:cTn id="33" fill="hold">
                            <p:stCondLst>
                              <p:cond delay="2159"/>
                            </p:stCondLst>
                            <p:childTnLst>
                              <p:par>
                                <p:cTn id="34" presetID="23" presetClass="entr" presetSubtype="16" fill="hold" nodeType="afterEffect">
                                  <p:stCondLst>
                                    <p:cond delay="0"/>
                                  </p:stCondLst>
                                  <p:childTnLst>
                                    <p:set>
                                      <p:cBhvr>
                                        <p:cTn id="35" dur="1" fill="hold">
                                          <p:stCondLst>
                                            <p:cond delay="0"/>
                                          </p:stCondLst>
                                        </p:cTn>
                                        <p:tgtEl>
                                          <p:spTgt spid="83974"/>
                                        </p:tgtEl>
                                        <p:attrNameLst>
                                          <p:attrName>style.visibility</p:attrName>
                                        </p:attrNameLst>
                                      </p:cBhvr>
                                      <p:to>
                                        <p:strVal val="visible"/>
                                      </p:to>
                                    </p:set>
                                    <p:anim calcmode="lin" valueType="num">
                                      <p:cBhvr>
                                        <p:cTn id="36" dur="500" fill="hold"/>
                                        <p:tgtEl>
                                          <p:spTgt spid="83974"/>
                                        </p:tgtEl>
                                        <p:attrNameLst>
                                          <p:attrName>ppt_w</p:attrName>
                                        </p:attrNameLst>
                                      </p:cBhvr>
                                      <p:tavLst>
                                        <p:tav tm="0">
                                          <p:val>
                                            <p:fltVal val="0"/>
                                          </p:val>
                                        </p:tav>
                                        <p:tav tm="100000">
                                          <p:val>
                                            <p:strVal val="#ppt_w"/>
                                          </p:val>
                                        </p:tav>
                                      </p:tavLst>
                                    </p:anim>
                                    <p:anim calcmode="lin" valueType="num">
                                      <p:cBhvr>
                                        <p:cTn id="37" dur="500" fill="hold"/>
                                        <p:tgtEl>
                                          <p:spTgt spid="839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95CDA992-73A9-4FF0-9DFC-1CE6031AB5B3}"/>
              </a:ext>
            </a:extLst>
          </p:cNvPr>
          <p:cNvSpPr/>
          <p:nvPr/>
        </p:nvSpPr>
        <p:spPr>
          <a:xfrm>
            <a:off x="1524000" y="44451"/>
            <a:ext cx="2425700"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67336C7F-776C-4B7B-B5A3-482B32660164}"/>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sp>
        <p:nvSpPr>
          <p:cNvPr id="77828" name="矩形 453637" descr="白色大理石">
            <a:extLst>
              <a:ext uri="{FF2B5EF4-FFF2-40B4-BE49-F238E27FC236}">
                <a16:creationId xmlns="" xmlns:a16="http://schemas.microsoft.com/office/drawing/2014/main" id="{B534D0A0-D501-463E-9F0B-A85FAF37C2DA}"/>
              </a:ext>
            </a:extLst>
          </p:cNvPr>
          <p:cNvSpPr>
            <a:spLocks noChangeArrowheads="1" noChangeShapeType="1" noTextEdit="1"/>
          </p:cNvSpPr>
          <p:nvPr/>
        </p:nvSpPr>
        <p:spPr bwMode="auto">
          <a:xfrm>
            <a:off x="1641475" y="900114"/>
            <a:ext cx="4349750" cy="49212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49037"/>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为什么要进行供给侧结构性改革</a:t>
            </a:r>
          </a:p>
        </p:txBody>
      </p:sp>
      <p:sp>
        <p:nvSpPr>
          <p:cNvPr id="77829" name="圆角矩形 6">
            <a:extLst>
              <a:ext uri="{FF2B5EF4-FFF2-40B4-BE49-F238E27FC236}">
                <a16:creationId xmlns="" xmlns:a16="http://schemas.microsoft.com/office/drawing/2014/main" id="{48598542-2764-4E53-B64F-9EA4DDD40C1E}"/>
              </a:ext>
            </a:extLst>
          </p:cNvPr>
          <p:cNvSpPr>
            <a:spLocks noChangeArrowheads="1"/>
          </p:cNvSpPr>
          <p:nvPr/>
        </p:nvSpPr>
        <p:spPr bwMode="auto">
          <a:xfrm>
            <a:off x="1943101" y="2038350"/>
            <a:ext cx="3744913" cy="2781300"/>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国内看，经济发展面临“四降一升”，即经济增速下降、工业品价格下降、实体企业盈利下降、财政收入下降、经济风险发生概率上升。</a:t>
            </a:r>
          </a:p>
        </p:txBody>
      </p:sp>
      <p:sp>
        <p:nvSpPr>
          <p:cNvPr id="77830" name="矩形 921609">
            <a:extLst>
              <a:ext uri="{FF2B5EF4-FFF2-40B4-BE49-F238E27FC236}">
                <a16:creationId xmlns="" xmlns:a16="http://schemas.microsoft.com/office/drawing/2014/main" id="{E589935E-8640-42DF-8E77-690C988E7040}"/>
              </a:ext>
            </a:extLst>
          </p:cNvPr>
          <p:cNvSpPr>
            <a:spLocks noChangeArrowheads="1"/>
          </p:cNvSpPr>
          <p:nvPr/>
        </p:nvSpPr>
        <p:spPr bwMode="auto">
          <a:xfrm>
            <a:off x="1198563" y="5758654"/>
            <a:ext cx="506095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rgbClr val="FF0000"/>
                </a:solidFill>
                <a:ea typeface="华文彩云" panose="02010600030101010101" pitchFamily="2" charset="-122"/>
              </a:rPr>
              <a:t>视频：</a:t>
            </a:r>
            <a:r>
              <a:rPr lang="zh-CN" altLang="en-US" sz="2000" b="1" dirty="0">
                <a:solidFill>
                  <a:srgbClr val="FF0000"/>
                </a:solidFill>
                <a:ea typeface="华文彩云" panose="02010600030101010101" pitchFamily="2" charset="-122"/>
                <a:hlinkClick r:id="rId3" action="ppaction://hlinkfile"/>
              </a:rPr>
              <a:t>为何要进行供给侧结构性改革 2.mp4</a:t>
            </a:r>
            <a:endParaRPr lang="en-US" altLang="zh-CN" sz="2000" b="1" dirty="0">
              <a:solidFill>
                <a:srgbClr val="FF0000"/>
              </a:solidFill>
              <a:ea typeface="华文彩云" panose="02010600030101010101" pitchFamily="2" charset="-122"/>
            </a:endParaRPr>
          </a:p>
        </p:txBody>
      </p:sp>
      <p:sp>
        <p:nvSpPr>
          <p:cNvPr id="77831" name="圆角矩形 6">
            <a:extLst>
              <a:ext uri="{FF2B5EF4-FFF2-40B4-BE49-F238E27FC236}">
                <a16:creationId xmlns="" xmlns:a16="http://schemas.microsoft.com/office/drawing/2014/main" id="{410596B3-D173-4115-BEA6-9E5D6508CB6A}"/>
              </a:ext>
            </a:extLst>
          </p:cNvPr>
          <p:cNvSpPr>
            <a:spLocks noChangeArrowheads="1"/>
          </p:cNvSpPr>
          <p:nvPr/>
        </p:nvSpPr>
        <p:spPr bwMode="auto">
          <a:xfrm>
            <a:off x="6157914" y="406401"/>
            <a:ext cx="4225925" cy="338137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问题的主要矛盾不是周期性的，而是结构性的，供给结构错配问题严重。需求管理边际效益不断递减，单纯依靠刺激内需难以解决产能过剩等结构性矛盾。因此，必须把改善供给结构作为主攻方向，实现由低水平供需平衡向高水平供需平衡跃升</a:t>
            </a:r>
            <a:r>
              <a:rPr lang="zh-CN" altLang="zh-CN" sz="1600" b="1">
                <a:solidFill>
                  <a:schemeClr val="accent2"/>
                </a:solidFill>
                <a:latin typeface="楷体" panose="02010609060101010101" pitchFamily="49" charset="-122"/>
                <a:ea typeface="楷体" panose="02010609060101010101" pitchFamily="49" charset="-122"/>
              </a:rPr>
              <a:t>。</a:t>
            </a:r>
          </a:p>
        </p:txBody>
      </p:sp>
      <p:pic>
        <p:nvPicPr>
          <p:cNvPr id="77832" name="图片 4">
            <a:hlinkClick r:id="rId4" action="ppaction://hlinkfile"/>
            <a:extLst>
              <a:ext uri="{FF2B5EF4-FFF2-40B4-BE49-F238E27FC236}">
                <a16:creationId xmlns="" xmlns:a16="http://schemas.microsoft.com/office/drawing/2014/main" id="{21C5A042-9699-4663-B79B-D2B8509227C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259513" y="3621089"/>
            <a:ext cx="4024312" cy="288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extBox 9">
            <a:hlinkClick r:id="" action="ppaction://hlinkshowjump?jump=nextslide"/>
          </p:cNvPr>
          <p:cNvSpPr txBox="1">
            <a:spLocks noChangeArrowheads="1"/>
          </p:cNvSpPr>
          <p:nvPr/>
        </p:nvSpPr>
        <p:spPr bwMode="auto">
          <a:xfrm>
            <a:off x="3856038" y="933450"/>
            <a:ext cx="4833937" cy="498475"/>
          </a:xfrm>
          <a:prstGeom prst="rect">
            <a:avLst/>
          </a:prstGeom>
          <a:solidFill>
            <a:schemeClr val="accent1"/>
          </a:solidFill>
          <a:ln w="9525">
            <a:noFill/>
            <a:miter lim="800000"/>
            <a:headEnd/>
            <a:tailEnd/>
          </a:ln>
        </p:spPr>
        <p:txBody>
          <a:bodyPr wrap="none" lIns="98466" tIns="49233" rIns="98466" bIns="49233">
            <a:spAutoFit/>
          </a:bodyPr>
          <a:lstStyle/>
          <a:p>
            <a:pPr algn="dist"/>
            <a:r>
              <a:rPr lang="en-US" altLang="zh-CN" sz="2600" b="1">
                <a:solidFill>
                  <a:schemeClr val="bg1"/>
                </a:solidFill>
                <a:latin typeface="微软雅黑" pitchFamily="34" charset="-122"/>
                <a:ea typeface="微软雅黑" pitchFamily="34" charset="-122"/>
              </a:rPr>
              <a:t>2.</a:t>
            </a:r>
            <a:r>
              <a:rPr lang="zh-CN" altLang="en-US" sz="2600" b="1">
                <a:solidFill>
                  <a:schemeClr val="bg1"/>
                </a:solidFill>
                <a:latin typeface="微软雅黑" pitchFamily="34" charset="-122"/>
                <a:ea typeface="微软雅黑" pitchFamily="34" charset="-122"/>
              </a:rPr>
              <a:t>深化供给侧结构性改革的原因</a:t>
            </a:r>
          </a:p>
        </p:txBody>
      </p:sp>
      <p:sp>
        <p:nvSpPr>
          <p:cNvPr id="5" name="圆角矩形 4"/>
          <p:cNvSpPr/>
          <p:nvPr/>
        </p:nvSpPr>
        <p:spPr>
          <a:xfrm>
            <a:off x="1919288" y="1797050"/>
            <a:ext cx="8353425" cy="4608513"/>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anchor="ctr"/>
          <a:lstStyle/>
          <a:p>
            <a:pPr algn="ctr" fontAlgn="auto">
              <a:spcBef>
                <a:spcPts val="0"/>
              </a:spcBef>
              <a:spcAft>
                <a:spcPts val="0"/>
              </a:spcAft>
              <a:defRPr/>
            </a:pPr>
            <a:endParaRPr lang="zh-CN" altLang="en-US" sz="2200" dirty="0"/>
          </a:p>
        </p:txBody>
      </p:sp>
      <p:sp>
        <p:nvSpPr>
          <p:cNvPr id="6" name="矩形 5"/>
          <p:cNvSpPr>
            <a:spLocks noChangeArrowheads="1"/>
          </p:cNvSpPr>
          <p:nvPr/>
        </p:nvSpPr>
        <p:spPr bwMode="auto">
          <a:xfrm>
            <a:off x="2063750" y="3621088"/>
            <a:ext cx="8135938" cy="1543050"/>
          </a:xfrm>
          <a:prstGeom prst="rect">
            <a:avLst/>
          </a:prstGeom>
          <a:noFill/>
          <a:ln w="9525">
            <a:noFill/>
            <a:miter lim="800000"/>
            <a:headEnd/>
            <a:tailEnd/>
          </a:ln>
        </p:spPr>
        <p:txBody>
          <a:bodyPr lIns="98466" tIns="49233" rIns="98466" bIns="49233">
            <a:spAutoFit/>
          </a:bodyPr>
          <a:lstStyle/>
          <a:p>
            <a:pPr>
              <a:lnSpc>
                <a:spcPct val="150000"/>
              </a:lnSpc>
              <a:buFont typeface="Wingdings" pitchFamily="2" charset="2"/>
              <a:buChar char="Ø"/>
            </a:pPr>
            <a:r>
              <a:rPr lang="zh-CN" altLang="zh-CN" sz="2200" b="1">
                <a:latin typeface="楷体"/>
                <a:ea typeface="楷体"/>
                <a:cs typeface="楷体"/>
              </a:rPr>
              <a:t>供给侧和需求侧管理是调控宏观经济的两个基本手段</a:t>
            </a:r>
            <a:endParaRPr lang="en-US" altLang="zh-CN" sz="2200" b="1">
              <a:latin typeface="楷体"/>
              <a:ea typeface="楷体"/>
              <a:cs typeface="楷体"/>
            </a:endParaRPr>
          </a:p>
          <a:p>
            <a:pPr>
              <a:lnSpc>
                <a:spcPct val="150000"/>
              </a:lnSpc>
              <a:buFont typeface="Wingdings" pitchFamily="2" charset="2"/>
              <a:buChar char="Ø"/>
            </a:pPr>
            <a:r>
              <a:rPr lang="zh-CN" altLang="zh-CN" sz="2200" b="1">
                <a:latin typeface="楷体"/>
                <a:ea typeface="楷体"/>
                <a:cs typeface="楷体"/>
              </a:rPr>
              <a:t>习近平总书记明确指出，当前和今后一个时期，我国经济发展面临的问题，供给和需求两侧都有，但矛盾的主要方面在供给侧。</a:t>
            </a:r>
            <a:endParaRPr lang="zh-CN" altLang="en-US" sz="2200" b="1">
              <a:latin typeface="楷体"/>
              <a:ea typeface="楷体"/>
              <a:cs typeface="楷体"/>
            </a:endParaRPr>
          </a:p>
        </p:txBody>
      </p:sp>
      <p:sp>
        <p:nvSpPr>
          <p:cNvPr id="66564" name="Rectangle 3"/>
          <p:cNvSpPr>
            <a:spLocks noChangeArrowheads="1"/>
          </p:cNvSpPr>
          <p:nvPr/>
        </p:nvSpPr>
        <p:spPr bwMode="auto">
          <a:xfrm>
            <a:off x="1992313" y="2189163"/>
            <a:ext cx="8135937" cy="900112"/>
          </a:xfrm>
          <a:prstGeom prst="rect">
            <a:avLst/>
          </a:prstGeom>
          <a:noFill/>
          <a:ln w="9525">
            <a:noFill/>
            <a:miter lim="800000"/>
            <a:headEnd/>
            <a:tailEnd/>
          </a:ln>
        </p:spPr>
        <p:txBody>
          <a:bodyPr lIns="98466" tIns="49233" rIns="98466" bIns="49233" anchor="ctr">
            <a:spAutoFit/>
          </a:bodyPr>
          <a:lstStyle/>
          <a:p>
            <a:r>
              <a:rPr lang="en-US" altLang="zh-CN" sz="2600" b="1">
                <a:solidFill>
                  <a:srgbClr val="0000FF"/>
                </a:solidFill>
                <a:latin typeface="微软雅黑" pitchFamily="34" charset="-122"/>
                <a:ea typeface="微软雅黑" pitchFamily="34" charset="-122"/>
                <a:cs typeface="Arial" charset="0"/>
              </a:rPr>
              <a:t>2.2</a:t>
            </a:r>
            <a:r>
              <a:rPr lang="zh-CN" altLang="zh-CN" sz="2600" b="1">
                <a:solidFill>
                  <a:srgbClr val="0000FF"/>
                </a:solidFill>
                <a:latin typeface="微软雅黑" pitchFamily="34" charset="-122"/>
                <a:ea typeface="微软雅黑" pitchFamily="34" charset="-122"/>
                <a:cs typeface="Arial" charset="0"/>
              </a:rPr>
              <a:t>是经济发展新常态下我国</a:t>
            </a:r>
            <a:r>
              <a:rPr lang="zh-CN" altLang="zh-CN" sz="2600" b="1">
                <a:solidFill>
                  <a:schemeClr val="accent1"/>
                </a:solidFill>
                <a:latin typeface="微软雅黑" pitchFamily="34" charset="-122"/>
                <a:ea typeface="微软雅黑" pitchFamily="34" charset="-122"/>
                <a:cs typeface="Arial" charset="0"/>
              </a:rPr>
              <a:t>宏观经济管理</a:t>
            </a:r>
            <a:r>
              <a:rPr lang="zh-CN" altLang="zh-CN" sz="2600" b="1">
                <a:solidFill>
                  <a:srgbClr val="0000FF"/>
                </a:solidFill>
                <a:latin typeface="微软雅黑" pitchFamily="34" charset="-122"/>
                <a:ea typeface="微软雅黑" pitchFamily="34" charset="-122"/>
                <a:cs typeface="Arial" charset="0"/>
              </a:rPr>
              <a:t>必须确立的战略思路</a:t>
            </a:r>
          </a:p>
        </p:txBody>
      </p:sp>
      <p:grpSp>
        <p:nvGrpSpPr>
          <p:cNvPr id="2" name="组合 22"/>
          <p:cNvGrpSpPr>
            <a:grpSpLocks/>
          </p:cNvGrpSpPr>
          <p:nvPr/>
        </p:nvGrpSpPr>
        <p:grpSpPr bwMode="auto">
          <a:xfrm>
            <a:off x="1524000" y="1628775"/>
            <a:ext cx="9144000" cy="5229225"/>
            <a:chOff x="-3060848" y="0"/>
            <a:chExt cx="9144000" cy="3579862"/>
          </a:xfrm>
        </p:grpSpPr>
        <p:pic>
          <p:nvPicPr>
            <p:cNvPr id="66566" name="Picture 2" descr="https://timgsa.baidu.com/timg?image&amp;quality=80&amp;size=b9999_10000&amp;sec=1523983160774&amp;di=b11f4ff351c5394d25602f6b724fc1cd&amp;imgtype=0&amp;src=http%3A%2F%2Fdata.useit.com.cn%2Fuseitdata%2Fforum%2F201603%2F15%2F181056g4uquudycsm0qkpc.jpg"/>
            <p:cNvPicPr>
              <a:picLocks noChangeAspect="1" noChangeArrowheads="1"/>
            </p:cNvPicPr>
            <p:nvPr/>
          </p:nvPicPr>
          <p:blipFill>
            <a:blip r:embed="rId2"/>
            <a:srcRect/>
            <a:stretch>
              <a:fillRect/>
            </a:stretch>
          </p:blipFill>
          <p:spPr bwMode="auto">
            <a:xfrm>
              <a:off x="-3060848" y="0"/>
              <a:ext cx="9144000" cy="3579862"/>
            </a:xfrm>
            <a:prstGeom prst="rect">
              <a:avLst/>
            </a:prstGeom>
            <a:noFill/>
            <a:ln w="9525">
              <a:noFill/>
              <a:miter lim="800000"/>
              <a:headEnd/>
              <a:tailEnd/>
            </a:ln>
          </p:spPr>
        </p:pic>
        <p:sp>
          <p:nvSpPr>
            <p:cNvPr id="66567" name="TextBox 21"/>
            <p:cNvSpPr txBox="1">
              <a:spLocks noChangeArrowheads="1"/>
            </p:cNvSpPr>
            <p:nvPr/>
          </p:nvSpPr>
          <p:spPr bwMode="auto">
            <a:xfrm>
              <a:off x="4354960" y="85940"/>
              <a:ext cx="1728192" cy="516218"/>
            </a:xfrm>
            <a:prstGeom prst="rect">
              <a:avLst/>
            </a:prstGeom>
            <a:solidFill>
              <a:schemeClr val="bg1"/>
            </a:solidFill>
            <a:ln w="9525">
              <a:noFill/>
              <a:miter lim="800000"/>
              <a:headEnd/>
              <a:tailEnd/>
            </a:ln>
          </p:spPr>
          <p:txBody>
            <a:bodyPr>
              <a:spAutoFit/>
            </a:bodyPr>
            <a:lstStyle/>
            <a:p>
              <a:endParaRPr lang="zh-CN" altLang="en-US" sz="4300">
                <a:latin typeface="等线"/>
                <a:ea typeface="等线"/>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nodeType="after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par>
                          <p:cTn id="10" fill="hold">
                            <p:stCondLst>
                              <p:cond delay="959"/>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3"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6">
                                            <p:txEl>
                                              <p:pRg st="1" end="1"/>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6).jpg"/>
          <p:cNvPicPr>
            <a:picLocks noChangeAspect="1"/>
          </p:cNvPicPr>
          <p:nvPr/>
        </p:nvPicPr>
        <p:blipFill>
          <a:blip r:embed="rId2"/>
          <a:srcRect/>
          <a:stretch>
            <a:fillRect/>
          </a:stretch>
        </p:blipFill>
        <p:spPr bwMode="auto">
          <a:xfrm>
            <a:off x="1165225" y="1357313"/>
            <a:ext cx="5002213" cy="3330575"/>
          </a:xfrm>
          <a:prstGeom prst="rect">
            <a:avLst/>
          </a:prstGeom>
          <a:noFill/>
          <a:ln w="9525">
            <a:noFill/>
            <a:miter lim="800000"/>
            <a:headEnd/>
            <a:tailEnd/>
          </a:ln>
        </p:spPr>
      </p:pic>
      <p:pic>
        <p:nvPicPr>
          <p:cNvPr id="4" name="图片 3" descr="timg (5).jpg"/>
          <p:cNvPicPr>
            <a:picLocks noChangeAspect="1"/>
          </p:cNvPicPr>
          <p:nvPr/>
        </p:nvPicPr>
        <p:blipFill>
          <a:blip r:embed="rId3"/>
          <a:srcRect/>
          <a:stretch>
            <a:fillRect/>
          </a:stretch>
        </p:blipFill>
        <p:spPr bwMode="auto">
          <a:xfrm>
            <a:off x="1165225" y="1643063"/>
            <a:ext cx="4929188" cy="3086100"/>
          </a:xfrm>
          <a:prstGeom prst="rect">
            <a:avLst/>
          </a:prstGeom>
          <a:noFill/>
          <a:ln w="9525">
            <a:noFill/>
            <a:miter lim="800000"/>
            <a:headEnd/>
            <a:tailEnd/>
          </a:ln>
        </p:spPr>
      </p:pic>
      <p:pic>
        <p:nvPicPr>
          <p:cNvPr id="5" name="图片 4" descr="timg (7).jpg"/>
          <p:cNvPicPr>
            <a:picLocks noChangeAspect="1"/>
          </p:cNvPicPr>
          <p:nvPr/>
        </p:nvPicPr>
        <p:blipFill>
          <a:blip r:embed="rId4"/>
          <a:srcRect b="4048"/>
          <a:stretch>
            <a:fillRect/>
          </a:stretch>
        </p:blipFill>
        <p:spPr bwMode="auto">
          <a:xfrm>
            <a:off x="1165225" y="2071688"/>
            <a:ext cx="5002213" cy="3144837"/>
          </a:xfrm>
          <a:prstGeom prst="rect">
            <a:avLst/>
          </a:prstGeom>
          <a:noFill/>
          <a:ln w="9525">
            <a:noFill/>
            <a:miter lim="800000"/>
            <a:headEnd/>
            <a:tailEnd/>
          </a:ln>
        </p:spPr>
      </p:pic>
      <p:pic>
        <p:nvPicPr>
          <p:cNvPr id="6" name="图片 5" descr="timg (8).jpg"/>
          <p:cNvPicPr>
            <a:picLocks noChangeAspect="1"/>
          </p:cNvPicPr>
          <p:nvPr/>
        </p:nvPicPr>
        <p:blipFill>
          <a:blip r:embed="rId5"/>
          <a:srcRect/>
          <a:stretch>
            <a:fillRect/>
          </a:stretch>
        </p:blipFill>
        <p:spPr bwMode="auto">
          <a:xfrm>
            <a:off x="1108075" y="2689225"/>
            <a:ext cx="5000625" cy="3311525"/>
          </a:xfrm>
          <a:prstGeom prst="rect">
            <a:avLst/>
          </a:prstGeom>
          <a:noFill/>
          <a:ln w="9525">
            <a:noFill/>
            <a:miter lim="800000"/>
            <a:headEnd/>
            <a:tailEnd/>
          </a:ln>
        </p:spPr>
      </p:pic>
      <p:pic>
        <p:nvPicPr>
          <p:cNvPr id="7" name="图片 6" descr="timg (13).jpg"/>
          <p:cNvPicPr>
            <a:picLocks noChangeAspect="1"/>
          </p:cNvPicPr>
          <p:nvPr/>
        </p:nvPicPr>
        <p:blipFill>
          <a:blip r:embed="rId6"/>
          <a:srcRect/>
          <a:stretch>
            <a:fillRect/>
          </a:stretch>
        </p:blipFill>
        <p:spPr bwMode="auto">
          <a:xfrm>
            <a:off x="1152525" y="3525838"/>
            <a:ext cx="4956175" cy="3357562"/>
          </a:xfrm>
          <a:prstGeom prst="rect">
            <a:avLst/>
          </a:prstGeom>
          <a:noFill/>
          <a:ln w="9525">
            <a:noFill/>
            <a:miter lim="800000"/>
            <a:headEnd/>
            <a:tailEnd/>
          </a:ln>
        </p:spPr>
      </p:pic>
      <p:pic>
        <p:nvPicPr>
          <p:cNvPr id="8" name="图片 7" descr="u=3736065979,2686425234&amp;fm=27&amp;gp=0.jpg"/>
          <p:cNvPicPr>
            <a:picLocks noChangeAspect="1"/>
          </p:cNvPicPr>
          <p:nvPr/>
        </p:nvPicPr>
        <p:blipFill>
          <a:blip r:embed="rId7"/>
          <a:srcRect/>
          <a:stretch>
            <a:fillRect/>
          </a:stretch>
        </p:blipFill>
        <p:spPr bwMode="auto">
          <a:xfrm>
            <a:off x="6583363" y="1428750"/>
            <a:ext cx="4500562" cy="3300413"/>
          </a:xfrm>
          <a:prstGeom prst="rect">
            <a:avLst/>
          </a:prstGeom>
          <a:noFill/>
          <a:ln w="9525">
            <a:noFill/>
            <a:miter lim="800000"/>
            <a:headEnd/>
            <a:tailEnd/>
          </a:ln>
        </p:spPr>
      </p:pic>
      <p:pic>
        <p:nvPicPr>
          <p:cNvPr id="9" name="图片 8" descr="timg (9).jpg"/>
          <p:cNvPicPr>
            <a:picLocks noChangeAspect="1"/>
          </p:cNvPicPr>
          <p:nvPr/>
        </p:nvPicPr>
        <p:blipFill>
          <a:blip r:embed="rId8"/>
          <a:srcRect/>
          <a:stretch>
            <a:fillRect/>
          </a:stretch>
        </p:blipFill>
        <p:spPr bwMode="auto">
          <a:xfrm>
            <a:off x="6583363" y="1892300"/>
            <a:ext cx="4500562" cy="3286125"/>
          </a:xfrm>
          <a:prstGeom prst="rect">
            <a:avLst/>
          </a:prstGeom>
          <a:noFill/>
          <a:ln w="9525">
            <a:noFill/>
            <a:miter lim="800000"/>
            <a:headEnd/>
            <a:tailEnd/>
          </a:ln>
        </p:spPr>
      </p:pic>
      <p:pic>
        <p:nvPicPr>
          <p:cNvPr id="10" name="图片 9" descr="timg (11).jpg"/>
          <p:cNvPicPr>
            <a:picLocks noChangeAspect="1"/>
          </p:cNvPicPr>
          <p:nvPr/>
        </p:nvPicPr>
        <p:blipFill>
          <a:blip r:embed="rId9"/>
          <a:srcRect/>
          <a:stretch>
            <a:fillRect/>
          </a:stretch>
        </p:blipFill>
        <p:spPr bwMode="auto">
          <a:xfrm>
            <a:off x="6486525" y="2740025"/>
            <a:ext cx="4500563" cy="3429000"/>
          </a:xfrm>
          <a:prstGeom prst="rect">
            <a:avLst/>
          </a:prstGeom>
          <a:noFill/>
          <a:ln w="9525">
            <a:noFill/>
            <a:miter lim="800000"/>
            <a:headEnd/>
            <a:tailEnd/>
          </a:ln>
        </p:spPr>
      </p:pic>
      <p:pic>
        <p:nvPicPr>
          <p:cNvPr id="11" name="图片 10" descr="timg (12).jpg"/>
          <p:cNvPicPr>
            <a:picLocks noChangeAspect="1"/>
          </p:cNvPicPr>
          <p:nvPr/>
        </p:nvPicPr>
        <p:blipFill>
          <a:blip r:embed="rId10"/>
          <a:srcRect/>
          <a:stretch>
            <a:fillRect/>
          </a:stretch>
        </p:blipFill>
        <p:spPr bwMode="auto">
          <a:xfrm>
            <a:off x="6486525" y="3097213"/>
            <a:ext cx="4500563" cy="3071812"/>
          </a:xfrm>
          <a:prstGeom prst="rect">
            <a:avLst/>
          </a:prstGeom>
          <a:noFill/>
          <a:ln w="9525">
            <a:noFill/>
            <a:miter lim="800000"/>
            <a:headEnd/>
            <a:tailEnd/>
          </a:ln>
        </p:spPr>
      </p:pic>
      <p:pic>
        <p:nvPicPr>
          <p:cNvPr id="12" name="图片 11" descr="timg (14).jpg"/>
          <p:cNvPicPr>
            <a:picLocks noChangeAspect="1"/>
          </p:cNvPicPr>
          <p:nvPr/>
        </p:nvPicPr>
        <p:blipFill>
          <a:blip r:embed="rId11"/>
          <a:srcRect/>
          <a:stretch>
            <a:fillRect/>
          </a:stretch>
        </p:blipFill>
        <p:spPr bwMode="auto">
          <a:xfrm>
            <a:off x="6427788" y="3857625"/>
            <a:ext cx="4500562" cy="3000375"/>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6" presetClass="emph" presetSubtype="0" accel="50000" decel="50000" fill="hold" nodeType="withEffect">
                                  <p:stCondLst>
                                    <p:cond delay="0"/>
                                  </p:stCondLst>
                                  <p:childTnLst>
                                    <p:animScale>
                                      <p:cBhvr>
                                        <p:cTn id="9" dur="1000" fill="hold"/>
                                        <p:tgtEl>
                                          <p:spTgt spid="3"/>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500"/>
                                        <p:tgtEl>
                                          <p:spTgt spid="8"/>
                                        </p:tgtEl>
                                      </p:cBhvr>
                                    </p:animEffect>
                                  </p:childTnLst>
                                </p:cTn>
                              </p:par>
                              <p:par>
                                <p:cTn id="32" presetID="6" presetClass="emph" presetSubtype="0" decel="50000" fill="hold" nodeType="withEffect">
                                  <p:stCondLst>
                                    <p:cond delay="0"/>
                                  </p:stCondLst>
                                  <p:childTnLst>
                                    <p:animScale>
                                      <p:cBhvr>
                                        <p:cTn id="33" dur="2000" fill="hold"/>
                                        <p:tgtEl>
                                          <p:spTgt spid="8"/>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E00632E5-459C-4EA2-8B18-9EE890945CBE}"/>
              </a:ext>
            </a:extLst>
          </p:cNvPr>
          <p:cNvSpPr/>
          <p:nvPr/>
        </p:nvSpPr>
        <p:spPr>
          <a:xfrm>
            <a:off x="1524001" y="3176"/>
            <a:ext cx="2371725"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3B486625-02BA-47C8-8302-9C8CF665AEEF}"/>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grpSp>
        <p:nvGrpSpPr>
          <p:cNvPr id="79876" name="组合 2053">
            <a:extLst>
              <a:ext uri="{FF2B5EF4-FFF2-40B4-BE49-F238E27FC236}">
                <a16:creationId xmlns="" xmlns:a16="http://schemas.microsoft.com/office/drawing/2014/main" id="{19919713-8260-493C-82C5-7246AEA2B1DE}"/>
              </a:ext>
            </a:extLst>
          </p:cNvPr>
          <p:cNvGrpSpPr>
            <a:grpSpLocks/>
          </p:cNvGrpSpPr>
          <p:nvPr/>
        </p:nvGrpSpPr>
        <p:grpSpPr bwMode="auto">
          <a:xfrm>
            <a:off x="1878014" y="511175"/>
            <a:ext cx="5589587" cy="1104900"/>
            <a:chOff x="1338" y="1109"/>
            <a:chExt cx="3696" cy="384"/>
          </a:xfrm>
        </p:grpSpPr>
        <p:sp>
          <p:nvSpPr>
            <p:cNvPr id="79877" name="圆角矩形 2054">
              <a:extLst>
                <a:ext uri="{FF2B5EF4-FFF2-40B4-BE49-F238E27FC236}">
                  <a16:creationId xmlns="" xmlns:a16="http://schemas.microsoft.com/office/drawing/2014/main" id="{A322C3A7-B5D8-4626-8A5C-44CD293B4E9C}"/>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79878" name="文本框 2055">
              <a:extLst>
                <a:ext uri="{FF2B5EF4-FFF2-40B4-BE49-F238E27FC236}">
                  <a16:creationId xmlns="" xmlns:a16="http://schemas.microsoft.com/office/drawing/2014/main" id="{C29275B5-9C89-40F5-B662-B0DF0D1E1562}"/>
                </a:ext>
              </a:extLst>
            </p:cNvPr>
            <p:cNvSpPr txBox="1">
              <a:spLocks noChangeArrowheads="1"/>
            </p:cNvSpPr>
            <p:nvPr/>
          </p:nvSpPr>
          <p:spPr bwMode="auto">
            <a:xfrm>
              <a:off x="1474" y="1122"/>
              <a:ext cx="3517" cy="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推进增长动能转换，以加快发展先进制造业为重点全面提升实体经济</a:t>
              </a:r>
            </a:p>
          </p:txBody>
        </p:sp>
      </p:grpSp>
      <p:pic>
        <p:nvPicPr>
          <p:cNvPr id="79879" name="图片 7">
            <a:hlinkClick r:id="rId3" action="ppaction://hlinkfile"/>
            <a:extLst>
              <a:ext uri="{FF2B5EF4-FFF2-40B4-BE49-F238E27FC236}">
                <a16:creationId xmlns="" xmlns:a16="http://schemas.microsoft.com/office/drawing/2014/main" id="{B514B625-AB95-40E3-A740-FFD19E629E9A}"/>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40000">
            <a:off x="8123239" y="447675"/>
            <a:ext cx="2447925" cy="302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880" name="图片 8">
            <a:extLst>
              <a:ext uri="{FF2B5EF4-FFF2-40B4-BE49-F238E27FC236}">
                <a16:creationId xmlns="" xmlns:a16="http://schemas.microsoft.com/office/drawing/2014/main" id="{592D7D47-B4BC-412A-B5C8-9704873B69E6}"/>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rot="960000">
            <a:off x="1755775" y="4391025"/>
            <a:ext cx="16510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81" name="圆角矩形 6">
            <a:extLst>
              <a:ext uri="{FF2B5EF4-FFF2-40B4-BE49-F238E27FC236}">
                <a16:creationId xmlns="" xmlns:a16="http://schemas.microsoft.com/office/drawing/2014/main" id="{E0977531-F646-4557-9107-FEDE739C7928}"/>
              </a:ext>
            </a:extLst>
          </p:cNvPr>
          <p:cNvSpPr>
            <a:spLocks noChangeArrowheads="1"/>
          </p:cNvSpPr>
          <p:nvPr/>
        </p:nvSpPr>
        <p:spPr bwMode="auto">
          <a:xfrm>
            <a:off x="1878014" y="1771651"/>
            <a:ext cx="5057775" cy="227012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en-US" altLang="zh-CN" b="1">
                <a:solidFill>
                  <a:srgbClr val="FF0000"/>
                </a:solidFill>
                <a:latin typeface="楷体" panose="02010609060101010101" pitchFamily="49" charset="-122"/>
                <a:ea typeface="楷体" panose="02010609060101010101" pitchFamily="49" charset="-122"/>
              </a:rPr>
              <a:t> </a:t>
            </a:r>
            <a:r>
              <a:rPr lang="zh-CN" altLang="zh-CN" sz="2000" b="1">
                <a:solidFill>
                  <a:srgbClr val="FF0000"/>
                </a:solidFill>
                <a:latin typeface="楷体" panose="02010609060101010101" pitchFamily="49" charset="-122"/>
                <a:ea typeface="楷体" panose="02010609060101010101" pitchFamily="49" charset="-122"/>
              </a:rPr>
              <a:t>“新旧动能”</a:t>
            </a:r>
            <a:r>
              <a:rPr lang="zh-CN" altLang="zh-CN" b="1">
                <a:solidFill>
                  <a:schemeClr val="accent2"/>
                </a:solidFill>
                <a:latin typeface="楷体" panose="02010609060101010101" pitchFamily="49" charset="-122"/>
                <a:ea typeface="楷体" panose="02010609060101010101" pitchFamily="49" charset="-122"/>
              </a:rPr>
              <a:t>自2015年开始出现在中央和地方政府主要领导讲话和文件中，2016年在互联网出现的频率逐步提升。2016年末，特别是进入2017年以来，更是频繁出现在政府相关文件中，内涵也逐渐丰富和完善。“新旧动能”作为政府官方用语，并没有严格的概念界定。</a:t>
            </a:r>
          </a:p>
        </p:txBody>
      </p:sp>
      <p:sp>
        <p:nvSpPr>
          <p:cNvPr id="79882" name="圆角矩形 6">
            <a:extLst>
              <a:ext uri="{FF2B5EF4-FFF2-40B4-BE49-F238E27FC236}">
                <a16:creationId xmlns="" xmlns:a16="http://schemas.microsoft.com/office/drawing/2014/main" id="{4755EAD4-2996-4B92-8AF7-19A12B393EBA}"/>
              </a:ext>
            </a:extLst>
          </p:cNvPr>
          <p:cNvSpPr>
            <a:spLocks noChangeArrowheads="1"/>
          </p:cNvSpPr>
          <p:nvPr/>
        </p:nvSpPr>
        <p:spPr bwMode="auto">
          <a:xfrm>
            <a:off x="3433763" y="4391026"/>
            <a:ext cx="6970712" cy="134937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b="1">
                <a:solidFill>
                  <a:schemeClr val="accent2"/>
                </a:solidFill>
                <a:latin typeface="楷体" panose="02010609060101010101" pitchFamily="49" charset="-122"/>
                <a:ea typeface="楷体" panose="02010609060101010101" pitchFamily="49" charset="-122"/>
              </a:rPr>
              <a:t>新旧动能转换的意思是，</a:t>
            </a:r>
            <a:r>
              <a:rPr lang="zh-CN" altLang="zh-CN" sz="2000" b="1">
                <a:solidFill>
                  <a:srgbClr val="FF0000"/>
                </a:solidFill>
                <a:latin typeface="楷体" panose="02010609060101010101" pitchFamily="49" charset="-122"/>
                <a:ea typeface="楷体" panose="02010609060101010101" pitchFamily="49" charset="-122"/>
              </a:rPr>
              <a:t>通过新的科技革命和产业变革中形成的经济社会发展新动力</a:t>
            </a:r>
            <a:r>
              <a:rPr lang="en-US" altLang="zh-CN" sz="2000" b="1">
                <a:solidFill>
                  <a:srgbClr val="FF0000"/>
                </a:solidFill>
                <a:latin typeface="楷体" panose="02010609060101010101" pitchFamily="49" charset="-122"/>
                <a:ea typeface="楷体" panose="02010609060101010101" pitchFamily="49" charset="-122"/>
              </a:rPr>
              <a:t>-</a:t>
            </a:r>
            <a:r>
              <a:rPr lang="zh-CN" altLang="zh-CN" sz="2000" b="1">
                <a:solidFill>
                  <a:srgbClr val="FF0000"/>
                </a:solidFill>
                <a:latin typeface="楷体" panose="02010609060101010101" pitchFamily="49" charset="-122"/>
                <a:ea typeface="楷体" panose="02010609060101010101" pitchFamily="49" charset="-122"/>
              </a:rPr>
              <a:t>新技术、新产业、新业态、新模式等来转换掉传统以资源和政府为导向的经济发展模式</a:t>
            </a:r>
            <a:r>
              <a:rPr lang="zh-CN" altLang="zh-CN" sz="2000" b="1">
                <a:solidFill>
                  <a:schemeClr val="accent2"/>
                </a:solidFill>
                <a:latin typeface="楷体" panose="02010609060101010101" pitchFamily="49" charset="-122"/>
                <a:ea typeface="楷体" panose="02010609060101010101" pitchFamily="49" charset="-122"/>
              </a:rPr>
              <a:t>。</a:t>
            </a:r>
          </a:p>
        </p:txBody>
      </p:sp>
      <p:sp>
        <p:nvSpPr>
          <p:cNvPr id="79883" name="矩形 684041">
            <a:extLst>
              <a:ext uri="{FF2B5EF4-FFF2-40B4-BE49-F238E27FC236}">
                <a16:creationId xmlns="" xmlns:a16="http://schemas.microsoft.com/office/drawing/2014/main" id="{B330B8D0-C1B6-4666-8EB6-A1AEDF497838}"/>
              </a:ext>
            </a:extLst>
          </p:cNvPr>
          <p:cNvSpPr>
            <a:spLocks noChangeArrowheads="1"/>
          </p:cNvSpPr>
          <p:nvPr/>
        </p:nvSpPr>
        <p:spPr bwMode="auto">
          <a:xfrm>
            <a:off x="7626350" y="1216025"/>
            <a:ext cx="122341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latin typeface="黑体" panose="02010609060101010101" pitchFamily="49" charset="-122"/>
                <a:ea typeface="黑体" panose="02010609060101010101" pitchFamily="49" charset="-122"/>
              </a:rPr>
              <a:t>P209-210</a:t>
            </a:r>
          </a:p>
        </p:txBody>
      </p:sp>
      <p:sp>
        <p:nvSpPr>
          <p:cNvPr id="79884" name="矩形 453637" descr="白色大理石">
            <a:extLst>
              <a:ext uri="{FF2B5EF4-FFF2-40B4-BE49-F238E27FC236}">
                <a16:creationId xmlns="" xmlns:a16="http://schemas.microsoft.com/office/drawing/2014/main" id="{AB379E77-796A-4F42-A857-B20BF2A0735D}"/>
              </a:ext>
            </a:extLst>
          </p:cNvPr>
          <p:cNvSpPr>
            <a:spLocks noChangeArrowheads="1" noChangeShapeType="1" noTextEdit="1"/>
          </p:cNvSpPr>
          <p:nvPr/>
        </p:nvSpPr>
        <p:spPr bwMode="auto">
          <a:xfrm>
            <a:off x="7318375" y="3557589"/>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何为动能转换？</a:t>
            </a:r>
          </a:p>
        </p:txBody>
      </p:sp>
      <p:sp>
        <p:nvSpPr>
          <p:cNvPr id="79885" name="矩形 921609">
            <a:extLst>
              <a:ext uri="{FF2B5EF4-FFF2-40B4-BE49-F238E27FC236}">
                <a16:creationId xmlns="" xmlns:a16="http://schemas.microsoft.com/office/drawing/2014/main" id="{0BC8A299-8126-4FE3-8DD9-93DA290C1A22}"/>
              </a:ext>
            </a:extLst>
          </p:cNvPr>
          <p:cNvSpPr>
            <a:spLocks noChangeArrowheads="1"/>
          </p:cNvSpPr>
          <p:nvPr/>
        </p:nvSpPr>
        <p:spPr bwMode="auto">
          <a:xfrm>
            <a:off x="5053013" y="4041776"/>
            <a:ext cx="506095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a:solidFill>
                  <a:srgbClr val="FF0000"/>
                </a:solidFill>
                <a:ea typeface="华文彩云" panose="02010600030101010101" pitchFamily="2" charset="-122"/>
              </a:rPr>
              <a:t>视频：</a:t>
            </a:r>
            <a:r>
              <a:rPr lang="zh-CN" altLang="en-US" sz="2000" b="1">
                <a:solidFill>
                  <a:srgbClr val="FF0000"/>
                </a:solidFill>
                <a:ea typeface="华文彩云" panose="02010600030101010101" pitchFamily="2" charset="-122"/>
                <a:hlinkClick r:id="rId6" action="ppaction://hlinkfile"/>
              </a:rPr>
              <a:t>山东新旧动能转换就是这样嗨 3.mp4</a:t>
            </a:r>
            <a:endParaRPr lang="en-US" altLang="zh-CN" sz="2000" b="1">
              <a:solidFill>
                <a:srgbClr val="FF0000"/>
              </a:solidFill>
              <a:ea typeface="华文彩云"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110B224-070F-4CCC-ADEF-D9EE4B8B4513}"/>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81922" name="图片 1">
            <a:extLst>
              <a:ext uri="{FF2B5EF4-FFF2-40B4-BE49-F238E27FC236}">
                <a16:creationId xmlns="" xmlns:a16="http://schemas.microsoft.com/office/drawing/2014/main" id="{0EC00D04-4B9A-4373-8817-873F8C843E7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圆角矩形 6">
            <a:extLst>
              <a:ext uri="{FF2B5EF4-FFF2-40B4-BE49-F238E27FC236}">
                <a16:creationId xmlns="" xmlns:a16="http://schemas.microsoft.com/office/drawing/2014/main" id="{58AB9A95-9ECF-43EE-A9AE-FAF08DB6E56E}"/>
              </a:ext>
            </a:extLst>
          </p:cNvPr>
          <p:cNvSpPr>
            <a:spLocks noChangeArrowheads="1"/>
          </p:cNvSpPr>
          <p:nvPr/>
        </p:nvSpPr>
        <p:spPr bwMode="auto">
          <a:xfrm>
            <a:off x="1708150" y="1220788"/>
            <a:ext cx="4673600" cy="4633912"/>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相对于传统制造业而言，指制造业不断吸收电子信息、计算机、机械、材料以及现代管理技术等方面的高新技术成果，并将这些先进制造技术综合应用于制造业产品的研发设计、生产制造、在线检测、营销服务和管理的全过程，实现优质、高效、低耗、清洁、灵活生产，即实现信息化、自动化、智能化、柔性化、生态化生产，取得良好经济收益和市场效果的制造业总称。</a:t>
            </a:r>
          </a:p>
        </p:txBody>
      </p:sp>
      <p:grpSp>
        <p:nvGrpSpPr>
          <p:cNvPr id="81924" name="组合 2053">
            <a:extLst>
              <a:ext uri="{FF2B5EF4-FFF2-40B4-BE49-F238E27FC236}">
                <a16:creationId xmlns="" xmlns:a16="http://schemas.microsoft.com/office/drawing/2014/main" id="{C234CADE-16C9-468F-B5DC-DAE81CFCEF93}"/>
              </a:ext>
            </a:extLst>
          </p:cNvPr>
          <p:cNvGrpSpPr>
            <a:grpSpLocks/>
          </p:cNvGrpSpPr>
          <p:nvPr/>
        </p:nvGrpSpPr>
        <p:grpSpPr bwMode="auto">
          <a:xfrm>
            <a:off x="1479551" y="-17463"/>
            <a:ext cx="6194425" cy="471488"/>
            <a:chOff x="1338" y="1109"/>
            <a:chExt cx="3696" cy="384"/>
          </a:xfrm>
        </p:grpSpPr>
        <p:sp>
          <p:nvSpPr>
            <p:cNvPr id="81925" name="圆角矩形 2054">
              <a:extLst>
                <a:ext uri="{FF2B5EF4-FFF2-40B4-BE49-F238E27FC236}">
                  <a16:creationId xmlns="" xmlns:a16="http://schemas.microsoft.com/office/drawing/2014/main" id="{2FF6FEBF-09BD-4AD6-8EBB-06CC8DCE3E46}"/>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1926" name="文本框 2055">
              <a:extLst>
                <a:ext uri="{FF2B5EF4-FFF2-40B4-BE49-F238E27FC236}">
                  <a16:creationId xmlns="" xmlns:a16="http://schemas.microsoft.com/office/drawing/2014/main" id="{1A046603-6301-4022-8FCF-E5EF2EC1B474}"/>
                </a:ext>
              </a:extLst>
            </p:cNvPr>
            <p:cNvSpPr txBox="1">
              <a:spLocks noChangeArrowheads="1"/>
            </p:cNvSpPr>
            <p:nvPr/>
          </p:nvSpPr>
          <p:spPr bwMode="auto">
            <a:xfrm>
              <a:off x="1474" y="1122"/>
              <a:ext cx="3517"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1 </a:t>
              </a:r>
              <a:r>
                <a:rPr lang="zh-CN" altLang="en-US" sz="1400" b="1">
                  <a:solidFill>
                    <a:schemeClr val="bg1"/>
                  </a:solidFill>
                  <a:latin typeface="幼圆" pitchFamily="49" charset="-122"/>
                  <a:ea typeface="幼圆" pitchFamily="49" charset="-122"/>
                </a:rPr>
                <a:t>推进增长动能转换，以加快发展先进制造业为重点全面提升实体经济</a:t>
              </a:r>
            </a:p>
          </p:txBody>
        </p:sp>
      </p:grpSp>
      <p:sp>
        <p:nvSpPr>
          <p:cNvPr id="81927" name="矩形 453637" descr="白色大理石">
            <a:extLst>
              <a:ext uri="{FF2B5EF4-FFF2-40B4-BE49-F238E27FC236}">
                <a16:creationId xmlns="" xmlns:a16="http://schemas.microsoft.com/office/drawing/2014/main" id="{A0B6DA51-AE47-405C-B78E-B44C21902361}"/>
              </a:ext>
            </a:extLst>
          </p:cNvPr>
          <p:cNvSpPr>
            <a:spLocks noChangeArrowheads="1" noChangeShapeType="1" noTextEdit="1"/>
          </p:cNvSpPr>
          <p:nvPr/>
        </p:nvSpPr>
        <p:spPr bwMode="auto">
          <a:xfrm>
            <a:off x="2286000" y="774701"/>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a:solidFill>
                  <a:srgbClr val="C00000"/>
                </a:solidFill>
                <a:latin typeface="宋体" panose="02010600030101010101" pitchFamily="2" charset="-122"/>
              </a:rPr>
              <a:t>何为先进制造业？</a:t>
            </a:r>
          </a:p>
        </p:txBody>
      </p:sp>
      <p:pic>
        <p:nvPicPr>
          <p:cNvPr id="81928" name="图片 2">
            <a:extLst>
              <a:ext uri="{FF2B5EF4-FFF2-40B4-BE49-F238E27FC236}">
                <a16:creationId xmlns="" xmlns:a16="http://schemas.microsoft.com/office/drawing/2014/main" id="{4A5DDBED-95C4-4793-BDF8-DE40B777B930}"/>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89700" y="582614"/>
            <a:ext cx="3810000" cy="256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29" name="图片 3">
            <a:extLst>
              <a:ext uri="{FF2B5EF4-FFF2-40B4-BE49-F238E27FC236}">
                <a16:creationId xmlns="" xmlns:a16="http://schemas.microsoft.com/office/drawing/2014/main" id="{8D953F7F-5782-4CEA-A43E-3DF36AA7448E}"/>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619875" y="3384550"/>
            <a:ext cx="3549650" cy="222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376843" descr="白色大理石">
            <a:extLst>
              <a:ext uri="{FF2B5EF4-FFF2-40B4-BE49-F238E27FC236}">
                <a16:creationId xmlns="" xmlns:a16="http://schemas.microsoft.com/office/drawing/2014/main" id="{5C02B1CA-6263-499D-8AB7-D2542DBC2CEB}"/>
              </a:ext>
            </a:extLst>
          </p:cNvPr>
          <p:cNvSpPr>
            <a:spLocks noChangeArrowheads="1" noChangeShapeType="1" noTextEdit="1"/>
          </p:cNvSpPr>
          <p:nvPr/>
        </p:nvSpPr>
        <p:spPr bwMode="auto">
          <a:xfrm>
            <a:off x="1512887" y="-4763"/>
            <a:ext cx="2598738" cy="293688"/>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28"/>
              </a:avLst>
            </a:prstTxWarp>
            <a:scene3d>
              <a:camera prst="legacyObliqueRight"/>
              <a:lightRig rig="legacyHarsh3" dir="t"/>
            </a:scene3d>
            <a:sp3d extrusionH="100000" prstMaterial="legacyMatte">
              <a:extrusionClr>
                <a:srgbClr val="663300"/>
              </a:extrusionClr>
              <a:contourClr>
                <a:srgbClr val="2D2D89"/>
              </a:contourClr>
            </a:sp3d>
          </a:bodyPr>
          <a:lstStyle/>
          <a:p>
            <a:pPr algn="ctr"/>
            <a:r>
              <a:rPr lang="zh-CN" altLang="en-US" sz="3600">
                <a:solidFill>
                  <a:srgbClr val="2D2D89"/>
                </a:solidFill>
                <a:latin typeface="宋体" panose="02010600030101010101" pitchFamily="2" charset="-122"/>
              </a:rPr>
              <a:t>从“两手抓”到“五位一体”总体布局</a:t>
            </a:r>
          </a:p>
        </p:txBody>
      </p:sp>
      <p:grpSp>
        <p:nvGrpSpPr>
          <p:cNvPr id="21507" name="组合 2079">
            <a:extLst>
              <a:ext uri="{FF2B5EF4-FFF2-40B4-BE49-F238E27FC236}">
                <a16:creationId xmlns="" xmlns:a16="http://schemas.microsoft.com/office/drawing/2014/main" id="{A73EDD62-4E82-443D-A9EE-7A614C07C4D2}"/>
              </a:ext>
            </a:extLst>
          </p:cNvPr>
          <p:cNvGrpSpPr>
            <a:grpSpLocks/>
          </p:cNvGrpSpPr>
          <p:nvPr/>
        </p:nvGrpSpPr>
        <p:grpSpPr bwMode="auto">
          <a:xfrm>
            <a:off x="1971675" y="495301"/>
            <a:ext cx="2274888" cy="500063"/>
            <a:chOff x="0" y="22"/>
            <a:chExt cx="2085" cy="274"/>
          </a:xfrm>
        </p:grpSpPr>
        <p:sp>
          <p:nvSpPr>
            <p:cNvPr id="21508" name="圆角矩形 2080">
              <a:extLst>
                <a:ext uri="{FF2B5EF4-FFF2-40B4-BE49-F238E27FC236}">
                  <a16:creationId xmlns="" xmlns:a16="http://schemas.microsoft.com/office/drawing/2014/main" id="{C0DBC622-6ABD-49CB-A0BD-D7E6D22140DB}"/>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21509" name="文本框 2081">
              <a:extLst>
                <a:ext uri="{FF2B5EF4-FFF2-40B4-BE49-F238E27FC236}">
                  <a16:creationId xmlns="" xmlns:a16="http://schemas.microsoft.com/office/drawing/2014/main" id="{EEDFEF3D-C11F-46E9-A0E3-3AFA7AE60AB3}"/>
                </a:ext>
              </a:extLst>
            </p:cNvPr>
            <p:cNvSpPr txBox="1">
              <a:spLocks noChangeArrowheads="1"/>
            </p:cNvSpPr>
            <p:nvPr/>
          </p:nvSpPr>
          <p:spPr bwMode="auto">
            <a:xfrm>
              <a:off x="38" y="28"/>
              <a:ext cx="2047" cy="213"/>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四位一体</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p:txBody>
        </p:sp>
      </p:grpSp>
      <p:sp>
        <p:nvSpPr>
          <p:cNvPr id="21510" name="圆角矩形 6">
            <a:extLst>
              <a:ext uri="{FF2B5EF4-FFF2-40B4-BE49-F238E27FC236}">
                <a16:creationId xmlns="" xmlns:a16="http://schemas.microsoft.com/office/drawing/2014/main" id="{622602FB-D312-4850-B6C3-7A634061AAC0}"/>
              </a:ext>
            </a:extLst>
          </p:cNvPr>
          <p:cNvSpPr>
            <a:spLocks noChangeArrowheads="1"/>
          </p:cNvSpPr>
          <p:nvPr/>
        </p:nvSpPr>
        <p:spPr bwMode="auto">
          <a:xfrm>
            <a:off x="1766888" y="1617664"/>
            <a:ext cx="4519612" cy="2497137"/>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zh-CN" sz="2000" b="1">
                <a:solidFill>
                  <a:schemeClr val="accent2"/>
                </a:solidFill>
                <a:latin typeface="楷体" panose="02010609060101010101" pitchFamily="49" charset="-122"/>
                <a:ea typeface="楷体" panose="02010609060101010101" pitchFamily="49" charset="-122"/>
              </a:rPr>
              <a:t>讲到全面建设小康社会奋斗目标时，明确把“</a:t>
            </a:r>
            <a:r>
              <a:rPr lang="zh-CN" altLang="zh-CN" sz="2000" b="1">
                <a:solidFill>
                  <a:srgbClr val="FF0000"/>
                </a:solidFill>
                <a:latin typeface="幼圆" pitchFamily="49" charset="-122"/>
                <a:ea typeface="幼圆" pitchFamily="49" charset="-122"/>
              </a:rPr>
              <a:t>社会更加和谐</a:t>
            </a:r>
            <a:r>
              <a:rPr lang="zh-CN" altLang="zh-CN" sz="2000" b="1">
                <a:solidFill>
                  <a:schemeClr val="accent2"/>
                </a:solidFill>
                <a:latin typeface="楷体" panose="02010609060101010101" pitchFamily="49" charset="-122"/>
                <a:ea typeface="楷体" panose="02010609060101010101" pitchFamily="49" charset="-122"/>
              </a:rPr>
              <a:t>”同“经济更加发展、民主更加健全、科教更加进步、文化更加繁荣、人民生活更加殷实”并列作为“全面建设小康社会”的奋斗目标。</a:t>
            </a:r>
          </a:p>
        </p:txBody>
      </p:sp>
      <p:sp>
        <p:nvSpPr>
          <p:cNvPr id="21511" name="文本框 894979">
            <a:extLst>
              <a:ext uri="{FF2B5EF4-FFF2-40B4-BE49-F238E27FC236}">
                <a16:creationId xmlns="" xmlns:a16="http://schemas.microsoft.com/office/drawing/2014/main" id="{6A672372-021E-4A04-BEE6-DE2BF83AEB55}"/>
              </a:ext>
            </a:extLst>
          </p:cNvPr>
          <p:cNvSpPr txBox="1">
            <a:spLocks noChangeArrowheads="1"/>
          </p:cNvSpPr>
          <p:nvPr/>
        </p:nvSpPr>
        <p:spPr bwMode="auto">
          <a:xfrm>
            <a:off x="1766888" y="1098551"/>
            <a:ext cx="2038350" cy="398463"/>
          </a:xfrm>
          <a:prstGeom prst="rect">
            <a:avLst/>
          </a:prstGeom>
          <a:gradFill rotWithShape="1">
            <a:gsLst>
              <a:gs pos="0">
                <a:srgbClr val="FFFF66"/>
              </a:gs>
              <a:gs pos="100000">
                <a:srgbClr val="CC99FF"/>
              </a:gs>
            </a:gsLst>
            <a:path path="rect">
              <a:fillToRect r="100000" b="100000"/>
            </a:path>
          </a:gradFill>
          <a:ln w="6350">
            <a:solidFill>
              <a:srgbClr val="008000"/>
            </a:solidFill>
            <a:miter lim="800000"/>
            <a:headEnd/>
            <a:tailEnd/>
          </a:ln>
        </p:spPr>
        <p:txBody>
          <a:bodyPr>
            <a:spAutoFit/>
          </a:bodyPr>
          <a:lstStyle/>
          <a:p>
            <a:pPr>
              <a:spcBef>
                <a:spcPct val="50000"/>
              </a:spcBef>
              <a:buClr>
                <a:schemeClr val="bg1"/>
              </a:buClr>
            </a:pPr>
            <a:r>
              <a:rPr lang="en-US" altLang="zh-CN" sz="2000" b="1">
                <a:solidFill>
                  <a:srgbClr val="FF0000"/>
                </a:solidFill>
                <a:ea typeface="幼圆" pitchFamily="49" charset="-122"/>
              </a:rPr>
              <a:t>2002</a:t>
            </a:r>
            <a:r>
              <a:rPr lang="zh-CN" altLang="en-US" sz="2000" b="1">
                <a:solidFill>
                  <a:srgbClr val="FF0000"/>
                </a:solidFill>
                <a:ea typeface="幼圆" pitchFamily="49" charset="-122"/>
              </a:rPr>
              <a:t>，十六大</a:t>
            </a:r>
          </a:p>
        </p:txBody>
      </p:sp>
      <p:sp>
        <p:nvSpPr>
          <p:cNvPr id="21512" name="圆角矩形 6">
            <a:extLst>
              <a:ext uri="{FF2B5EF4-FFF2-40B4-BE49-F238E27FC236}">
                <a16:creationId xmlns="" xmlns:a16="http://schemas.microsoft.com/office/drawing/2014/main" id="{49EA42D6-4DBF-4B9F-A917-F56BDCBA62DF}"/>
              </a:ext>
            </a:extLst>
          </p:cNvPr>
          <p:cNvSpPr>
            <a:spLocks noChangeArrowheads="1"/>
          </p:cNvSpPr>
          <p:nvPr/>
        </p:nvSpPr>
        <p:spPr bwMode="auto">
          <a:xfrm>
            <a:off x="6065838" y="4414838"/>
            <a:ext cx="4322762" cy="1039812"/>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zh-CN" sz="2000" b="1">
                <a:solidFill>
                  <a:srgbClr val="C00000"/>
                </a:solidFill>
                <a:latin typeface="幼圆" pitchFamily="49" charset="-122"/>
                <a:ea typeface="幼圆" pitchFamily="49" charset="-122"/>
              </a:rPr>
              <a:t>这已经无疑为“四位一体”总体布局的提出奠定了基础。</a:t>
            </a:r>
          </a:p>
        </p:txBody>
      </p:sp>
      <p:pic>
        <p:nvPicPr>
          <p:cNvPr id="21513" name="图片 4">
            <a:extLst>
              <a:ext uri="{FF2B5EF4-FFF2-40B4-BE49-F238E27FC236}">
                <a16:creationId xmlns="" xmlns:a16="http://schemas.microsoft.com/office/drawing/2014/main" id="{76019E2D-3466-4759-9E4B-EDC59217FDF6}"/>
              </a:ext>
            </a:extLst>
          </p:cNvPr>
          <p:cNvPicPr>
            <a:picLocks noChangeAspect="1"/>
          </p:cNvPicPr>
          <p:nvPr/>
        </p:nvPicPr>
        <p:blipFill>
          <a:blip r:embed="rId3"/>
          <a:stretch>
            <a:fillRect/>
          </a:stretch>
        </p:blipFill>
        <p:spPr>
          <a:xfrm>
            <a:off x="6416676" y="1263651"/>
            <a:ext cx="3971925" cy="2422525"/>
          </a:xfrm>
          <a:prstGeom prst="roundRect">
            <a:avLst/>
          </a:prstGeom>
          <a:noFill/>
          <a:ln w="9525">
            <a:noFill/>
          </a:ln>
        </p:spPr>
      </p:pic>
      <p:pic>
        <p:nvPicPr>
          <p:cNvPr id="21514" name="图片 5">
            <a:extLst>
              <a:ext uri="{FF2B5EF4-FFF2-40B4-BE49-F238E27FC236}">
                <a16:creationId xmlns="" xmlns:a16="http://schemas.microsoft.com/office/drawing/2014/main" id="{EA94CD1C-2FAF-47EC-9391-67DCF2CBB779}"/>
              </a:ext>
            </a:extLst>
          </p:cNvPr>
          <p:cNvPicPr>
            <a:picLocks noChangeAspect="1"/>
          </p:cNvPicPr>
          <p:nvPr/>
        </p:nvPicPr>
        <p:blipFill>
          <a:blip r:embed="rId4"/>
          <a:stretch>
            <a:fillRect/>
          </a:stretch>
        </p:blipFill>
        <p:spPr>
          <a:xfrm>
            <a:off x="1971676" y="4267201"/>
            <a:ext cx="3603625" cy="2413635"/>
          </a:xfrm>
          <a:prstGeom prst="ellipse">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235BF681-9803-4798-8284-936EF475752B}"/>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83970" name="图片 1">
            <a:extLst>
              <a:ext uri="{FF2B5EF4-FFF2-40B4-BE49-F238E27FC236}">
                <a16:creationId xmlns="" xmlns:a16="http://schemas.microsoft.com/office/drawing/2014/main" id="{7435B552-7F5B-4736-AD34-31E3D4CE0C9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3971" name="组合 2053">
            <a:extLst>
              <a:ext uri="{FF2B5EF4-FFF2-40B4-BE49-F238E27FC236}">
                <a16:creationId xmlns="" xmlns:a16="http://schemas.microsoft.com/office/drawing/2014/main" id="{24BF7BB4-363A-4685-BCC4-65357CF8ABB9}"/>
              </a:ext>
            </a:extLst>
          </p:cNvPr>
          <p:cNvGrpSpPr>
            <a:grpSpLocks/>
          </p:cNvGrpSpPr>
          <p:nvPr/>
        </p:nvGrpSpPr>
        <p:grpSpPr bwMode="auto">
          <a:xfrm>
            <a:off x="1479551" y="-17463"/>
            <a:ext cx="6194425" cy="471488"/>
            <a:chOff x="1338" y="1109"/>
            <a:chExt cx="3696" cy="384"/>
          </a:xfrm>
        </p:grpSpPr>
        <p:sp>
          <p:nvSpPr>
            <p:cNvPr id="83972" name="圆角矩形 2054">
              <a:extLst>
                <a:ext uri="{FF2B5EF4-FFF2-40B4-BE49-F238E27FC236}">
                  <a16:creationId xmlns="" xmlns:a16="http://schemas.microsoft.com/office/drawing/2014/main" id="{D7890965-BFF1-4F2D-BFF1-A753AB3D4A12}"/>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3973" name="文本框 2055">
              <a:extLst>
                <a:ext uri="{FF2B5EF4-FFF2-40B4-BE49-F238E27FC236}">
                  <a16:creationId xmlns="" xmlns:a16="http://schemas.microsoft.com/office/drawing/2014/main" id="{6A4D8285-E9BA-4285-B7D4-2DD089BB238C}"/>
                </a:ext>
              </a:extLst>
            </p:cNvPr>
            <p:cNvSpPr txBox="1">
              <a:spLocks noChangeArrowheads="1"/>
            </p:cNvSpPr>
            <p:nvPr/>
          </p:nvSpPr>
          <p:spPr bwMode="auto">
            <a:xfrm>
              <a:off x="1474" y="1122"/>
              <a:ext cx="3517"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1 </a:t>
              </a:r>
              <a:r>
                <a:rPr lang="zh-CN" altLang="en-US" sz="1400" b="1">
                  <a:solidFill>
                    <a:schemeClr val="bg1"/>
                  </a:solidFill>
                  <a:latin typeface="幼圆" pitchFamily="49" charset="-122"/>
                  <a:ea typeface="幼圆" pitchFamily="49" charset="-122"/>
                </a:rPr>
                <a:t>推进增长动能转换，以加快发展先进制造业为重点全面提升实体经济</a:t>
              </a:r>
            </a:p>
          </p:txBody>
        </p:sp>
      </p:grpSp>
      <p:grpSp>
        <p:nvGrpSpPr>
          <p:cNvPr id="83974" name="组合 2079">
            <a:extLst>
              <a:ext uri="{FF2B5EF4-FFF2-40B4-BE49-F238E27FC236}">
                <a16:creationId xmlns="" xmlns:a16="http://schemas.microsoft.com/office/drawing/2014/main" id="{67E1D3F7-5AA0-4DF0-ACA3-0BADD900A0DA}"/>
              </a:ext>
            </a:extLst>
          </p:cNvPr>
          <p:cNvGrpSpPr>
            <a:grpSpLocks/>
          </p:cNvGrpSpPr>
          <p:nvPr/>
        </p:nvGrpSpPr>
        <p:grpSpPr bwMode="auto">
          <a:xfrm>
            <a:off x="5902326" y="3478213"/>
            <a:ext cx="3859213" cy="2265362"/>
            <a:chOff x="0" y="0"/>
            <a:chExt cx="2085" cy="384"/>
          </a:xfrm>
        </p:grpSpPr>
        <p:sp>
          <p:nvSpPr>
            <p:cNvPr id="83975" name="圆角矩形 2080">
              <a:extLst>
                <a:ext uri="{FF2B5EF4-FFF2-40B4-BE49-F238E27FC236}">
                  <a16:creationId xmlns="" xmlns:a16="http://schemas.microsoft.com/office/drawing/2014/main" id="{0F40396C-69DA-4C34-938B-820076A8EDE3}"/>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3976" name="文本框 2081">
              <a:extLst>
                <a:ext uri="{FF2B5EF4-FFF2-40B4-BE49-F238E27FC236}">
                  <a16:creationId xmlns="" xmlns:a16="http://schemas.microsoft.com/office/drawing/2014/main" id="{B95097D5-A6AB-4587-897C-DDF09E6634AB}"/>
                </a:ext>
              </a:extLst>
            </p:cNvPr>
            <p:cNvSpPr txBox="1">
              <a:spLocks noChangeArrowheads="1"/>
            </p:cNvSpPr>
            <p:nvPr/>
          </p:nvSpPr>
          <p:spPr bwMode="auto">
            <a:xfrm>
              <a:off x="19" y="10"/>
              <a:ext cx="2047" cy="37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支持</a:t>
              </a:r>
              <a:r>
                <a:rPr lang="zh-CN" altLang="en-US" sz="2000" b="1">
                  <a:solidFill>
                    <a:srgbClr val="FF0000"/>
                  </a:solidFill>
                  <a:latin typeface="幼圆" pitchFamily="49" charset="-122"/>
                  <a:ea typeface="幼圆" pitchFamily="49" charset="-122"/>
                  <a:sym typeface="宋体" panose="02010600030101010101" pitchFamily="2" charset="-122"/>
                </a:rPr>
                <a:t>传统产业优化升级</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，瞄准国际先进标准提升产品技术、工艺装备能效环保水平，增强制造业基础工艺、基础材料和基础零部件制造能力，提高传统产业的产品品质和附加值</a:t>
              </a:r>
            </a:p>
          </p:txBody>
        </p:sp>
      </p:grpSp>
      <p:grpSp>
        <p:nvGrpSpPr>
          <p:cNvPr id="83977" name="组合 2079">
            <a:extLst>
              <a:ext uri="{FF2B5EF4-FFF2-40B4-BE49-F238E27FC236}">
                <a16:creationId xmlns="" xmlns:a16="http://schemas.microsoft.com/office/drawing/2014/main" id="{132619E0-8624-4B78-B531-33D3D2D3E675}"/>
              </a:ext>
            </a:extLst>
          </p:cNvPr>
          <p:cNvGrpSpPr>
            <a:grpSpLocks/>
          </p:cNvGrpSpPr>
          <p:nvPr/>
        </p:nvGrpSpPr>
        <p:grpSpPr bwMode="auto">
          <a:xfrm>
            <a:off x="1990726" y="752475"/>
            <a:ext cx="4187825" cy="2357438"/>
            <a:chOff x="0" y="0"/>
            <a:chExt cx="2085" cy="384"/>
          </a:xfrm>
        </p:grpSpPr>
        <p:sp>
          <p:nvSpPr>
            <p:cNvPr id="83978" name="圆角矩形 2080">
              <a:extLst>
                <a:ext uri="{FF2B5EF4-FFF2-40B4-BE49-F238E27FC236}">
                  <a16:creationId xmlns="" xmlns:a16="http://schemas.microsoft.com/office/drawing/2014/main" id="{80C7DEF1-E6EE-4120-BE83-E3F24EA2DB8D}"/>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3979" name="文本框 2081">
              <a:extLst>
                <a:ext uri="{FF2B5EF4-FFF2-40B4-BE49-F238E27FC236}">
                  <a16:creationId xmlns="" xmlns:a16="http://schemas.microsoft.com/office/drawing/2014/main" id="{99EEDC3A-C865-4B09-80D7-034E2746BDEB}"/>
                </a:ext>
              </a:extLst>
            </p:cNvPr>
            <p:cNvSpPr txBox="1">
              <a:spLocks noChangeArrowheads="1"/>
            </p:cNvSpPr>
            <p:nvPr/>
          </p:nvSpPr>
          <p:spPr bwMode="auto">
            <a:xfrm>
              <a:off x="38" y="8"/>
              <a:ext cx="2047" cy="366"/>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推</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动</a:t>
              </a:r>
              <a:r>
                <a:rPr lang="zh-CN" altLang="en-US" sz="2000" b="1">
                  <a:solidFill>
                    <a:srgbClr val="FF0000"/>
                  </a:solidFill>
                  <a:latin typeface="幼圆" pitchFamily="49" charset="-122"/>
                  <a:ea typeface="幼圆" pitchFamily="49" charset="-122"/>
                  <a:sym typeface="宋体" panose="02010600030101010101" pitchFamily="2" charset="-122"/>
                </a:rPr>
                <a:t>产业优化升级</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，加快发展</a:t>
              </a:r>
              <a:r>
                <a:rPr lang="zh-CN" altLang="en-US" sz="2000" b="1">
                  <a:solidFill>
                    <a:srgbClr val="FF0000"/>
                  </a:solidFill>
                  <a:latin typeface="幼圆" pitchFamily="49" charset="-122"/>
                  <a:ea typeface="幼圆" pitchFamily="49" charset="-122"/>
                  <a:sym typeface="宋体" panose="02010600030101010101" pitchFamily="2" charset="-122"/>
                </a:rPr>
                <a:t>先进制造业</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，推动互联网、大数据、人工智能和实体经济深度融合，在中高端消费、创新引领、绿色低碳、共享经济、现代供应链、人力资本服务等领域培育新增长点形成新动能</a:t>
              </a:r>
            </a:p>
          </p:txBody>
        </p:sp>
      </p:grpSp>
      <p:pic>
        <p:nvPicPr>
          <p:cNvPr id="83980" name="图片 2">
            <a:extLst>
              <a:ext uri="{FF2B5EF4-FFF2-40B4-BE49-F238E27FC236}">
                <a16:creationId xmlns="" xmlns:a16="http://schemas.microsoft.com/office/drawing/2014/main" id="{AFB83209-B1F7-4D21-8058-FDFCE3D1A04A}"/>
              </a:ext>
            </a:extLst>
          </p:cNvPr>
          <p:cNvPicPr>
            <a:picLocks noChangeAspect="1"/>
          </p:cNvPicPr>
          <p:nvPr/>
        </p:nvPicPr>
        <p:blipFill>
          <a:blip r:embed="rId4"/>
          <a:stretch>
            <a:fillRect/>
          </a:stretch>
        </p:blipFill>
        <p:spPr>
          <a:xfrm>
            <a:off x="7088187" y="793751"/>
            <a:ext cx="3233738" cy="2154237"/>
          </a:xfrm>
          <a:prstGeom prst="roundRect">
            <a:avLst/>
          </a:prstGeom>
          <a:noFill/>
          <a:ln w="9525">
            <a:noFill/>
          </a:ln>
        </p:spPr>
      </p:pic>
      <p:pic>
        <p:nvPicPr>
          <p:cNvPr id="83981" name="图片 3">
            <a:extLst>
              <a:ext uri="{FF2B5EF4-FFF2-40B4-BE49-F238E27FC236}">
                <a16:creationId xmlns="" xmlns:a16="http://schemas.microsoft.com/office/drawing/2014/main" id="{1E44F3D4-C169-4D2B-9F07-FC68889D2F58}"/>
              </a:ext>
            </a:extLst>
          </p:cNvPr>
          <p:cNvPicPr>
            <a:picLocks noChangeAspect="1" noChangeArrowheads="1"/>
          </p:cNvPicPr>
          <p:nvPr/>
        </p:nvPicPr>
        <p:blipFill>
          <a:blip r:embed="rId5">
            <a:clrChange>
              <a:clrFrom>
                <a:srgbClr val="FEFFFA"/>
              </a:clrFrom>
              <a:clrTo>
                <a:srgbClr val="FEFFFA">
                  <a:alpha val="0"/>
                </a:srgbClr>
              </a:clrTo>
            </a:clrChange>
            <a:extLst>
              <a:ext uri="{28A0092B-C50C-407E-A947-70E740481C1C}">
                <a14:useLocalDpi xmlns="" xmlns:a14="http://schemas.microsoft.com/office/drawing/2010/main" val="0"/>
              </a:ext>
            </a:extLst>
          </a:blip>
          <a:srcRect/>
          <a:stretch>
            <a:fillRect/>
          </a:stretch>
        </p:blipFill>
        <p:spPr bwMode="auto">
          <a:xfrm>
            <a:off x="2205038" y="2947988"/>
            <a:ext cx="3295650" cy="290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DF0CC66-8E89-4F94-B307-E7FF6CC03F59}"/>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86018" name="图片 1">
            <a:extLst>
              <a:ext uri="{FF2B5EF4-FFF2-40B4-BE49-F238E27FC236}">
                <a16:creationId xmlns="" xmlns:a16="http://schemas.microsoft.com/office/drawing/2014/main" id="{8EE4BFD4-F7C6-4730-82C0-7A5ACC5872C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6019" name="组合 2053">
            <a:extLst>
              <a:ext uri="{FF2B5EF4-FFF2-40B4-BE49-F238E27FC236}">
                <a16:creationId xmlns="" xmlns:a16="http://schemas.microsoft.com/office/drawing/2014/main" id="{94FE9405-3DF1-4D19-9F69-992A4D20BE41}"/>
              </a:ext>
            </a:extLst>
          </p:cNvPr>
          <p:cNvGrpSpPr>
            <a:grpSpLocks/>
          </p:cNvGrpSpPr>
          <p:nvPr/>
        </p:nvGrpSpPr>
        <p:grpSpPr bwMode="auto">
          <a:xfrm>
            <a:off x="1479551" y="-17463"/>
            <a:ext cx="6194425" cy="471488"/>
            <a:chOff x="1338" y="1109"/>
            <a:chExt cx="3696" cy="384"/>
          </a:xfrm>
        </p:grpSpPr>
        <p:sp>
          <p:nvSpPr>
            <p:cNvPr id="86020" name="圆角矩形 2054">
              <a:extLst>
                <a:ext uri="{FF2B5EF4-FFF2-40B4-BE49-F238E27FC236}">
                  <a16:creationId xmlns="" xmlns:a16="http://schemas.microsoft.com/office/drawing/2014/main" id="{602AEAD6-ACC5-452F-B422-670859D7D4BF}"/>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6021" name="文本框 2055">
              <a:extLst>
                <a:ext uri="{FF2B5EF4-FFF2-40B4-BE49-F238E27FC236}">
                  <a16:creationId xmlns="" xmlns:a16="http://schemas.microsoft.com/office/drawing/2014/main" id="{144F14B3-31B7-46EA-8D44-5149F206817C}"/>
                </a:ext>
              </a:extLst>
            </p:cNvPr>
            <p:cNvSpPr txBox="1">
              <a:spLocks noChangeArrowheads="1"/>
            </p:cNvSpPr>
            <p:nvPr/>
          </p:nvSpPr>
          <p:spPr bwMode="auto">
            <a:xfrm>
              <a:off x="1474" y="1122"/>
              <a:ext cx="3517"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1 </a:t>
              </a:r>
              <a:r>
                <a:rPr lang="zh-CN" altLang="en-US" sz="1400" b="1">
                  <a:solidFill>
                    <a:schemeClr val="bg1"/>
                  </a:solidFill>
                  <a:latin typeface="幼圆" pitchFamily="49" charset="-122"/>
                  <a:ea typeface="幼圆" pitchFamily="49" charset="-122"/>
                </a:rPr>
                <a:t>推进增长动能转换，以加快发展先进制造业为重点全面提升实体经济</a:t>
              </a:r>
            </a:p>
          </p:txBody>
        </p:sp>
      </p:grpSp>
      <p:grpSp>
        <p:nvGrpSpPr>
          <p:cNvPr id="86022" name="组合 2079">
            <a:extLst>
              <a:ext uri="{FF2B5EF4-FFF2-40B4-BE49-F238E27FC236}">
                <a16:creationId xmlns="" xmlns:a16="http://schemas.microsoft.com/office/drawing/2014/main" id="{683FDB03-24FB-47F4-A336-8609CE41A138}"/>
              </a:ext>
            </a:extLst>
          </p:cNvPr>
          <p:cNvGrpSpPr>
            <a:grpSpLocks/>
          </p:cNvGrpSpPr>
          <p:nvPr/>
        </p:nvGrpSpPr>
        <p:grpSpPr bwMode="auto">
          <a:xfrm>
            <a:off x="6757989" y="3784600"/>
            <a:ext cx="2833687" cy="1682750"/>
            <a:chOff x="0" y="0"/>
            <a:chExt cx="2085" cy="384"/>
          </a:xfrm>
        </p:grpSpPr>
        <p:sp>
          <p:nvSpPr>
            <p:cNvPr id="86023" name="圆角矩形 2080">
              <a:extLst>
                <a:ext uri="{FF2B5EF4-FFF2-40B4-BE49-F238E27FC236}">
                  <a16:creationId xmlns="" xmlns:a16="http://schemas.microsoft.com/office/drawing/2014/main" id="{8B66A4D4-0BA8-483C-8418-AA2039BFEF0B}"/>
                </a:ext>
              </a:extLst>
            </p:cNvPr>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6024" name="文本框 2081">
              <a:extLst>
                <a:ext uri="{FF2B5EF4-FFF2-40B4-BE49-F238E27FC236}">
                  <a16:creationId xmlns="" xmlns:a16="http://schemas.microsoft.com/office/drawing/2014/main" id="{A023A757-1F9E-4028-8F34-FEE23923BFAE}"/>
                </a:ext>
              </a:extLst>
            </p:cNvPr>
            <p:cNvSpPr txBox="1">
              <a:spLocks noChangeArrowheads="1"/>
            </p:cNvSpPr>
            <p:nvPr/>
          </p:nvSpPr>
          <p:spPr bwMode="auto">
            <a:xfrm>
              <a:off x="38" y="9"/>
              <a:ext cx="2047" cy="372"/>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推进中国制造向</a:t>
              </a:r>
              <a:r>
                <a:rPr lang="zh-CN" altLang="en-US" sz="2000" b="1">
                  <a:solidFill>
                    <a:srgbClr val="FF0000"/>
                  </a:solidFill>
                  <a:latin typeface="幼圆" pitchFamily="49" charset="-122"/>
                  <a:ea typeface="幼圆" pitchFamily="49" charset="-122"/>
                  <a:sym typeface="宋体" panose="02010600030101010101" pitchFamily="2" charset="-122"/>
                </a:rPr>
                <a:t>中国创造</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转变，中国速度向</a:t>
              </a:r>
              <a:r>
                <a:rPr lang="zh-CN" altLang="en-US" sz="2000" b="1">
                  <a:solidFill>
                    <a:srgbClr val="FF0000"/>
                  </a:solidFill>
                  <a:latin typeface="幼圆" pitchFamily="49" charset="-122"/>
                  <a:ea typeface="幼圆" pitchFamily="49" charset="-122"/>
                  <a:sym typeface="宋体" panose="02010600030101010101" pitchFamily="2" charset="-122"/>
                </a:rPr>
                <a:t>中国质量</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转变，制造大国向</a:t>
              </a:r>
              <a:r>
                <a:rPr lang="zh-CN" altLang="en-US" sz="2000" b="1">
                  <a:solidFill>
                    <a:srgbClr val="FF0000"/>
                  </a:solidFill>
                  <a:latin typeface="幼圆" pitchFamily="49" charset="-122"/>
                  <a:ea typeface="幼圆" pitchFamily="49" charset="-122"/>
                  <a:sym typeface="宋体" panose="02010600030101010101" pitchFamily="2" charset="-122"/>
                </a:rPr>
                <a:t>制造强国</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转变</a:t>
              </a:r>
            </a:p>
          </p:txBody>
        </p:sp>
      </p:grpSp>
      <p:pic>
        <p:nvPicPr>
          <p:cNvPr id="86025" name="图片 2">
            <a:extLst>
              <a:ext uri="{FF2B5EF4-FFF2-40B4-BE49-F238E27FC236}">
                <a16:creationId xmlns="" xmlns:a16="http://schemas.microsoft.com/office/drawing/2014/main" id="{394E7F9C-06B9-456E-BDE4-0D8ACB3823B5}"/>
              </a:ext>
            </a:extLst>
          </p:cNvPr>
          <p:cNvPicPr>
            <a:picLocks noChangeAspect="1"/>
          </p:cNvPicPr>
          <p:nvPr/>
        </p:nvPicPr>
        <p:blipFill>
          <a:blip r:embed="rId4"/>
          <a:stretch>
            <a:fillRect/>
          </a:stretch>
        </p:blipFill>
        <p:spPr>
          <a:xfrm>
            <a:off x="6117591" y="1124586"/>
            <a:ext cx="4166235" cy="2314575"/>
          </a:xfrm>
          <a:prstGeom prst="ellipse">
            <a:avLst/>
          </a:prstGeom>
          <a:noFill/>
          <a:ln w="9525">
            <a:noFill/>
          </a:ln>
        </p:spPr>
      </p:pic>
      <p:grpSp>
        <p:nvGrpSpPr>
          <p:cNvPr id="86026" name="组合 2079">
            <a:extLst>
              <a:ext uri="{FF2B5EF4-FFF2-40B4-BE49-F238E27FC236}">
                <a16:creationId xmlns="" xmlns:a16="http://schemas.microsoft.com/office/drawing/2014/main" id="{071DAAAE-A06C-407A-A657-DD0501C5A77B}"/>
              </a:ext>
            </a:extLst>
          </p:cNvPr>
          <p:cNvGrpSpPr>
            <a:grpSpLocks/>
          </p:cNvGrpSpPr>
          <p:nvPr/>
        </p:nvGrpSpPr>
        <p:grpSpPr bwMode="auto">
          <a:xfrm>
            <a:off x="2368550" y="735013"/>
            <a:ext cx="3511550" cy="1947862"/>
            <a:chOff x="0" y="22"/>
            <a:chExt cx="2085" cy="274"/>
          </a:xfrm>
        </p:grpSpPr>
        <p:sp>
          <p:nvSpPr>
            <p:cNvPr id="86027" name="圆角矩形 2080">
              <a:extLst>
                <a:ext uri="{FF2B5EF4-FFF2-40B4-BE49-F238E27FC236}">
                  <a16:creationId xmlns="" xmlns:a16="http://schemas.microsoft.com/office/drawing/2014/main" id="{A85F3A1F-ACE7-4677-8560-260B3AF39E45}"/>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6028" name="文本框 2081">
              <a:extLst>
                <a:ext uri="{FF2B5EF4-FFF2-40B4-BE49-F238E27FC236}">
                  <a16:creationId xmlns="" xmlns:a16="http://schemas.microsoft.com/office/drawing/2014/main" id="{59AF12DF-45F9-414D-9092-08544CF20C7C}"/>
                </a:ext>
              </a:extLst>
            </p:cNvPr>
            <p:cNvSpPr txBox="1">
              <a:spLocks noChangeArrowheads="1"/>
            </p:cNvSpPr>
            <p:nvPr/>
          </p:nvSpPr>
          <p:spPr bwMode="auto">
            <a:xfrm>
              <a:off x="38" y="28"/>
              <a:ext cx="2047" cy="262"/>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 加强水利、铁路、公路、水运、航空、管道、电网、信息、物流等</a:t>
              </a:r>
              <a:r>
                <a:rPr lang="zh-CN" altLang="en-US" sz="2000" b="1">
                  <a:solidFill>
                    <a:srgbClr val="FF0000"/>
                  </a:solidFill>
                  <a:latin typeface="幼圆" pitchFamily="49" charset="-122"/>
                  <a:ea typeface="幼圆" pitchFamily="49" charset="-122"/>
                  <a:sym typeface="宋体" panose="02010600030101010101" pitchFamily="2" charset="-122"/>
                </a:rPr>
                <a:t>基础设施网络建设</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b="1">
                  <a:solidFill>
                    <a:srgbClr val="0000FF"/>
                  </a:solidFill>
                  <a:latin typeface="楷体" panose="02010609060101010101" pitchFamily="49" charset="-122"/>
                  <a:ea typeface="楷体" panose="02010609060101010101" pitchFamily="49" charset="-122"/>
                  <a:sym typeface="宋体" panose="02010600030101010101" pitchFamily="2" charset="-122"/>
                </a:rPr>
                <a:t>发挥一体化网络效应，强化基础体系的支撑作用</a:t>
              </a:r>
            </a:p>
          </p:txBody>
        </p:sp>
      </p:grpSp>
      <p:pic>
        <p:nvPicPr>
          <p:cNvPr id="86029" name="图片 2">
            <a:extLst>
              <a:ext uri="{FF2B5EF4-FFF2-40B4-BE49-F238E27FC236}">
                <a16:creationId xmlns="" xmlns:a16="http://schemas.microsoft.com/office/drawing/2014/main" id="{BC75E9AD-F960-4DFA-9802-B6AB9891AB0E}"/>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073275" y="2803526"/>
            <a:ext cx="3906838" cy="285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矩形 2051">
            <a:extLst>
              <a:ext uri="{FF2B5EF4-FFF2-40B4-BE49-F238E27FC236}">
                <a16:creationId xmlns="" xmlns:a16="http://schemas.microsoft.com/office/drawing/2014/main" id="{59BB939B-FD35-4C46-AD7C-33A71D61C992}"/>
              </a:ext>
            </a:extLst>
          </p:cNvPr>
          <p:cNvSpPr/>
          <p:nvPr/>
        </p:nvSpPr>
        <p:spPr>
          <a:xfrm>
            <a:off x="1524001" y="3176"/>
            <a:ext cx="2371725"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61081B31-6A08-491E-8DB3-66B6E7479AB0}"/>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88067" name="图片 1">
            <a:extLst>
              <a:ext uri="{FF2B5EF4-FFF2-40B4-BE49-F238E27FC236}">
                <a16:creationId xmlns="" xmlns:a16="http://schemas.microsoft.com/office/drawing/2014/main" id="{68660ED4-FBF4-4B78-99B4-AB98D9CAE0F5}"/>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8068" name="组合 2053">
            <a:extLst>
              <a:ext uri="{FF2B5EF4-FFF2-40B4-BE49-F238E27FC236}">
                <a16:creationId xmlns="" xmlns:a16="http://schemas.microsoft.com/office/drawing/2014/main" id="{0D27A3A6-C813-4287-B2BE-58370427BBEC}"/>
              </a:ext>
            </a:extLst>
          </p:cNvPr>
          <p:cNvGrpSpPr>
            <a:grpSpLocks/>
          </p:cNvGrpSpPr>
          <p:nvPr/>
        </p:nvGrpSpPr>
        <p:grpSpPr bwMode="auto">
          <a:xfrm>
            <a:off x="1697039" y="498475"/>
            <a:ext cx="8853487" cy="622300"/>
            <a:chOff x="1338" y="1109"/>
            <a:chExt cx="3517" cy="384"/>
          </a:xfrm>
        </p:grpSpPr>
        <p:sp>
          <p:nvSpPr>
            <p:cNvPr id="88069" name="圆角矩形 2054">
              <a:extLst>
                <a:ext uri="{FF2B5EF4-FFF2-40B4-BE49-F238E27FC236}">
                  <a16:creationId xmlns="" xmlns:a16="http://schemas.microsoft.com/office/drawing/2014/main" id="{C9812266-0C48-430D-96D5-6A928B2879CE}"/>
                </a:ext>
              </a:extLst>
            </p:cNvPr>
            <p:cNvSpPr>
              <a:spLocks noChangeArrowheads="1"/>
            </p:cNvSpPr>
            <p:nvPr/>
          </p:nvSpPr>
          <p:spPr bwMode="auto">
            <a:xfrm>
              <a:off x="1338" y="1109"/>
              <a:ext cx="3517"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88070" name="文本框 2055">
              <a:extLst>
                <a:ext uri="{FF2B5EF4-FFF2-40B4-BE49-F238E27FC236}">
                  <a16:creationId xmlns="" xmlns:a16="http://schemas.microsoft.com/office/drawing/2014/main" id="{0D0A3A62-BE15-499F-855C-B16529615F5C}"/>
                </a:ext>
              </a:extLst>
            </p:cNvPr>
            <p:cNvSpPr txBox="1">
              <a:spLocks noChangeArrowheads="1"/>
            </p:cNvSpPr>
            <p:nvPr/>
          </p:nvSpPr>
          <p:spPr bwMode="auto">
            <a:xfrm>
              <a:off x="1338" y="1109"/>
              <a:ext cx="3517" cy="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深化要素市场化配置改革，实现由以价取胜向以质取胜的转变</a:t>
              </a:r>
            </a:p>
          </p:txBody>
        </p:sp>
      </p:grpSp>
      <p:sp>
        <p:nvSpPr>
          <p:cNvPr id="88071" name="圆角矩形 6">
            <a:extLst>
              <a:ext uri="{FF2B5EF4-FFF2-40B4-BE49-F238E27FC236}">
                <a16:creationId xmlns="" xmlns:a16="http://schemas.microsoft.com/office/drawing/2014/main" id="{02D4A5BA-63BF-45A2-9A1F-84BFC2178826}"/>
              </a:ext>
            </a:extLst>
          </p:cNvPr>
          <p:cNvSpPr>
            <a:spLocks noChangeArrowheads="1"/>
          </p:cNvSpPr>
          <p:nvPr/>
        </p:nvSpPr>
        <p:spPr bwMode="auto">
          <a:xfrm>
            <a:off x="1822451" y="1309688"/>
            <a:ext cx="4968875" cy="2481262"/>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要素市场是在生产经营活动中利用的各种经济资源的统称，包括</a:t>
            </a:r>
            <a:r>
              <a:rPr lang="zh-CN" altLang="en-US" sz="2000" b="1">
                <a:solidFill>
                  <a:srgbClr val="FF0000"/>
                </a:solidFill>
                <a:latin typeface="幼圆" pitchFamily="49" charset="-122"/>
                <a:ea typeface="幼圆" pitchFamily="49" charset="-122"/>
              </a:rPr>
              <a:t>土地、劳动力、资本、技术和信息</a:t>
            </a:r>
            <a:r>
              <a:rPr lang="zh-CN" altLang="en-US" sz="2000" b="1">
                <a:solidFill>
                  <a:srgbClr val="0000FF"/>
                </a:solidFill>
                <a:latin typeface="楷体" panose="02010609060101010101" pitchFamily="49" charset="-122"/>
                <a:ea typeface="楷体" panose="02010609060101010101" pitchFamily="49" charset="-122"/>
              </a:rPr>
              <a:t>等。市场经济要求生产要素商品化，以商品的形式在市场上通过市场交易实现流动和配置，从而形成各种要素市场。</a:t>
            </a:r>
          </a:p>
        </p:txBody>
      </p:sp>
      <p:sp>
        <p:nvSpPr>
          <p:cNvPr id="88072" name="圆角矩形 6">
            <a:extLst>
              <a:ext uri="{FF2B5EF4-FFF2-40B4-BE49-F238E27FC236}">
                <a16:creationId xmlns="" xmlns:a16="http://schemas.microsoft.com/office/drawing/2014/main" id="{F42203C4-F58F-4BFE-BA77-0B3514214BD0}"/>
              </a:ext>
            </a:extLst>
          </p:cNvPr>
          <p:cNvSpPr>
            <a:spLocks noChangeArrowheads="1"/>
          </p:cNvSpPr>
          <p:nvPr/>
        </p:nvSpPr>
        <p:spPr bwMode="auto">
          <a:xfrm>
            <a:off x="5065714" y="4259264"/>
            <a:ext cx="5329237" cy="1779587"/>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当前要素市场化配置面临严峻形势。近40年的改革开放、形成了较为健全的商品市场后，生产要素市场发展严重滞后：普遍存在二元结构双轨运行；价格扭曲；市场壁垒</a:t>
            </a:r>
          </a:p>
        </p:txBody>
      </p:sp>
      <p:sp>
        <p:nvSpPr>
          <p:cNvPr id="88073" name="矩形 684041">
            <a:extLst>
              <a:ext uri="{FF2B5EF4-FFF2-40B4-BE49-F238E27FC236}">
                <a16:creationId xmlns="" xmlns:a16="http://schemas.microsoft.com/office/drawing/2014/main" id="{33A8BDEC-FA47-41CC-B7B9-7208FB1F1D61}"/>
              </a:ext>
            </a:extLst>
          </p:cNvPr>
          <p:cNvSpPr>
            <a:spLocks noChangeArrowheads="1"/>
          </p:cNvSpPr>
          <p:nvPr/>
        </p:nvSpPr>
        <p:spPr bwMode="auto">
          <a:xfrm>
            <a:off x="9528176" y="1212850"/>
            <a:ext cx="70403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latin typeface="黑体" panose="02010609060101010101" pitchFamily="49" charset="-122"/>
                <a:ea typeface="黑体" panose="02010609060101010101" pitchFamily="49" charset="-122"/>
              </a:rPr>
              <a:t>P210</a:t>
            </a:r>
          </a:p>
        </p:txBody>
      </p:sp>
      <p:pic>
        <p:nvPicPr>
          <p:cNvPr id="88074" name="图片 2">
            <a:extLst>
              <a:ext uri="{FF2B5EF4-FFF2-40B4-BE49-F238E27FC236}">
                <a16:creationId xmlns="" xmlns:a16="http://schemas.microsoft.com/office/drawing/2014/main" id="{E601ACC9-89D8-457D-B1AD-36FAFC506BB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l="2686" t="1100" r="3201" b="4147"/>
          <a:stretch>
            <a:fillRect/>
          </a:stretch>
        </p:blipFill>
        <p:spPr bwMode="auto">
          <a:xfrm>
            <a:off x="6791326" y="928688"/>
            <a:ext cx="3228975" cy="2703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75" name="图片 3">
            <a:extLst>
              <a:ext uri="{FF2B5EF4-FFF2-40B4-BE49-F238E27FC236}">
                <a16:creationId xmlns="" xmlns:a16="http://schemas.microsoft.com/office/drawing/2014/main" id="{8F7AFF77-2243-4D58-ADB5-FA2B4CB9DD1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822451" y="3470276"/>
            <a:ext cx="3516313" cy="253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 xmlns:a16="http://schemas.microsoft.com/office/drawing/2014/main" id="{C167F7D9-EB26-44DC-8C55-EB5C02FE59CF}"/>
              </a:ext>
            </a:extLst>
          </p:cNvPr>
          <p:cNvSpPr txBox="1"/>
          <p:nvPr/>
        </p:nvSpPr>
        <p:spPr>
          <a:xfrm>
            <a:off x="1519238" y="5670550"/>
            <a:ext cx="2276585" cy="369332"/>
          </a:xfrm>
          <a:prstGeom prst="rect">
            <a:avLst/>
          </a:prstGeom>
          <a:solidFill>
            <a:schemeClr val="accent3">
              <a:lumMod val="95000"/>
            </a:schemeClr>
          </a:solidFill>
        </p:spPr>
        <p:txBody>
          <a:bodyPr wrap="none">
            <a:spAutoFit/>
          </a:bodyPr>
          <a:lstStyle/>
          <a:p>
            <a:pPr>
              <a:defRPr/>
            </a:pPr>
            <a:r>
              <a:rPr lang="zh-CN" altLang="en-US" b="1" noProof="1">
                <a:latin typeface="楷体" panose="02010609060101010101" pitchFamily="49" charset="-122"/>
                <a:ea typeface="楷体" panose="02010609060101010101" pitchFamily="49" charset="-122"/>
                <a:sym typeface="+mn-ea"/>
              </a:rPr>
              <a:t>城乡建设用地双轨制</a:t>
            </a:r>
          </a:p>
        </p:txBody>
      </p:sp>
      <p:sp>
        <p:nvSpPr>
          <p:cNvPr id="78855" name="矩形 453637" descr="白色大理石">
            <a:extLst>
              <a:ext uri="{FF2B5EF4-FFF2-40B4-BE49-F238E27FC236}">
                <a16:creationId xmlns="" xmlns:a16="http://schemas.microsoft.com/office/drawing/2014/main" id="{35929107-D17A-4BC0-A046-B40D19CFCE1D}"/>
              </a:ext>
            </a:extLst>
          </p:cNvPr>
          <p:cNvSpPr>
            <a:spLocks noChangeArrowheads="1" noChangeShapeType="1" noTextEdit="1"/>
          </p:cNvSpPr>
          <p:nvPr/>
        </p:nvSpPr>
        <p:spPr bwMode="auto">
          <a:xfrm>
            <a:off x="6442075" y="3790951"/>
            <a:ext cx="3086100" cy="358775"/>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a:solidFill>
                  <a:srgbClr val="C00000"/>
                </a:solidFill>
                <a:latin typeface="宋体" panose="02010600030101010101" pitchFamily="2" charset="-122"/>
              </a:rPr>
              <a:t>何为要素市场化？</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AF74D3F-8158-463E-85C2-C222D6CC6518}"/>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90114" name="图片 1">
            <a:extLst>
              <a:ext uri="{FF2B5EF4-FFF2-40B4-BE49-F238E27FC236}">
                <a16:creationId xmlns="" xmlns:a16="http://schemas.microsoft.com/office/drawing/2014/main" id="{7D3D881E-474A-4B01-BBB0-479E16077CF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0115" name="组合 2053">
            <a:extLst>
              <a:ext uri="{FF2B5EF4-FFF2-40B4-BE49-F238E27FC236}">
                <a16:creationId xmlns="" xmlns:a16="http://schemas.microsoft.com/office/drawing/2014/main" id="{6F069EE1-5BE9-4D3F-B033-6F12C266F51E}"/>
              </a:ext>
            </a:extLst>
          </p:cNvPr>
          <p:cNvGrpSpPr>
            <a:grpSpLocks/>
          </p:cNvGrpSpPr>
          <p:nvPr/>
        </p:nvGrpSpPr>
        <p:grpSpPr bwMode="auto">
          <a:xfrm>
            <a:off x="1519237" y="-23813"/>
            <a:ext cx="5411788" cy="387351"/>
            <a:chOff x="1338" y="1109"/>
            <a:chExt cx="3517" cy="384"/>
          </a:xfrm>
        </p:grpSpPr>
        <p:sp>
          <p:nvSpPr>
            <p:cNvPr id="90116" name="圆角矩形 2054">
              <a:extLst>
                <a:ext uri="{FF2B5EF4-FFF2-40B4-BE49-F238E27FC236}">
                  <a16:creationId xmlns="" xmlns:a16="http://schemas.microsoft.com/office/drawing/2014/main" id="{6236DCDC-5646-4F0C-8912-02828EB9CDF6}"/>
                </a:ext>
              </a:extLst>
            </p:cNvPr>
            <p:cNvSpPr>
              <a:spLocks noChangeArrowheads="1"/>
            </p:cNvSpPr>
            <p:nvPr/>
          </p:nvSpPr>
          <p:spPr bwMode="auto">
            <a:xfrm>
              <a:off x="1338" y="1109"/>
              <a:ext cx="3517"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0117" name="文本框 2055">
              <a:extLst>
                <a:ext uri="{FF2B5EF4-FFF2-40B4-BE49-F238E27FC236}">
                  <a16:creationId xmlns="" xmlns:a16="http://schemas.microsoft.com/office/drawing/2014/main" id="{74B29AFF-A8FE-4D2A-BA9D-293F3CE97E84}"/>
                </a:ext>
              </a:extLst>
            </p:cNvPr>
            <p:cNvSpPr txBox="1">
              <a:spLocks noChangeArrowheads="1"/>
            </p:cNvSpPr>
            <p:nvPr/>
          </p:nvSpPr>
          <p:spPr bwMode="auto">
            <a:xfrm>
              <a:off x="1338" y="1109"/>
              <a:ext cx="3517" cy="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2 </a:t>
              </a:r>
              <a:r>
                <a:rPr lang="zh-CN" altLang="en-US" sz="1400" b="1">
                  <a:solidFill>
                    <a:schemeClr val="bg1"/>
                  </a:solidFill>
                  <a:latin typeface="幼圆" pitchFamily="49" charset="-122"/>
                  <a:ea typeface="幼圆" pitchFamily="49" charset="-122"/>
                </a:rPr>
                <a:t>深化要素市场化配置改革，实现由以价取胜向以质取胜的转变</a:t>
              </a:r>
            </a:p>
          </p:txBody>
        </p:sp>
      </p:grpSp>
      <p:grpSp>
        <p:nvGrpSpPr>
          <p:cNvPr id="90118" name="组合 2079">
            <a:extLst>
              <a:ext uri="{FF2B5EF4-FFF2-40B4-BE49-F238E27FC236}">
                <a16:creationId xmlns="" xmlns:a16="http://schemas.microsoft.com/office/drawing/2014/main" id="{4AD22F27-9108-498C-A8E3-C0B3872548EB}"/>
              </a:ext>
            </a:extLst>
          </p:cNvPr>
          <p:cNvGrpSpPr>
            <a:grpSpLocks/>
          </p:cNvGrpSpPr>
          <p:nvPr/>
        </p:nvGrpSpPr>
        <p:grpSpPr bwMode="auto">
          <a:xfrm>
            <a:off x="6310313" y="4159251"/>
            <a:ext cx="3878262" cy="1668463"/>
            <a:chOff x="0" y="22"/>
            <a:chExt cx="2085" cy="274"/>
          </a:xfrm>
        </p:grpSpPr>
        <p:sp>
          <p:nvSpPr>
            <p:cNvPr id="90119" name="圆角矩形 2080">
              <a:extLst>
                <a:ext uri="{FF2B5EF4-FFF2-40B4-BE49-F238E27FC236}">
                  <a16:creationId xmlns="" xmlns:a16="http://schemas.microsoft.com/office/drawing/2014/main" id="{CC972039-F326-40DA-B629-C120600F00BB}"/>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0120" name="文本框 2081">
              <a:extLst>
                <a:ext uri="{FF2B5EF4-FFF2-40B4-BE49-F238E27FC236}">
                  <a16:creationId xmlns="" xmlns:a16="http://schemas.microsoft.com/office/drawing/2014/main" id="{1F9A8B04-C0C5-4EDE-8196-6C6FAA6E3015}"/>
                </a:ext>
              </a:extLst>
            </p:cNvPr>
            <p:cNvSpPr txBox="1">
              <a:spLocks noChangeArrowheads="1"/>
            </p:cNvSpPr>
            <p:nvPr/>
          </p:nvSpPr>
          <p:spPr bwMode="auto">
            <a:xfrm>
              <a:off x="38" y="22"/>
              <a:ext cx="2047" cy="268"/>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FF0000"/>
                  </a:solidFill>
                  <a:latin typeface="幼圆" pitchFamily="49" charset="-122"/>
                  <a:ea typeface="幼圆" pitchFamily="49" charset="-122"/>
                  <a:sym typeface="宋体" panose="02010600030101010101" pitchFamily="2" charset="-122"/>
                </a:rPr>
                <a:t>培育新动能</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，强化科技创新，推动传统产业优化升级，培育一批具有创新能力的排头兵企业，积极推进军民融合深度发展</a:t>
              </a:r>
            </a:p>
          </p:txBody>
        </p:sp>
      </p:grpSp>
      <p:grpSp>
        <p:nvGrpSpPr>
          <p:cNvPr id="90121" name="组合 2079">
            <a:extLst>
              <a:ext uri="{FF2B5EF4-FFF2-40B4-BE49-F238E27FC236}">
                <a16:creationId xmlns="" xmlns:a16="http://schemas.microsoft.com/office/drawing/2014/main" id="{0E624CC9-B2D0-4969-8AEC-D86415139033}"/>
              </a:ext>
            </a:extLst>
          </p:cNvPr>
          <p:cNvGrpSpPr>
            <a:grpSpLocks/>
          </p:cNvGrpSpPr>
          <p:nvPr/>
        </p:nvGrpSpPr>
        <p:grpSpPr bwMode="auto">
          <a:xfrm>
            <a:off x="2089151" y="708026"/>
            <a:ext cx="3686175" cy="1668463"/>
            <a:chOff x="0" y="22"/>
            <a:chExt cx="2085" cy="276"/>
          </a:xfrm>
        </p:grpSpPr>
        <p:sp>
          <p:nvSpPr>
            <p:cNvPr id="90122" name="圆角矩形 2080">
              <a:extLst>
                <a:ext uri="{FF2B5EF4-FFF2-40B4-BE49-F238E27FC236}">
                  <a16:creationId xmlns="" xmlns:a16="http://schemas.microsoft.com/office/drawing/2014/main" id="{D473C6A7-8CA9-4819-913D-BCC1ACB63A8F}"/>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0123" name="文本框 2081">
              <a:extLst>
                <a:ext uri="{FF2B5EF4-FFF2-40B4-BE49-F238E27FC236}">
                  <a16:creationId xmlns="" xmlns:a16="http://schemas.microsoft.com/office/drawing/2014/main" id="{BB4B556F-3D3A-4FFF-AB9A-84E583F94C79}"/>
                </a:ext>
              </a:extLst>
            </p:cNvPr>
            <p:cNvSpPr txBox="1">
              <a:spLocks noChangeArrowheads="1"/>
            </p:cNvSpPr>
            <p:nvPr/>
          </p:nvSpPr>
          <p:spPr bwMode="auto">
            <a:xfrm>
              <a:off x="38" y="28"/>
              <a:ext cx="2047" cy="270"/>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破除无效供给，把处置</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僵尸企业</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作为重要抓手，推动化解过剩产能；</a:t>
              </a:r>
              <a:r>
                <a:rPr lang="zh-CN" altLang="en-US" sz="2000" b="1">
                  <a:solidFill>
                    <a:srgbClr val="FF0000"/>
                  </a:solidFill>
                  <a:latin typeface="幼圆" pitchFamily="49" charset="-122"/>
                  <a:ea typeface="幼圆" pitchFamily="49" charset="-122"/>
                  <a:sym typeface="宋体" panose="02010600030101010101" pitchFamily="2" charset="-122"/>
                </a:rPr>
                <a:t>调整产业结构，淘汰落后产能</a:t>
              </a:r>
            </a:p>
          </p:txBody>
        </p:sp>
      </p:grpSp>
      <p:pic>
        <p:nvPicPr>
          <p:cNvPr id="90124" name="图片 3">
            <a:extLst>
              <a:ext uri="{FF2B5EF4-FFF2-40B4-BE49-F238E27FC236}">
                <a16:creationId xmlns="" xmlns:a16="http://schemas.microsoft.com/office/drawing/2014/main" id="{8F8AFA39-5691-49E3-B311-32359F2C9812}"/>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l="3818" r="8217"/>
          <a:stretch>
            <a:fillRect/>
          </a:stretch>
        </p:blipFill>
        <p:spPr bwMode="auto">
          <a:xfrm rot="600000">
            <a:off x="2408239" y="2552701"/>
            <a:ext cx="3633787" cy="213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25" name="图片 4">
            <a:extLst>
              <a:ext uri="{FF2B5EF4-FFF2-40B4-BE49-F238E27FC236}">
                <a16:creationId xmlns="" xmlns:a16="http://schemas.microsoft.com/office/drawing/2014/main" id="{6EF6972C-5FA8-4E4A-9542-59F322D6F486}"/>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519238" y="3865564"/>
            <a:ext cx="2557463" cy="2035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26" name="图片 2">
            <a:extLst>
              <a:ext uri="{FF2B5EF4-FFF2-40B4-BE49-F238E27FC236}">
                <a16:creationId xmlns="" xmlns:a16="http://schemas.microsoft.com/office/drawing/2014/main" id="{956A7389-D35E-4D38-8E9A-D6B36F933DD0}"/>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138989" y="115889"/>
            <a:ext cx="3348037" cy="2071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27" name="图片 3">
            <a:extLst>
              <a:ext uri="{FF2B5EF4-FFF2-40B4-BE49-F238E27FC236}">
                <a16:creationId xmlns="" xmlns:a16="http://schemas.microsoft.com/office/drawing/2014/main" id="{01F559A5-B6C0-446C-89D5-7F43A18D857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035675" y="1879600"/>
            <a:ext cx="3233738" cy="212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FE4E6D3D-018E-4929-AEED-71A85496C751}"/>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92162" name="图片 1">
            <a:extLst>
              <a:ext uri="{FF2B5EF4-FFF2-40B4-BE49-F238E27FC236}">
                <a16:creationId xmlns="" xmlns:a16="http://schemas.microsoft.com/office/drawing/2014/main" id="{F37012AF-4905-464B-8EA4-33C789D33C8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2163" name="组合 2053">
            <a:extLst>
              <a:ext uri="{FF2B5EF4-FFF2-40B4-BE49-F238E27FC236}">
                <a16:creationId xmlns="" xmlns:a16="http://schemas.microsoft.com/office/drawing/2014/main" id="{B4D3E645-3ED4-4A57-9300-CF7EEC0A085D}"/>
              </a:ext>
            </a:extLst>
          </p:cNvPr>
          <p:cNvGrpSpPr>
            <a:grpSpLocks/>
          </p:cNvGrpSpPr>
          <p:nvPr/>
        </p:nvGrpSpPr>
        <p:grpSpPr bwMode="auto">
          <a:xfrm>
            <a:off x="1519237" y="-23813"/>
            <a:ext cx="5411788" cy="387351"/>
            <a:chOff x="1338" y="1109"/>
            <a:chExt cx="3517" cy="384"/>
          </a:xfrm>
        </p:grpSpPr>
        <p:sp>
          <p:nvSpPr>
            <p:cNvPr id="92164" name="圆角矩形 2054">
              <a:extLst>
                <a:ext uri="{FF2B5EF4-FFF2-40B4-BE49-F238E27FC236}">
                  <a16:creationId xmlns="" xmlns:a16="http://schemas.microsoft.com/office/drawing/2014/main" id="{58287100-D1D4-42C7-9296-BC314D2B9407}"/>
                </a:ext>
              </a:extLst>
            </p:cNvPr>
            <p:cNvSpPr>
              <a:spLocks noChangeArrowheads="1"/>
            </p:cNvSpPr>
            <p:nvPr/>
          </p:nvSpPr>
          <p:spPr bwMode="auto">
            <a:xfrm>
              <a:off x="1338" y="1109"/>
              <a:ext cx="3517"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2165" name="文本框 2055">
              <a:extLst>
                <a:ext uri="{FF2B5EF4-FFF2-40B4-BE49-F238E27FC236}">
                  <a16:creationId xmlns="" xmlns:a16="http://schemas.microsoft.com/office/drawing/2014/main" id="{E1579766-1F04-405D-9B7A-937911430529}"/>
                </a:ext>
              </a:extLst>
            </p:cNvPr>
            <p:cNvSpPr txBox="1">
              <a:spLocks noChangeArrowheads="1"/>
            </p:cNvSpPr>
            <p:nvPr/>
          </p:nvSpPr>
          <p:spPr bwMode="auto">
            <a:xfrm>
              <a:off x="1338" y="1109"/>
              <a:ext cx="3517" cy="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2 </a:t>
              </a:r>
              <a:r>
                <a:rPr lang="zh-CN" altLang="en-US" sz="1400" b="1">
                  <a:solidFill>
                    <a:schemeClr val="bg1"/>
                  </a:solidFill>
                  <a:latin typeface="幼圆" pitchFamily="49" charset="-122"/>
                  <a:ea typeface="幼圆" pitchFamily="49" charset="-122"/>
                </a:rPr>
                <a:t>深化要素市场化配置改革，实现由以价取胜向以质取胜的转变</a:t>
              </a:r>
            </a:p>
          </p:txBody>
        </p:sp>
      </p:grpSp>
      <p:grpSp>
        <p:nvGrpSpPr>
          <p:cNvPr id="92166" name="组合 2079">
            <a:extLst>
              <a:ext uri="{FF2B5EF4-FFF2-40B4-BE49-F238E27FC236}">
                <a16:creationId xmlns="" xmlns:a16="http://schemas.microsoft.com/office/drawing/2014/main" id="{CA6A9E20-1379-4A26-BC32-16604407BFC1}"/>
              </a:ext>
            </a:extLst>
          </p:cNvPr>
          <p:cNvGrpSpPr>
            <a:grpSpLocks/>
          </p:cNvGrpSpPr>
          <p:nvPr/>
        </p:nvGrpSpPr>
        <p:grpSpPr bwMode="auto">
          <a:xfrm>
            <a:off x="6240463" y="3602038"/>
            <a:ext cx="4044950" cy="2017712"/>
            <a:chOff x="0" y="22"/>
            <a:chExt cx="2085" cy="274"/>
          </a:xfrm>
        </p:grpSpPr>
        <p:sp>
          <p:nvSpPr>
            <p:cNvPr id="92167" name="圆角矩形 2080">
              <a:extLst>
                <a:ext uri="{FF2B5EF4-FFF2-40B4-BE49-F238E27FC236}">
                  <a16:creationId xmlns="" xmlns:a16="http://schemas.microsoft.com/office/drawing/2014/main" id="{2A5542F4-3F30-4230-A847-2D2AE6AE771D}"/>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2168" name="文本框 2081">
              <a:extLst>
                <a:ext uri="{FF2B5EF4-FFF2-40B4-BE49-F238E27FC236}">
                  <a16:creationId xmlns="" xmlns:a16="http://schemas.microsoft.com/office/drawing/2014/main" id="{0F0937F5-53B6-4DB6-A91E-26C61D73A6A0}"/>
                </a:ext>
              </a:extLst>
            </p:cNvPr>
            <p:cNvSpPr txBox="1">
              <a:spLocks noChangeArrowheads="1"/>
            </p:cNvSpPr>
            <p:nvPr/>
          </p:nvSpPr>
          <p:spPr bwMode="auto">
            <a:xfrm>
              <a:off x="38" y="22"/>
              <a:ext cx="2047" cy="274"/>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优化</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存量资源配置，提质升级存量供给，扩大优质增量供给，在各行各业开展产品质量、工程质量和服务质量提升行动，显著增强我国经济质量优势。</a:t>
              </a:r>
            </a:p>
          </p:txBody>
        </p:sp>
      </p:grpSp>
      <p:grpSp>
        <p:nvGrpSpPr>
          <p:cNvPr id="92169" name="组合 2079">
            <a:extLst>
              <a:ext uri="{FF2B5EF4-FFF2-40B4-BE49-F238E27FC236}">
                <a16:creationId xmlns="" xmlns:a16="http://schemas.microsoft.com/office/drawing/2014/main" id="{9E259DBF-0FC1-4105-9FC9-9D7D4D7492FA}"/>
              </a:ext>
            </a:extLst>
          </p:cNvPr>
          <p:cNvGrpSpPr>
            <a:grpSpLocks/>
          </p:cNvGrpSpPr>
          <p:nvPr/>
        </p:nvGrpSpPr>
        <p:grpSpPr bwMode="auto">
          <a:xfrm>
            <a:off x="1879601" y="863600"/>
            <a:ext cx="4435475" cy="2058988"/>
            <a:chOff x="0" y="22"/>
            <a:chExt cx="2085" cy="274"/>
          </a:xfrm>
        </p:grpSpPr>
        <p:sp>
          <p:nvSpPr>
            <p:cNvPr id="92170" name="圆角矩形 2080">
              <a:extLst>
                <a:ext uri="{FF2B5EF4-FFF2-40B4-BE49-F238E27FC236}">
                  <a16:creationId xmlns="" xmlns:a16="http://schemas.microsoft.com/office/drawing/2014/main" id="{A7DF46F6-3A69-4CD8-BAE4-4F785BD4399E}"/>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2171" name="文本框 2081">
              <a:extLst>
                <a:ext uri="{FF2B5EF4-FFF2-40B4-BE49-F238E27FC236}">
                  <a16:creationId xmlns="" xmlns:a16="http://schemas.microsoft.com/office/drawing/2014/main" id="{CE465310-A5B7-45D7-A400-ADDDD2FD2D15}"/>
                </a:ext>
              </a:extLst>
            </p:cNvPr>
            <p:cNvSpPr txBox="1">
              <a:spLocks noChangeArrowheads="1"/>
            </p:cNvSpPr>
            <p:nvPr/>
          </p:nvSpPr>
          <p:spPr bwMode="auto">
            <a:xfrm>
              <a:off x="38" y="28"/>
              <a:ext cx="2047" cy="268"/>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rgbClr val="FF0000"/>
                  </a:solidFill>
                  <a:latin typeface="楷体" panose="02010609060101010101" pitchFamily="49" charset="-122"/>
                  <a:ea typeface="楷体" panose="02010609060101010101" pitchFamily="49" charset="-122"/>
                  <a:sym typeface="宋体" panose="02010600030101010101" pitchFamily="2" charset="-122"/>
                </a:rPr>
                <a:t>降低</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实体经济成本，降低制度性交易成本，继续清理涉企收费，加大对乱收费的查处和整治力度，深化电力、石油天然气、铁路等行业改革，降低用能、物流成本</a:t>
              </a:r>
            </a:p>
          </p:txBody>
        </p:sp>
      </p:grpSp>
      <p:pic>
        <p:nvPicPr>
          <p:cNvPr id="92172" name="图片 2">
            <a:extLst>
              <a:ext uri="{FF2B5EF4-FFF2-40B4-BE49-F238E27FC236}">
                <a16:creationId xmlns="" xmlns:a16="http://schemas.microsoft.com/office/drawing/2014/main" id="{DB806873-0A02-42E0-AA70-7595F4094542}"/>
              </a:ext>
            </a:extLst>
          </p:cNvPr>
          <p:cNvPicPr>
            <a:picLocks noChangeAspect="1"/>
          </p:cNvPicPr>
          <p:nvPr/>
        </p:nvPicPr>
        <p:blipFill>
          <a:blip r:embed="rId4"/>
          <a:stretch>
            <a:fillRect/>
          </a:stretch>
        </p:blipFill>
        <p:spPr>
          <a:xfrm>
            <a:off x="6577012" y="593726"/>
            <a:ext cx="3556000" cy="2327275"/>
          </a:xfrm>
          <a:prstGeom prst="roundRect">
            <a:avLst/>
          </a:prstGeom>
          <a:noFill/>
          <a:ln w="9525">
            <a:noFill/>
          </a:ln>
        </p:spPr>
      </p:pic>
      <p:pic>
        <p:nvPicPr>
          <p:cNvPr id="92173" name="图片 3">
            <a:extLst>
              <a:ext uri="{FF2B5EF4-FFF2-40B4-BE49-F238E27FC236}">
                <a16:creationId xmlns="" xmlns:a16="http://schemas.microsoft.com/office/drawing/2014/main" id="{E7FEE588-EE89-42A8-8121-615C642630D3}"/>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878014" y="3130551"/>
            <a:ext cx="3646487" cy="2354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矩形 684041">
            <a:extLst>
              <a:ext uri="{FF2B5EF4-FFF2-40B4-BE49-F238E27FC236}">
                <a16:creationId xmlns="" xmlns:a16="http://schemas.microsoft.com/office/drawing/2014/main" id="{78E655E7-6F25-4FA3-B1DB-9FF02CC20C15}"/>
              </a:ext>
            </a:extLst>
          </p:cNvPr>
          <p:cNvSpPr>
            <a:spLocks noChangeArrowheads="1"/>
          </p:cNvSpPr>
          <p:nvPr/>
        </p:nvSpPr>
        <p:spPr bwMode="auto">
          <a:xfrm>
            <a:off x="9293226" y="1323975"/>
            <a:ext cx="70403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latin typeface="黑体" panose="02010609060101010101" pitchFamily="49" charset="-122"/>
                <a:ea typeface="黑体" panose="02010609060101010101" pitchFamily="49" charset="-122"/>
              </a:rPr>
              <a:t>P210</a:t>
            </a:r>
          </a:p>
        </p:txBody>
      </p:sp>
      <p:sp>
        <p:nvSpPr>
          <p:cNvPr id="2052" name="矩形 2051">
            <a:extLst>
              <a:ext uri="{FF2B5EF4-FFF2-40B4-BE49-F238E27FC236}">
                <a16:creationId xmlns="" xmlns:a16="http://schemas.microsoft.com/office/drawing/2014/main" id="{161068EE-0890-4EC9-9062-815EB2BD9262}"/>
              </a:ext>
            </a:extLst>
          </p:cNvPr>
          <p:cNvSpPr/>
          <p:nvPr/>
        </p:nvSpPr>
        <p:spPr>
          <a:xfrm>
            <a:off x="1524001" y="3176"/>
            <a:ext cx="2371725"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A7FB7241-9B61-430D-8D59-9A79A79140C0}"/>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94212" name="图片 1">
            <a:extLst>
              <a:ext uri="{FF2B5EF4-FFF2-40B4-BE49-F238E27FC236}">
                <a16:creationId xmlns="" xmlns:a16="http://schemas.microsoft.com/office/drawing/2014/main" id="{DAA91A1B-B747-4201-A1F3-04D77274493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4213" name="组合 2053">
            <a:extLst>
              <a:ext uri="{FF2B5EF4-FFF2-40B4-BE49-F238E27FC236}">
                <a16:creationId xmlns="" xmlns:a16="http://schemas.microsoft.com/office/drawing/2014/main" id="{B2026190-6ED7-4504-88D6-E72A031B6C16}"/>
              </a:ext>
            </a:extLst>
          </p:cNvPr>
          <p:cNvGrpSpPr>
            <a:grpSpLocks/>
          </p:cNvGrpSpPr>
          <p:nvPr/>
        </p:nvGrpSpPr>
        <p:grpSpPr bwMode="auto">
          <a:xfrm>
            <a:off x="1716088" y="671512"/>
            <a:ext cx="8756650" cy="786642"/>
            <a:chOff x="1338" y="1109"/>
            <a:chExt cx="3696" cy="485"/>
          </a:xfrm>
        </p:grpSpPr>
        <p:sp>
          <p:nvSpPr>
            <p:cNvPr id="94214" name="圆角矩形 2054">
              <a:extLst>
                <a:ext uri="{FF2B5EF4-FFF2-40B4-BE49-F238E27FC236}">
                  <a16:creationId xmlns="" xmlns:a16="http://schemas.microsoft.com/office/drawing/2014/main" id="{EE86C773-C1FB-4CED-9D74-EF5F60A83C7F}"/>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4215" name="文本框 2055">
              <a:extLst>
                <a:ext uri="{FF2B5EF4-FFF2-40B4-BE49-F238E27FC236}">
                  <a16:creationId xmlns="" xmlns:a16="http://schemas.microsoft.com/office/drawing/2014/main" id="{8FC131DB-1926-4AF8-9215-C3594352AAF0}"/>
                </a:ext>
              </a:extLst>
            </p:cNvPr>
            <p:cNvSpPr txBox="1">
              <a:spLocks noChangeArrowheads="1"/>
            </p:cNvSpPr>
            <p:nvPr/>
          </p:nvSpPr>
          <p:spPr bwMode="auto">
            <a:xfrm>
              <a:off x="1428" y="1109"/>
              <a:ext cx="3517" cy="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加大人力资本培育力度，更加注重调动和保护人的积极性</a:t>
              </a:r>
              <a:endParaRPr lang="zh-CN" altLang="en-US" sz="1400" b="1">
                <a:solidFill>
                  <a:schemeClr val="bg1"/>
                </a:solidFill>
                <a:latin typeface="楷体" panose="02010609060101010101" pitchFamily="49" charset="-122"/>
                <a:ea typeface="楷体" panose="02010609060101010101" pitchFamily="49" charset="-122"/>
              </a:endParaRPr>
            </a:p>
            <a:p>
              <a:pPr>
                <a:lnSpc>
                  <a:spcPct val="125000"/>
                </a:lnSpc>
              </a:pPr>
              <a:endParaRPr lang="zh-CN" altLang="en-US" sz="1400" b="1">
                <a:solidFill>
                  <a:schemeClr val="bg1"/>
                </a:solidFill>
                <a:latin typeface="楷体" panose="02010609060101010101" pitchFamily="49" charset="-122"/>
                <a:ea typeface="楷体" panose="02010609060101010101" pitchFamily="49" charset="-122"/>
              </a:endParaRPr>
            </a:p>
          </p:txBody>
        </p:sp>
      </p:grpSp>
      <p:grpSp>
        <p:nvGrpSpPr>
          <p:cNvPr id="94216" name="组合 2079">
            <a:extLst>
              <a:ext uri="{FF2B5EF4-FFF2-40B4-BE49-F238E27FC236}">
                <a16:creationId xmlns="" xmlns:a16="http://schemas.microsoft.com/office/drawing/2014/main" id="{DEEFADDA-3E5B-480D-A4F4-8E6A6FC820A8}"/>
              </a:ext>
            </a:extLst>
          </p:cNvPr>
          <p:cNvGrpSpPr>
            <a:grpSpLocks/>
          </p:cNvGrpSpPr>
          <p:nvPr/>
        </p:nvGrpSpPr>
        <p:grpSpPr bwMode="auto">
          <a:xfrm>
            <a:off x="2076450" y="1493839"/>
            <a:ext cx="4216400" cy="1330325"/>
            <a:chOff x="0" y="22"/>
            <a:chExt cx="2085" cy="274"/>
          </a:xfrm>
        </p:grpSpPr>
        <p:sp>
          <p:nvSpPr>
            <p:cNvPr id="94217" name="圆角矩形 2080">
              <a:extLst>
                <a:ext uri="{FF2B5EF4-FFF2-40B4-BE49-F238E27FC236}">
                  <a16:creationId xmlns="" xmlns:a16="http://schemas.microsoft.com/office/drawing/2014/main" id="{411B259B-F9C7-48EC-B7E5-CC1BEC28C761}"/>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4218" name="文本框 2081">
              <a:extLst>
                <a:ext uri="{FF2B5EF4-FFF2-40B4-BE49-F238E27FC236}">
                  <a16:creationId xmlns="" xmlns:a16="http://schemas.microsoft.com/office/drawing/2014/main" id="{4849E3D9-8842-4C31-B33F-3D9054E34782}"/>
                </a:ext>
              </a:extLst>
            </p:cNvPr>
            <p:cNvSpPr txBox="1">
              <a:spLocks noChangeArrowheads="1"/>
            </p:cNvSpPr>
            <p:nvPr/>
          </p:nvSpPr>
          <p:spPr bwMode="auto">
            <a:xfrm>
              <a:off x="38" y="28"/>
              <a:ext cx="2047" cy="246"/>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塑造良好社会文化生态，营造鼓励创新、终身学习和勇于冒险的社会氛围，厚植企业家精神土壤</a:t>
              </a:r>
            </a:p>
          </p:txBody>
        </p:sp>
      </p:grpSp>
      <p:grpSp>
        <p:nvGrpSpPr>
          <p:cNvPr id="94219" name="组合 2079">
            <a:extLst>
              <a:ext uri="{FF2B5EF4-FFF2-40B4-BE49-F238E27FC236}">
                <a16:creationId xmlns="" xmlns:a16="http://schemas.microsoft.com/office/drawing/2014/main" id="{DFB9156C-95F5-4C80-ACC2-239C0550FBA9}"/>
              </a:ext>
            </a:extLst>
          </p:cNvPr>
          <p:cNvGrpSpPr>
            <a:grpSpLocks/>
          </p:cNvGrpSpPr>
          <p:nvPr/>
        </p:nvGrpSpPr>
        <p:grpSpPr bwMode="auto">
          <a:xfrm>
            <a:off x="5287963" y="4657726"/>
            <a:ext cx="4718050" cy="930275"/>
            <a:chOff x="0" y="22"/>
            <a:chExt cx="2085" cy="274"/>
          </a:xfrm>
        </p:grpSpPr>
        <p:sp>
          <p:nvSpPr>
            <p:cNvPr id="94220" name="圆角矩形 2080">
              <a:extLst>
                <a:ext uri="{FF2B5EF4-FFF2-40B4-BE49-F238E27FC236}">
                  <a16:creationId xmlns="" xmlns:a16="http://schemas.microsoft.com/office/drawing/2014/main" id="{6E9B8BE3-55F2-4886-B31E-E2C47739D56A}"/>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4221" name="文本框 2081">
              <a:extLst>
                <a:ext uri="{FF2B5EF4-FFF2-40B4-BE49-F238E27FC236}">
                  <a16:creationId xmlns="" xmlns:a16="http://schemas.microsoft.com/office/drawing/2014/main" id="{5CB54AA8-3AB4-410A-AEF9-4A4899CF71BB}"/>
                </a:ext>
              </a:extLst>
            </p:cNvPr>
            <p:cNvSpPr txBox="1">
              <a:spLocks noChangeArrowheads="1"/>
            </p:cNvSpPr>
            <p:nvPr/>
          </p:nvSpPr>
          <p:spPr bwMode="auto">
            <a:xfrm>
              <a:off x="38" y="28"/>
              <a:ext cx="2047" cy="238"/>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厘清政府、市场边界，拓展企业家精神生长空间，激发和保护企业家精神</a:t>
              </a:r>
            </a:p>
          </p:txBody>
        </p:sp>
      </p:grpSp>
      <p:pic>
        <p:nvPicPr>
          <p:cNvPr id="94222" name="图片 2">
            <a:extLst>
              <a:ext uri="{FF2B5EF4-FFF2-40B4-BE49-F238E27FC236}">
                <a16:creationId xmlns="" xmlns:a16="http://schemas.microsoft.com/office/drawing/2014/main" id="{D6CC51CD-17BD-42A5-BBFB-F3D8B2077474}"/>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 xmlns:a14="http://schemas.microsoft.com/office/drawing/2010/main" val="0"/>
              </a:ext>
            </a:extLst>
          </a:blip>
          <a:srcRect l="3987" t="2754" r="4478" b="7774"/>
          <a:stretch>
            <a:fillRect/>
          </a:stretch>
        </p:blipFill>
        <p:spPr bwMode="auto">
          <a:xfrm>
            <a:off x="6632576" y="1493838"/>
            <a:ext cx="3629025" cy="3084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23" name="图片 3">
            <a:extLst>
              <a:ext uri="{FF2B5EF4-FFF2-40B4-BE49-F238E27FC236}">
                <a16:creationId xmlns="" xmlns:a16="http://schemas.microsoft.com/office/drawing/2014/main" id="{B9FD7DE8-523A-4B74-AF6B-1BE0E122538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606676" y="2627313"/>
            <a:ext cx="2498725" cy="3103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4BC7D84D-F96E-40A0-889E-25DF92163DB8}"/>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96258" name="图片 1">
            <a:extLst>
              <a:ext uri="{FF2B5EF4-FFF2-40B4-BE49-F238E27FC236}">
                <a16:creationId xmlns="" xmlns:a16="http://schemas.microsoft.com/office/drawing/2014/main" id="{3C5B51BE-4AEE-4146-B027-4E5AEF819C4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6259" name="组合 2053">
            <a:extLst>
              <a:ext uri="{FF2B5EF4-FFF2-40B4-BE49-F238E27FC236}">
                <a16:creationId xmlns="" xmlns:a16="http://schemas.microsoft.com/office/drawing/2014/main" id="{E32CADA2-0805-4AF6-BF22-ABBA468C6E10}"/>
              </a:ext>
            </a:extLst>
          </p:cNvPr>
          <p:cNvGrpSpPr>
            <a:grpSpLocks/>
          </p:cNvGrpSpPr>
          <p:nvPr/>
        </p:nvGrpSpPr>
        <p:grpSpPr bwMode="auto">
          <a:xfrm>
            <a:off x="1538289" y="25400"/>
            <a:ext cx="5214937" cy="759726"/>
            <a:chOff x="1338" y="1109"/>
            <a:chExt cx="3696" cy="801"/>
          </a:xfrm>
        </p:grpSpPr>
        <p:sp>
          <p:nvSpPr>
            <p:cNvPr id="96260" name="圆角矩形 2054">
              <a:extLst>
                <a:ext uri="{FF2B5EF4-FFF2-40B4-BE49-F238E27FC236}">
                  <a16:creationId xmlns="" xmlns:a16="http://schemas.microsoft.com/office/drawing/2014/main" id="{A009A9FB-8330-4BB3-9676-58D5CAC6F33B}"/>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6261" name="文本框 2055">
              <a:extLst>
                <a:ext uri="{FF2B5EF4-FFF2-40B4-BE49-F238E27FC236}">
                  <a16:creationId xmlns="" xmlns:a16="http://schemas.microsoft.com/office/drawing/2014/main" id="{609C0500-24DF-4A23-B917-F8D3AF3C943B}"/>
                </a:ext>
              </a:extLst>
            </p:cNvPr>
            <p:cNvSpPr txBox="1">
              <a:spLocks noChangeArrowheads="1"/>
            </p:cNvSpPr>
            <p:nvPr/>
          </p:nvSpPr>
          <p:spPr bwMode="auto">
            <a:xfrm>
              <a:off x="1375" y="1109"/>
              <a:ext cx="3517" cy="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3 </a:t>
              </a:r>
              <a:r>
                <a:rPr lang="zh-CN" altLang="en-US" sz="1400" b="1">
                  <a:solidFill>
                    <a:schemeClr val="bg1"/>
                  </a:solidFill>
                  <a:latin typeface="幼圆" pitchFamily="49" charset="-122"/>
                  <a:ea typeface="幼圆" pitchFamily="49" charset="-122"/>
                </a:rPr>
                <a:t>加大人力资本培育力度，更加注重调动和保护人的积极性</a:t>
              </a:r>
              <a:endParaRPr lang="zh-CN" altLang="en-US" sz="2400" b="1">
                <a:solidFill>
                  <a:schemeClr val="bg1"/>
                </a:solidFill>
                <a:latin typeface="楷体" panose="02010609060101010101" pitchFamily="49" charset="-122"/>
                <a:ea typeface="楷体" panose="02010609060101010101" pitchFamily="49" charset="-122"/>
              </a:endParaRPr>
            </a:p>
            <a:p>
              <a:pPr>
                <a:lnSpc>
                  <a:spcPct val="125000"/>
                </a:lnSpc>
              </a:pPr>
              <a:endParaRPr lang="zh-CN" altLang="en-US" sz="2400" b="1">
                <a:solidFill>
                  <a:schemeClr val="bg1"/>
                </a:solidFill>
                <a:latin typeface="楷体" panose="02010609060101010101" pitchFamily="49" charset="-122"/>
                <a:ea typeface="楷体" panose="02010609060101010101" pitchFamily="49" charset="-122"/>
              </a:endParaRPr>
            </a:p>
          </p:txBody>
        </p:sp>
      </p:grpSp>
      <p:grpSp>
        <p:nvGrpSpPr>
          <p:cNvPr id="96262" name="组合 2079">
            <a:extLst>
              <a:ext uri="{FF2B5EF4-FFF2-40B4-BE49-F238E27FC236}">
                <a16:creationId xmlns="" xmlns:a16="http://schemas.microsoft.com/office/drawing/2014/main" id="{6ACE3267-5335-499A-B0EC-EF665873C5B2}"/>
              </a:ext>
            </a:extLst>
          </p:cNvPr>
          <p:cNvGrpSpPr>
            <a:grpSpLocks/>
          </p:cNvGrpSpPr>
          <p:nvPr/>
        </p:nvGrpSpPr>
        <p:grpSpPr bwMode="auto">
          <a:xfrm>
            <a:off x="2033589" y="777876"/>
            <a:ext cx="4002087" cy="976313"/>
            <a:chOff x="0" y="22"/>
            <a:chExt cx="2085" cy="274"/>
          </a:xfrm>
        </p:grpSpPr>
        <p:sp>
          <p:nvSpPr>
            <p:cNvPr id="96263" name="圆角矩形 2080">
              <a:extLst>
                <a:ext uri="{FF2B5EF4-FFF2-40B4-BE49-F238E27FC236}">
                  <a16:creationId xmlns="" xmlns:a16="http://schemas.microsoft.com/office/drawing/2014/main" id="{E2B17CC5-BA98-4034-9D0D-0DB821DEC855}"/>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6264" name="文本框 2081">
              <a:extLst>
                <a:ext uri="{FF2B5EF4-FFF2-40B4-BE49-F238E27FC236}">
                  <a16:creationId xmlns="" xmlns:a16="http://schemas.microsoft.com/office/drawing/2014/main" id="{7AB6368F-4D4A-4940-B9BC-8A0EA091A409}"/>
                </a:ext>
              </a:extLst>
            </p:cNvPr>
            <p:cNvSpPr txBox="1">
              <a:spLocks noChangeArrowheads="1"/>
            </p:cNvSpPr>
            <p:nvPr/>
          </p:nvSpPr>
          <p:spPr bwMode="auto">
            <a:xfrm>
              <a:off x="38" y="45"/>
              <a:ext cx="2047" cy="227"/>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建设知识型、技能型、创新型劳动者大军</a:t>
              </a:r>
            </a:p>
          </p:txBody>
        </p:sp>
      </p:grpSp>
      <p:grpSp>
        <p:nvGrpSpPr>
          <p:cNvPr id="96265" name="组合 2079">
            <a:extLst>
              <a:ext uri="{FF2B5EF4-FFF2-40B4-BE49-F238E27FC236}">
                <a16:creationId xmlns="" xmlns:a16="http://schemas.microsoft.com/office/drawing/2014/main" id="{AD1B27CC-0887-4174-910B-944434228095}"/>
              </a:ext>
            </a:extLst>
          </p:cNvPr>
          <p:cNvGrpSpPr>
            <a:grpSpLocks/>
          </p:cNvGrpSpPr>
          <p:nvPr/>
        </p:nvGrpSpPr>
        <p:grpSpPr bwMode="auto">
          <a:xfrm>
            <a:off x="6921500" y="3575050"/>
            <a:ext cx="3384550" cy="1309688"/>
            <a:chOff x="0" y="22"/>
            <a:chExt cx="2085" cy="274"/>
          </a:xfrm>
        </p:grpSpPr>
        <p:sp>
          <p:nvSpPr>
            <p:cNvPr id="96266" name="圆角矩形 2080">
              <a:extLst>
                <a:ext uri="{FF2B5EF4-FFF2-40B4-BE49-F238E27FC236}">
                  <a16:creationId xmlns="" xmlns:a16="http://schemas.microsoft.com/office/drawing/2014/main" id="{2397B5D0-7E3E-45F4-AA79-D9E099B6A95F}"/>
                </a:ext>
              </a:extLst>
            </p:cNvPr>
            <p:cNvSpPr>
              <a:spLocks noChangeArrowheads="1"/>
            </p:cNvSpPr>
            <p:nvPr/>
          </p:nvSpPr>
          <p:spPr bwMode="auto">
            <a:xfrm>
              <a:off x="0" y="22"/>
              <a:ext cx="2085" cy="27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6267" name="文本框 2081">
              <a:extLst>
                <a:ext uri="{FF2B5EF4-FFF2-40B4-BE49-F238E27FC236}">
                  <a16:creationId xmlns="" xmlns:a16="http://schemas.microsoft.com/office/drawing/2014/main" id="{E9D378FB-0EA9-4909-894E-855649CD314F}"/>
                </a:ext>
              </a:extLst>
            </p:cNvPr>
            <p:cNvSpPr txBox="1">
              <a:spLocks noChangeArrowheads="1"/>
            </p:cNvSpPr>
            <p:nvPr/>
          </p:nvSpPr>
          <p:spPr bwMode="auto">
            <a:xfrm>
              <a:off x="38" y="22"/>
              <a:ext cx="2047" cy="250"/>
            </a:xfrm>
            <a:prstGeom prst="rect">
              <a:avLst/>
            </a:prstGeom>
            <a:solidFill>
              <a:srgbClr val="CC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弘扬劳模精神和工匠精神，营造劳动光荣的社会风尚和精益求精的敬业风气</a:t>
              </a:r>
            </a:p>
          </p:txBody>
        </p:sp>
      </p:grpSp>
      <p:pic>
        <p:nvPicPr>
          <p:cNvPr id="96268" name="图片 11">
            <a:extLst>
              <a:ext uri="{FF2B5EF4-FFF2-40B4-BE49-F238E27FC236}">
                <a16:creationId xmlns="" xmlns:a16="http://schemas.microsoft.com/office/drawing/2014/main" id="{AFAF0971-16E6-4817-A262-488275C5FE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6551614" y="677864"/>
            <a:ext cx="3500437" cy="281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269" name="圆角矩形 6">
            <a:extLst>
              <a:ext uri="{FF2B5EF4-FFF2-40B4-BE49-F238E27FC236}">
                <a16:creationId xmlns="" xmlns:a16="http://schemas.microsoft.com/office/drawing/2014/main" id="{636AED3F-6A3D-4393-9652-13F3852C7F6A}"/>
              </a:ext>
            </a:extLst>
          </p:cNvPr>
          <p:cNvSpPr>
            <a:spLocks noChangeArrowheads="1"/>
          </p:cNvSpPr>
          <p:nvPr/>
        </p:nvSpPr>
        <p:spPr bwMode="auto">
          <a:xfrm>
            <a:off x="1590675" y="5075239"/>
            <a:ext cx="9082088" cy="833437"/>
          </a:xfrm>
          <a:prstGeom prst="roundRect">
            <a:avLst>
              <a:gd name="adj" fmla="val 16667"/>
            </a:avLst>
          </a:prstGeom>
          <a:solidFill>
            <a:srgbClr val="FFFFCC"/>
          </a:solidFill>
          <a:ln w="28575">
            <a:solidFill>
              <a:srgbClr val="FF00FF"/>
            </a:solidFill>
            <a:round/>
            <a:headEnd/>
            <a:tailEnd/>
          </a:ln>
        </p:spPr>
        <p:txBody>
          <a:bodyPr/>
          <a:lstStyle/>
          <a:p>
            <a:pPr>
              <a:lnSpc>
                <a:spcPct val="110000"/>
              </a:lnSpc>
              <a:buClr>
                <a:schemeClr val="bg1"/>
              </a:buClr>
            </a:pPr>
            <a:r>
              <a:rPr lang="en-US" altLang="zh-CN" b="1">
                <a:solidFill>
                  <a:schemeClr val="accent2"/>
                </a:solidFill>
                <a:latin typeface="楷体" panose="02010609060101010101" pitchFamily="49" charset="-122"/>
                <a:ea typeface="楷体" panose="02010609060101010101" pitchFamily="49" charset="-122"/>
              </a:rPr>
              <a:t>  </a:t>
            </a:r>
            <a:r>
              <a:rPr lang="zh-CN" altLang="en-US" sz="2000" b="1">
                <a:solidFill>
                  <a:srgbClr val="FF0000"/>
                </a:solidFill>
                <a:latin typeface="幼圆" pitchFamily="49" charset="-122"/>
                <a:ea typeface="幼圆" pitchFamily="49" charset="-122"/>
              </a:rPr>
              <a:t>高素质的企业家、工匠和劳模是推动供给侧结构性改革、振兴实体经济发展的重要力量</a:t>
            </a:r>
          </a:p>
        </p:txBody>
      </p:sp>
      <p:pic>
        <p:nvPicPr>
          <p:cNvPr id="96270" name="图片 2">
            <a:extLst>
              <a:ext uri="{FF2B5EF4-FFF2-40B4-BE49-F238E27FC236}">
                <a16:creationId xmlns="" xmlns:a16="http://schemas.microsoft.com/office/drawing/2014/main" id="{E5D84263-5C51-4652-A5E5-A3458BE2FE32}"/>
              </a:ext>
            </a:extLst>
          </p:cNvPr>
          <p:cNvPicPr>
            <a:picLocks noChangeAspect="1"/>
          </p:cNvPicPr>
          <p:nvPr/>
        </p:nvPicPr>
        <p:blipFill>
          <a:blip r:embed="rId5"/>
          <a:stretch>
            <a:fillRect/>
          </a:stretch>
        </p:blipFill>
        <p:spPr>
          <a:xfrm>
            <a:off x="2106613" y="1973263"/>
            <a:ext cx="4360863" cy="2911475"/>
          </a:xfrm>
          <a:prstGeom prst="roundRect">
            <a:avLst/>
          </a:prstGeom>
          <a:noFill/>
          <a:ln w="9525">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矩形 684041">
            <a:extLst>
              <a:ext uri="{FF2B5EF4-FFF2-40B4-BE49-F238E27FC236}">
                <a16:creationId xmlns="" xmlns:a16="http://schemas.microsoft.com/office/drawing/2014/main" id="{7DDE7D44-71C7-4456-9709-56467CB5C31D}"/>
              </a:ext>
            </a:extLst>
          </p:cNvPr>
          <p:cNvSpPr>
            <a:spLocks noChangeArrowheads="1"/>
          </p:cNvSpPr>
          <p:nvPr/>
        </p:nvSpPr>
        <p:spPr bwMode="auto">
          <a:xfrm>
            <a:off x="9342438" y="673100"/>
            <a:ext cx="122341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b="1">
                <a:solidFill>
                  <a:srgbClr val="800000"/>
                </a:solidFill>
                <a:latin typeface="黑体" panose="02010609060101010101" pitchFamily="49" charset="-122"/>
                <a:ea typeface="黑体" panose="02010609060101010101" pitchFamily="49" charset="-122"/>
              </a:rPr>
              <a:t>P210-211</a:t>
            </a:r>
          </a:p>
        </p:txBody>
      </p:sp>
      <p:sp>
        <p:nvSpPr>
          <p:cNvPr id="2052" name="矩形 2051">
            <a:extLst>
              <a:ext uri="{FF2B5EF4-FFF2-40B4-BE49-F238E27FC236}">
                <a16:creationId xmlns="" xmlns:a16="http://schemas.microsoft.com/office/drawing/2014/main" id="{29E0845D-D81E-4235-9EE2-C1242DAC76A2}"/>
              </a:ext>
            </a:extLst>
          </p:cNvPr>
          <p:cNvSpPr/>
          <p:nvPr/>
        </p:nvSpPr>
        <p:spPr>
          <a:xfrm>
            <a:off x="1524001" y="3176"/>
            <a:ext cx="2371725" cy="337015"/>
          </a:xfrm>
          <a:prstGeom prst="rect">
            <a:avLst/>
          </a:prstGeom>
          <a:solidFill>
            <a:srgbClr val="CCECFF"/>
          </a:solidFill>
          <a:ln w="38100">
            <a:noFill/>
          </a:ln>
        </p:spPr>
        <p:txBody>
          <a:bodyPr>
            <a:spAutoFit/>
          </a:bodyPr>
          <a:lstStyle/>
          <a:p>
            <a:pPr>
              <a:lnSpc>
                <a:spcPct val="125000"/>
              </a:lnSpc>
              <a:defRPr/>
            </a:pPr>
            <a:r>
              <a:rPr lang="zh-CN" altLang="en-US" sz="14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深化供给侧结构性改革</a:t>
            </a:r>
          </a:p>
        </p:txBody>
      </p:sp>
      <p:sp>
        <p:nvSpPr>
          <p:cNvPr id="2" name="矩形 1">
            <a:extLst>
              <a:ext uri="{FF2B5EF4-FFF2-40B4-BE49-F238E27FC236}">
                <a16:creationId xmlns="" xmlns:a16="http://schemas.microsoft.com/office/drawing/2014/main" id="{6A3453E6-E267-4643-98C9-D5E859C8E801}"/>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98308" name="图片 1">
            <a:extLst>
              <a:ext uri="{FF2B5EF4-FFF2-40B4-BE49-F238E27FC236}">
                <a16:creationId xmlns="" xmlns:a16="http://schemas.microsoft.com/office/drawing/2014/main" id="{12A21C7C-E9B9-462D-8CBE-9404C1EC9C9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8309" name="组合 2053">
            <a:extLst>
              <a:ext uri="{FF2B5EF4-FFF2-40B4-BE49-F238E27FC236}">
                <a16:creationId xmlns="" xmlns:a16="http://schemas.microsoft.com/office/drawing/2014/main" id="{711E8849-A5DE-4411-B755-E074F25C2E91}"/>
              </a:ext>
            </a:extLst>
          </p:cNvPr>
          <p:cNvGrpSpPr>
            <a:grpSpLocks/>
          </p:cNvGrpSpPr>
          <p:nvPr/>
        </p:nvGrpSpPr>
        <p:grpSpPr bwMode="auto">
          <a:xfrm>
            <a:off x="1949450" y="498475"/>
            <a:ext cx="7392988" cy="571599"/>
            <a:chOff x="1338" y="1109"/>
            <a:chExt cx="3696" cy="384"/>
          </a:xfrm>
        </p:grpSpPr>
        <p:sp>
          <p:nvSpPr>
            <p:cNvPr id="98310" name="圆角矩形 2054">
              <a:extLst>
                <a:ext uri="{FF2B5EF4-FFF2-40B4-BE49-F238E27FC236}">
                  <a16:creationId xmlns="" xmlns:a16="http://schemas.microsoft.com/office/drawing/2014/main" id="{918248D4-BADE-4EE9-9847-37C1F1735AA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98311" name="文本框 2055">
              <a:extLst>
                <a:ext uri="{FF2B5EF4-FFF2-40B4-BE49-F238E27FC236}">
                  <a16:creationId xmlns="" xmlns:a16="http://schemas.microsoft.com/office/drawing/2014/main" id="{7AA6B8FF-7C63-4C56-B2D2-35743D06E750}"/>
                </a:ext>
              </a:extLst>
            </p:cNvPr>
            <p:cNvSpPr txBox="1">
              <a:spLocks noChangeArrowheads="1"/>
            </p:cNvSpPr>
            <p:nvPr/>
          </p:nvSpPr>
          <p:spPr bwMode="auto">
            <a:xfrm>
              <a:off x="1474" y="1122"/>
              <a:ext cx="3517"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2400" b="1">
                  <a:solidFill>
                    <a:schemeClr val="bg1"/>
                  </a:solidFill>
                  <a:latin typeface="楷体" panose="02010609060101010101" pitchFamily="49" charset="-122"/>
                  <a:ea typeface="楷体" panose="02010609060101010101" pitchFamily="49" charset="-122"/>
                </a:rPr>
                <a:t>4 </a:t>
              </a:r>
              <a:r>
                <a:rPr lang="zh-CN" altLang="en-US" sz="2400" b="1">
                  <a:solidFill>
                    <a:schemeClr val="bg1"/>
                  </a:solidFill>
                  <a:latin typeface="楷体" panose="02010609060101010101" pitchFamily="49" charset="-122"/>
                  <a:ea typeface="楷体" panose="02010609060101010101" pitchFamily="49" charset="-122"/>
                </a:rPr>
                <a:t>持续推进</a:t>
              </a:r>
              <a:r>
                <a:rPr lang="en-US" altLang="zh-CN" sz="2400" b="1">
                  <a:solidFill>
                    <a:schemeClr val="bg1"/>
                  </a:solidFill>
                  <a:latin typeface="楷体" panose="02010609060101010101" pitchFamily="49" charset="-122"/>
                  <a:ea typeface="楷体" panose="02010609060101010101" pitchFamily="49" charset="-122"/>
                </a:rPr>
                <a:t>“</a:t>
              </a:r>
              <a:r>
                <a:rPr lang="zh-CN" altLang="en-US" sz="2400" b="1">
                  <a:solidFill>
                    <a:schemeClr val="bg1"/>
                  </a:solidFill>
                  <a:latin typeface="楷体" panose="02010609060101010101" pitchFamily="49" charset="-122"/>
                  <a:ea typeface="楷体" panose="02010609060101010101" pitchFamily="49" charset="-122"/>
                </a:rPr>
                <a:t>三去一降一补</a:t>
              </a:r>
              <a:r>
                <a:rPr lang="en-US" altLang="zh-CN" sz="2400" b="1">
                  <a:solidFill>
                    <a:schemeClr val="bg1"/>
                  </a:solidFill>
                  <a:latin typeface="楷体" panose="02010609060101010101" pitchFamily="49" charset="-122"/>
                  <a:ea typeface="楷体" panose="02010609060101010101" pitchFamily="49" charset="-122"/>
                </a:rPr>
                <a:t>”</a:t>
              </a:r>
              <a:r>
                <a:rPr lang="zh-CN" altLang="en-US" sz="2400" b="1">
                  <a:solidFill>
                    <a:schemeClr val="bg1"/>
                  </a:solidFill>
                  <a:latin typeface="楷体" panose="02010609060101010101" pitchFamily="49" charset="-122"/>
                  <a:ea typeface="楷体" panose="02010609060101010101" pitchFamily="49" charset="-122"/>
                </a:rPr>
                <a:t>，优化市场供求结构</a:t>
              </a:r>
            </a:p>
          </p:txBody>
        </p:sp>
      </p:grpSp>
      <p:sp>
        <p:nvSpPr>
          <p:cNvPr id="98312" name="圆角矩形 6">
            <a:extLst>
              <a:ext uri="{FF2B5EF4-FFF2-40B4-BE49-F238E27FC236}">
                <a16:creationId xmlns="" xmlns:a16="http://schemas.microsoft.com/office/drawing/2014/main" id="{A361FF84-0991-45FF-B81B-92DE219A3E0C}"/>
              </a:ext>
            </a:extLst>
          </p:cNvPr>
          <p:cNvSpPr>
            <a:spLocks noChangeArrowheads="1"/>
          </p:cNvSpPr>
          <p:nvPr/>
        </p:nvSpPr>
        <p:spPr bwMode="auto">
          <a:xfrm>
            <a:off x="1822451" y="1309689"/>
            <a:ext cx="4968875" cy="1804987"/>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2015年12月18日至21日，中央经济工作会议在京举行。会议提出，2016年经济社会发展主要是抓好去产能、去库存、去杠杆、降成本、补短板五大任务。</a:t>
            </a:r>
          </a:p>
        </p:txBody>
      </p:sp>
      <p:sp>
        <p:nvSpPr>
          <p:cNvPr id="98313" name="圆角矩形 6">
            <a:extLst>
              <a:ext uri="{FF2B5EF4-FFF2-40B4-BE49-F238E27FC236}">
                <a16:creationId xmlns="" xmlns:a16="http://schemas.microsoft.com/office/drawing/2014/main" id="{9D01156E-4786-4C52-8347-C905373BFE63}"/>
              </a:ext>
            </a:extLst>
          </p:cNvPr>
          <p:cNvSpPr>
            <a:spLocks noChangeArrowheads="1"/>
          </p:cNvSpPr>
          <p:nvPr/>
        </p:nvSpPr>
        <p:spPr bwMode="auto">
          <a:xfrm>
            <a:off x="5359401" y="3238501"/>
            <a:ext cx="5108575" cy="2493963"/>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zh-CN" altLang="en-US" sz="2000" b="1">
                <a:solidFill>
                  <a:srgbClr val="0000FF"/>
                </a:solidFill>
                <a:latin typeface="楷体" panose="02010609060101010101" pitchFamily="49" charset="-122"/>
                <a:ea typeface="楷体" panose="02010609060101010101" pitchFamily="49" charset="-122"/>
              </a:rPr>
              <a:t>去低利润、高污染的过剩产能</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去库存是为新的产能提供空间</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去杠杆是降低长期性和系统性风险</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降成本是提高效率的基础</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补短板是提高整体资源配置效率必要条件</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补短板也是平衡供需关系的必然手段</a:t>
            </a:r>
          </a:p>
        </p:txBody>
      </p:sp>
      <p:sp>
        <p:nvSpPr>
          <p:cNvPr id="98314" name="矩形 453637" descr="白色大理石">
            <a:extLst>
              <a:ext uri="{FF2B5EF4-FFF2-40B4-BE49-F238E27FC236}">
                <a16:creationId xmlns="" xmlns:a16="http://schemas.microsoft.com/office/drawing/2014/main" id="{DEF28100-1252-4B80-8AFB-0677A9345D8C}"/>
              </a:ext>
            </a:extLst>
          </p:cNvPr>
          <p:cNvSpPr>
            <a:spLocks noChangeArrowheads="1" noChangeShapeType="1" noTextEdit="1"/>
          </p:cNvSpPr>
          <p:nvPr/>
        </p:nvSpPr>
        <p:spPr bwMode="auto">
          <a:xfrm>
            <a:off x="6942139" y="1812926"/>
            <a:ext cx="3525837" cy="798513"/>
          </a:xfrm>
          <a:prstGeom prst="rect">
            <a:avLst/>
          </a:prstGeom>
          <a:extLst>
            <a:ext uri="{91240B29-F687-4F45-9708-019B960494DF}">
              <a14:hiddenLine xmlns="" xmlns:a14="http://schemas.microsoft.com/office/drawing/2010/main"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a:solidFill>
                  <a:srgbClr val="C00000"/>
                </a:solidFill>
                <a:latin typeface="宋体" panose="02010600030101010101" pitchFamily="2" charset="-122"/>
              </a:rPr>
              <a:t>何为“三去一降一补”？</a:t>
            </a:r>
          </a:p>
        </p:txBody>
      </p:sp>
      <p:pic>
        <p:nvPicPr>
          <p:cNvPr id="98315" name="图片 3">
            <a:extLst>
              <a:ext uri="{FF2B5EF4-FFF2-40B4-BE49-F238E27FC236}">
                <a16:creationId xmlns="" xmlns:a16="http://schemas.microsoft.com/office/drawing/2014/main" id="{0CBC3C30-47E1-49E3-96D2-BE299DCF471E}"/>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43063" y="3233739"/>
            <a:ext cx="3433762" cy="249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B035C493-E89C-46D8-AE69-AF1A0F0ECA7F}"/>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00354" name="图片 1">
            <a:extLst>
              <a:ext uri="{FF2B5EF4-FFF2-40B4-BE49-F238E27FC236}">
                <a16:creationId xmlns="" xmlns:a16="http://schemas.microsoft.com/office/drawing/2014/main" id="{741E289A-C013-469E-95DE-1638A43F20D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圆角矩形 6">
            <a:extLst>
              <a:ext uri="{FF2B5EF4-FFF2-40B4-BE49-F238E27FC236}">
                <a16:creationId xmlns="" xmlns:a16="http://schemas.microsoft.com/office/drawing/2014/main" id="{0A6EB197-8885-4F60-84D8-D1865950A2CC}"/>
              </a:ext>
            </a:extLst>
          </p:cNvPr>
          <p:cNvSpPr>
            <a:spLocks noChangeArrowheads="1"/>
          </p:cNvSpPr>
          <p:nvPr/>
        </p:nvSpPr>
        <p:spPr bwMode="auto">
          <a:xfrm>
            <a:off x="2590801" y="869951"/>
            <a:ext cx="3444875" cy="2036763"/>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en-US" b="1">
                <a:solidFill>
                  <a:srgbClr val="0000FF"/>
                </a:solidFill>
                <a:latin typeface="楷体" panose="02010609060101010101" pitchFamily="49" charset="-122"/>
                <a:ea typeface="楷体" panose="02010609060101010101" pitchFamily="49" charset="-122"/>
              </a:rPr>
              <a:t>即</a:t>
            </a:r>
            <a:r>
              <a:rPr lang="zh-CN" altLang="en-US" sz="2000" b="1">
                <a:solidFill>
                  <a:srgbClr val="C00000"/>
                </a:solidFill>
                <a:latin typeface="幼圆" pitchFamily="49" charset="-122"/>
                <a:ea typeface="幼圆" pitchFamily="49" charset="-122"/>
              </a:rPr>
              <a:t>化解产能过剩</a:t>
            </a:r>
            <a:r>
              <a:rPr lang="zh-CN" altLang="en-US" b="1">
                <a:solidFill>
                  <a:srgbClr val="0000FF"/>
                </a:solidFill>
                <a:latin typeface="楷体" panose="02010609060101010101" pitchFamily="49" charset="-122"/>
                <a:ea typeface="楷体" panose="02010609060101010101" pitchFamily="49" charset="-122"/>
              </a:rPr>
              <a:t>，是指为了解决产品供过于求而引起产品恶性竞争的不利局面，寻求对生产设备及产品进行转型和升级的方法。</a:t>
            </a:r>
          </a:p>
        </p:txBody>
      </p:sp>
      <p:sp>
        <p:nvSpPr>
          <p:cNvPr id="100356" name="圆角矩形 6">
            <a:extLst>
              <a:ext uri="{FF2B5EF4-FFF2-40B4-BE49-F238E27FC236}">
                <a16:creationId xmlns="" xmlns:a16="http://schemas.microsoft.com/office/drawing/2014/main" id="{6E25349C-9D92-4F56-9181-5FF396AE772F}"/>
              </a:ext>
            </a:extLst>
          </p:cNvPr>
          <p:cNvSpPr>
            <a:spLocks noChangeArrowheads="1"/>
          </p:cNvSpPr>
          <p:nvPr/>
        </p:nvSpPr>
        <p:spPr bwMode="auto">
          <a:xfrm>
            <a:off x="5153026" y="3375026"/>
            <a:ext cx="4075113" cy="1928813"/>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en-US" altLang="zh-CN" b="1">
                <a:solidFill>
                  <a:srgbClr val="0000FF"/>
                </a:solidFill>
                <a:latin typeface="楷体" panose="02010609060101010101" pitchFamily="49" charset="-122"/>
                <a:ea typeface="楷体" panose="02010609060101010101" pitchFamily="49" charset="-122"/>
              </a:rPr>
              <a:t> </a:t>
            </a:r>
            <a:r>
              <a:rPr lang="zh-CN" altLang="en-US" b="1">
                <a:solidFill>
                  <a:srgbClr val="0000FF"/>
                </a:solidFill>
                <a:latin typeface="楷体" panose="02010609060101010101" pitchFamily="49" charset="-122"/>
                <a:ea typeface="楷体" panose="02010609060101010101" pitchFamily="49" charset="-122"/>
              </a:rPr>
              <a:t>主要是</a:t>
            </a:r>
            <a:r>
              <a:rPr lang="zh-CN" altLang="en-US" sz="2000" b="1">
                <a:solidFill>
                  <a:srgbClr val="FF0000"/>
                </a:solidFill>
                <a:latin typeface="幼圆" pitchFamily="49" charset="-122"/>
                <a:ea typeface="幼圆" pitchFamily="49" charset="-122"/>
              </a:rPr>
              <a:t>化解房地产库存</a:t>
            </a:r>
            <a:r>
              <a:rPr lang="zh-CN" altLang="en-US" b="1">
                <a:solidFill>
                  <a:srgbClr val="0000FF"/>
                </a:solidFill>
                <a:latin typeface="楷体" panose="02010609060101010101" pitchFamily="49" charset="-122"/>
                <a:ea typeface="楷体" panose="02010609060101010101" pitchFamily="49" charset="-122"/>
              </a:rPr>
              <a:t>。按照加快提高户籍人口城镇化率和深化住房制度改革的要求，通过加快农民工市民化，扩大有效需求，打通供需通道，消化库存，稳定房地产市场。</a:t>
            </a:r>
          </a:p>
        </p:txBody>
      </p:sp>
      <p:grpSp>
        <p:nvGrpSpPr>
          <p:cNvPr id="100357" name="组合 2053">
            <a:extLst>
              <a:ext uri="{FF2B5EF4-FFF2-40B4-BE49-F238E27FC236}">
                <a16:creationId xmlns="" xmlns:a16="http://schemas.microsoft.com/office/drawing/2014/main" id="{1C1C12DC-C17D-48EC-8543-23F7FA00865C}"/>
              </a:ext>
            </a:extLst>
          </p:cNvPr>
          <p:cNvGrpSpPr>
            <a:grpSpLocks/>
          </p:cNvGrpSpPr>
          <p:nvPr/>
        </p:nvGrpSpPr>
        <p:grpSpPr bwMode="auto">
          <a:xfrm>
            <a:off x="1519237" y="3176"/>
            <a:ext cx="4378326" cy="449263"/>
            <a:chOff x="1338" y="1109"/>
            <a:chExt cx="3696" cy="384"/>
          </a:xfrm>
        </p:grpSpPr>
        <p:sp>
          <p:nvSpPr>
            <p:cNvPr id="100358" name="圆角矩形 2054">
              <a:extLst>
                <a:ext uri="{FF2B5EF4-FFF2-40B4-BE49-F238E27FC236}">
                  <a16:creationId xmlns="" xmlns:a16="http://schemas.microsoft.com/office/drawing/2014/main" id="{5E4682A5-6FB1-49D7-A61B-78E8BD858C4B}"/>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0359" name="文本框 2055">
              <a:extLst>
                <a:ext uri="{FF2B5EF4-FFF2-40B4-BE49-F238E27FC236}">
                  <a16:creationId xmlns="" xmlns:a16="http://schemas.microsoft.com/office/drawing/2014/main" id="{E736B17E-7787-4F31-BEEF-175D6D13E62A}"/>
                </a:ext>
              </a:extLst>
            </p:cNvPr>
            <p:cNvSpPr txBox="1">
              <a:spLocks noChangeArrowheads="1"/>
            </p:cNvSpPr>
            <p:nvPr/>
          </p:nvSpPr>
          <p:spPr bwMode="auto">
            <a:xfrm>
              <a:off x="1338" y="1141"/>
              <a:ext cx="351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sp>
        <p:nvSpPr>
          <p:cNvPr id="100360" name="文本框 37915">
            <a:extLst>
              <a:ext uri="{FF2B5EF4-FFF2-40B4-BE49-F238E27FC236}">
                <a16:creationId xmlns="" xmlns:a16="http://schemas.microsoft.com/office/drawing/2014/main" id="{00A9B23D-911C-4F52-B5BC-AF42DA9F366D}"/>
              </a:ext>
            </a:extLst>
          </p:cNvPr>
          <p:cNvSpPr txBox="1">
            <a:spLocks noChangeArrowheads="1"/>
          </p:cNvSpPr>
          <p:nvPr/>
        </p:nvSpPr>
        <p:spPr bwMode="auto">
          <a:xfrm>
            <a:off x="1893888" y="1268413"/>
            <a:ext cx="533400" cy="1198562"/>
          </a:xfrm>
          <a:prstGeom prst="rect">
            <a:avLst/>
          </a:prstGeom>
          <a:gradFill rotWithShape="1">
            <a:gsLst>
              <a:gs pos="0">
                <a:srgbClr val="FFFF99"/>
              </a:gs>
              <a:gs pos="100000">
                <a:srgbClr val="767647"/>
              </a:gs>
            </a:gsLst>
            <a:lin ang="5400000" scaled="1"/>
          </a:gradFill>
          <a:ln>
            <a:noFill/>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91240B29-F687-4F45-9708-019B960494DF}">
              <a14:hiddenLine xmlns="" xmlns:a14="http://schemas.microsoft.com/office/drawing/2010/main" w="9525">
                <a:noFill/>
                <a:miter lim="800000"/>
                <a:headEnd/>
                <a:tailEnd/>
              </a14:hiddenLine>
            </a:ext>
          </a:extLst>
        </p:spPr>
        <p:txBody>
          <a:bodyPr>
            <a:spAutoFit/>
            <a:flatTx/>
          </a:bodyPr>
          <a:lstStyle/>
          <a:p>
            <a:r>
              <a:rPr lang="zh-CN" altLang="en-US" sz="2400">
                <a:solidFill>
                  <a:srgbClr val="990000"/>
                </a:solidFill>
                <a:latin typeface="Times New Roman" panose="02020603050405020304" pitchFamily="18" charset="0"/>
                <a:ea typeface="黑体" panose="02010609060101010101" pitchFamily="49" charset="-122"/>
              </a:rPr>
              <a:t>去产能</a:t>
            </a:r>
          </a:p>
        </p:txBody>
      </p:sp>
      <p:sp>
        <p:nvSpPr>
          <p:cNvPr id="100361" name="文本框 37915">
            <a:extLst>
              <a:ext uri="{FF2B5EF4-FFF2-40B4-BE49-F238E27FC236}">
                <a16:creationId xmlns="" xmlns:a16="http://schemas.microsoft.com/office/drawing/2014/main" id="{8E3CB233-FCDC-4AB6-A851-541B9E9CAABC}"/>
              </a:ext>
            </a:extLst>
          </p:cNvPr>
          <p:cNvSpPr txBox="1">
            <a:spLocks noChangeArrowheads="1"/>
          </p:cNvSpPr>
          <p:nvPr/>
        </p:nvSpPr>
        <p:spPr bwMode="auto">
          <a:xfrm>
            <a:off x="9842500" y="4011613"/>
            <a:ext cx="533400" cy="1200150"/>
          </a:xfrm>
          <a:prstGeom prst="rect">
            <a:avLst/>
          </a:prstGeom>
          <a:gradFill rotWithShape="1">
            <a:gsLst>
              <a:gs pos="0">
                <a:srgbClr val="FFFF99"/>
              </a:gs>
              <a:gs pos="100000">
                <a:srgbClr val="767647"/>
              </a:gs>
            </a:gsLst>
            <a:lin ang="5400000" scaled="1"/>
          </a:gradFill>
          <a:ln>
            <a:noFill/>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91240B29-F687-4F45-9708-019B960494DF}">
              <a14:hiddenLine xmlns="" xmlns:a14="http://schemas.microsoft.com/office/drawing/2010/main" w="9525">
                <a:noFill/>
                <a:miter lim="800000"/>
                <a:headEnd/>
                <a:tailEnd/>
              </a14:hiddenLine>
            </a:ext>
          </a:extLst>
        </p:spPr>
        <p:txBody>
          <a:bodyPr>
            <a:spAutoFit/>
            <a:flatTx/>
          </a:bodyPr>
          <a:lstStyle/>
          <a:p>
            <a:r>
              <a:rPr lang="zh-CN" altLang="en-US" sz="2400">
                <a:solidFill>
                  <a:srgbClr val="990000"/>
                </a:solidFill>
                <a:latin typeface="Times New Roman" panose="02020603050405020304" pitchFamily="18" charset="0"/>
                <a:ea typeface="黑体" panose="02010609060101010101" pitchFamily="49" charset="-122"/>
              </a:rPr>
              <a:t>去库存</a:t>
            </a:r>
          </a:p>
        </p:txBody>
      </p:sp>
      <p:pic>
        <p:nvPicPr>
          <p:cNvPr id="100362" name="图片 9">
            <a:extLst>
              <a:ext uri="{FF2B5EF4-FFF2-40B4-BE49-F238E27FC236}">
                <a16:creationId xmlns="" xmlns:a16="http://schemas.microsoft.com/office/drawing/2014/main" id="{ECDAC1C4-D735-44A7-AC97-853D24B316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692275" y="3094039"/>
            <a:ext cx="3460750" cy="2490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63" name="矩形 921609">
            <a:extLst>
              <a:ext uri="{FF2B5EF4-FFF2-40B4-BE49-F238E27FC236}">
                <a16:creationId xmlns="" xmlns:a16="http://schemas.microsoft.com/office/drawing/2014/main" id="{F9DABF5C-B82E-44A1-8839-A55B05639F25}"/>
              </a:ext>
            </a:extLst>
          </p:cNvPr>
          <p:cNvSpPr>
            <a:spLocks noChangeArrowheads="1"/>
          </p:cNvSpPr>
          <p:nvPr/>
        </p:nvSpPr>
        <p:spPr bwMode="auto">
          <a:xfrm>
            <a:off x="5153025" y="5394326"/>
            <a:ext cx="4806950" cy="39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000" b="1">
                <a:solidFill>
                  <a:srgbClr val="FF0000"/>
                </a:solidFill>
                <a:ea typeface="华文彩云" panose="02010600030101010101" pitchFamily="2" charset="-122"/>
              </a:rPr>
              <a:t>视频：</a:t>
            </a:r>
            <a:r>
              <a:rPr lang="zh-CN" altLang="en-US" sz="2000" b="1">
                <a:solidFill>
                  <a:srgbClr val="FF0000"/>
                </a:solidFill>
                <a:ea typeface="华文彩云" panose="02010600030101010101" pitchFamily="2" charset="-122"/>
                <a:hlinkClick r:id="rId5" action="ppaction://hlinkfile"/>
              </a:rPr>
              <a:t>多地供给侧改革主攻去库存 3.mp4</a:t>
            </a:r>
            <a:endParaRPr lang="en-US" altLang="zh-CN" sz="2000" b="1">
              <a:solidFill>
                <a:srgbClr val="FF0000"/>
              </a:solidFill>
              <a:ea typeface="华文彩云" panose="02010600030101010101" pitchFamily="2" charset="-122"/>
            </a:endParaRPr>
          </a:p>
        </p:txBody>
      </p:sp>
      <p:pic>
        <p:nvPicPr>
          <p:cNvPr id="100364" name="图片 2">
            <a:extLst>
              <a:ext uri="{FF2B5EF4-FFF2-40B4-BE49-F238E27FC236}">
                <a16:creationId xmlns="" xmlns:a16="http://schemas.microsoft.com/office/drawing/2014/main" id="{CD2020DC-858F-4609-8093-D69E61A1AB57}"/>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719889" y="619126"/>
            <a:ext cx="3595687" cy="239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456B1AE0-5B7E-4EF2-84E0-FC7DE86F52FF}"/>
              </a:ext>
            </a:extLst>
          </p:cNvPr>
          <p:cNvSpPr/>
          <p:nvPr/>
        </p:nvSpPr>
        <p:spPr>
          <a:xfrm>
            <a:off x="4411664" y="5484814"/>
            <a:ext cx="184731" cy="954107"/>
          </a:xfrm>
          <a:prstGeom prst="rect">
            <a:avLst/>
          </a:prstGeom>
          <a:noFill/>
          <a:ln w="9525">
            <a:noFill/>
          </a:ln>
        </p:spPr>
        <p:txBody>
          <a:bodyPr wrap="none">
            <a:spAutoFit/>
          </a:bodyPr>
          <a:lstStyle/>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a:p>
            <a:pPr>
              <a:defRPr/>
            </a:pPr>
            <a:endParaRPr lang="zh-CN" altLang="en-US" sz="2800" b="1" noProof="1">
              <a:solidFill>
                <a:srgbClr val="800000"/>
              </a:solidFill>
              <a:effectLst>
                <a:outerShdw blurRad="38100" dist="38100" dir="2700000">
                  <a:srgbClr val="C0C0C0"/>
                </a:outerShdw>
              </a:effectLst>
              <a:ea typeface="黑体" panose="02010609060101010101" pitchFamily="49" charset="-122"/>
              <a:sym typeface="+mn-ea"/>
            </a:endParaRPr>
          </a:p>
        </p:txBody>
      </p:sp>
      <p:pic>
        <p:nvPicPr>
          <p:cNvPr id="102402" name="图片 1">
            <a:extLst>
              <a:ext uri="{FF2B5EF4-FFF2-40B4-BE49-F238E27FC236}">
                <a16:creationId xmlns="" xmlns:a16="http://schemas.microsoft.com/office/drawing/2014/main" id="{4304E52A-51EF-48ED-B30A-00D2A46325D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19237" y="5854700"/>
            <a:ext cx="915352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圆角矩形 6">
            <a:extLst>
              <a:ext uri="{FF2B5EF4-FFF2-40B4-BE49-F238E27FC236}">
                <a16:creationId xmlns="" xmlns:a16="http://schemas.microsoft.com/office/drawing/2014/main" id="{E622FF26-9EF0-4FCF-9B88-1293205C1813}"/>
              </a:ext>
            </a:extLst>
          </p:cNvPr>
          <p:cNvSpPr>
            <a:spLocks noChangeArrowheads="1"/>
          </p:cNvSpPr>
          <p:nvPr/>
        </p:nvSpPr>
        <p:spPr bwMode="auto">
          <a:xfrm>
            <a:off x="2509838" y="841375"/>
            <a:ext cx="4019550" cy="2463800"/>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rPr>
              <a:t>  </a:t>
            </a:r>
            <a:r>
              <a:rPr lang="zh-CN" altLang="en-US" b="1">
                <a:solidFill>
                  <a:srgbClr val="0000FF"/>
                </a:solidFill>
                <a:latin typeface="楷体" panose="02010609060101010101" pitchFamily="49" charset="-122"/>
                <a:ea typeface="楷体" panose="02010609060101010101" pitchFamily="49" charset="-122"/>
              </a:rPr>
              <a:t>“杠杆”是指特定主体通过借入债务，以较小规模的自有资金撬动大量资金，以此扩大经营规模。</a:t>
            </a:r>
            <a:r>
              <a:rPr lang="zh-CN" altLang="en-US" sz="2000" b="1">
                <a:solidFill>
                  <a:srgbClr val="FF0000"/>
                </a:solidFill>
                <a:latin typeface="幼圆" pitchFamily="49" charset="-122"/>
                <a:ea typeface="幼圆" pitchFamily="49" charset="-122"/>
              </a:rPr>
              <a:t>以可控方式和可控节奏逐步减少杠杆</a:t>
            </a:r>
            <a:r>
              <a:rPr lang="zh-CN" altLang="en-US" b="1">
                <a:solidFill>
                  <a:srgbClr val="0000FF"/>
                </a:solidFill>
                <a:latin typeface="楷体" panose="02010609060101010101" pitchFamily="49" charset="-122"/>
                <a:ea typeface="楷体" panose="02010609060101010101" pitchFamily="49" charset="-122"/>
              </a:rPr>
              <a:t>，可防范金融风险压力，促进经济持续健康发展。</a:t>
            </a:r>
          </a:p>
        </p:txBody>
      </p:sp>
      <p:sp>
        <p:nvSpPr>
          <p:cNvPr id="102404" name="圆角矩形 6">
            <a:extLst>
              <a:ext uri="{FF2B5EF4-FFF2-40B4-BE49-F238E27FC236}">
                <a16:creationId xmlns="" xmlns:a16="http://schemas.microsoft.com/office/drawing/2014/main" id="{AB0D364A-6E1E-4912-9D6D-83C526A85525}"/>
              </a:ext>
            </a:extLst>
          </p:cNvPr>
          <p:cNvSpPr>
            <a:spLocks noChangeArrowheads="1"/>
          </p:cNvSpPr>
          <p:nvPr/>
        </p:nvSpPr>
        <p:spPr bwMode="auto">
          <a:xfrm>
            <a:off x="5899150" y="3768726"/>
            <a:ext cx="3175000" cy="1622425"/>
          </a:xfrm>
          <a:prstGeom prst="roundRect">
            <a:avLst>
              <a:gd name="adj" fmla="val 16667"/>
            </a:avLst>
          </a:prstGeom>
          <a:solidFill>
            <a:srgbClr val="FFFFCC"/>
          </a:solidFill>
          <a:ln w="28575">
            <a:solidFill>
              <a:schemeClr val="accent2"/>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b="1">
                <a:solidFill>
                  <a:srgbClr val="0000FF"/>
                </a:solidFill>
                <a:latin typeface="楷体" panose="02010609060101010101" pitchFamily="49" charset="-122"/>
                <a:ea typeface="楷体" panose="02010609060101010101" pitchFamily="49" charset="-122"/>
              </a:rPr>
              <a:t>即</a:t>
            </a:r>
            <a:r>
              <a:rPr lang="zh-CN" altLang="en-US" sz="2000" b="1">
                <a:solidFill>
                  <a:srgbClr val="FF0000"/>
                </a:solidFill>
                <a:latin typeface="幼圆" pitchFamily="49" charset="-122"/>
                <a:ea typeface="幼圆" pitchFamily="49" charset="-122"/>
              </a:rPr>
              <a:t>帮助企业降低成本</a:t>
            </a:r>
            <a:r>
              <a:rPr lang="zh-CN" altLang="en-US" b="1">
                <a:solidFill>
                  <a:srgbClr val="0000FF"/>
                </a:solidFill>
                <a:latin typeface="楷体" panose="02010609060101010101" pitchFamily="49" charset="-122"/>
                <a:ea typeface="楷体" panose="02010609060101010101" pitchFamily="49" charset="-122"/>
              </a:rPr>
              <a:t>。降低制度性交易成本，转变政府职能、简政放权，进一步清理规范中介服务。</a:t>
            </a:r>
          </a:p>
        </p:txBody>
      </p:sp>
      <p:grpSp>
        <p:nvGrpSpPr>
          <p:cNvPr id="102405" name="组合 2053">
            <a:extLst>
              <a:ext uri="{FF2B5EF4-FFF2-40B4-BE49-F238E27FC236}">
                <a16:creationId xmlns="" xmlns:a16="http://schemas.microsoft.com/office/drawing/2014/main" id="{072E87A1-20C2-47ED-B8CA-2A86D93F312B}"/>
              </a:ext>
            </a:extLst>
          </p:cNvPr>
          <p:cNvGrpSpPr>
            <a:grpSpLocks/>
          </p:cNvGrpSpPr>
          <p:nvPr/>
        </p:nvGrpSpPr>
        <p:grpSpPr bwMode="auto">
          <a:xfrm>
            <a:off x="1519237" y="3176"/>
            <a:ext cx="4378326" cy="449263"/>
            <a:chOff x="1338" y="1109"/>
            <a:chExt cx="3696" cy="384"/>
          </a:xfrm>
        </p:grpSpPr>
        <p:sp>
          <p:nvSpPr>
            <p:cNvPr id="102406" name="圆角矩形 2054">
              <a:extLst>
                <a:ext uri="{FF2B5EF4-FFF2-40B4-BE49-F238E27FC236}">
                  <a16:creationId xmlns="" xmlns:a16="http://schemas.microsoft.com/office/drawing/2014/main" id="{D45BA474-3C2F-42FD-A988-8646023FD301}"/>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p>
          </p:txBody>
        </p:sp>
        <p:sp>
          <p:nvSpPr>
            <p:cNvPr id="102407" name="文本框 2055">
              <a:extLst>
                <a:ext uri="{FF2B5EF4-FFF2-40B4-BE49-F238E27FC236}">
                  <a16:creationId xmlns="" xmlns:a16="http://schemas.microsoft.com/office/drawing/2014/main" id="{A1B419B5-D813-4156-8A70-4E242B2EE559}"/>
                </a:ext>
              </a:extLst>
            </p:cNvPr>
            <p:cNvSpPr txBox="1">
              <a:spLocks noChangeArrowheads="1"/>
            </p:cNvSpPr>
            <p:nvPr/>
          </p:nvSpPr>
          <p:spPr bwMode="auto">
            <a:xfrm>
              <a:off x="1338" y="1141"/>
              <a:ext cx="351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1400" b="1">
                  <a:solidFill>
                    <a:schemeClr val="bg1"/>
                  </a:solidFill>
                  <a:latin typeface="幼圆" pitchFamily="49" charset="-122"/>
                  <a:ea typeface="幼圆" pitchFamily="49" charset="-122"/>
                </a:rPr>
                <a:t>4 </a:t>
              </a:r>
              <a:r>
                <a:rPr lang="zh-CN" altLang="en-US" sz="1400" b="1">
                  <a:solidFill>
                    <a:schemeClr val="bg1"/>
                  </a:solidFill>
                  <a:latin typeface="幼圆" pitchFamily="49" charset="-122"/>
                  <a:ea typeface="幼圆" pitchFamily="49" charset="-122"/>
                </a:rPr>
                <a:t>持续推进</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三去一降一补</a:t>
              </a:r>
              <a:r>
                <a:rPr lang="en-US" altLang="zh-CN" sz="1400" b="1">
                  <a:solidFill>
                    <a:schemeClr val="bg1"/>
                  </a:solidFill>
                  <a:latin typeface="幼圆" pitchFamily="49" charset="-122"/>
                  <a:ea typeface="幼圆" pitchFamily="49" charset="-122"/>
                </a:rPr>
                <a:t>”</a:t>
              </a:r>
              <a:r>
                <a:rPr lang="zh-CN" altLang="en-US" sz="1400" b="1">
                  <a:solidFill>
                    <a:schemeClr val="bg1"/>
                  </a:solidFill>
                  <a:latin typeface="幼圆" pitchFamily="49" charset="-122"/>
                  <a:ea typeface="幼圆" pitchFamily="49" charset="-122"/>
                </a:rPr>
                <a:t>，优化市场供求结构</a:t>
              </a:r>
            </a:p>
          </p:txBody>
        </p:sp>
      </p:grpSp>
      <p:sp>
        <p:nvSpPr>
          <p:cNvPr id="102408" name="文本框 37915">
            <a:extLst>
              <a:ext uri="{FF2B5EF4-FFF2-40B4-BE49-F238E27FC236}">
                <a16:creationId xmlns="" xmlns:a16="http://schemas.microsoft.com/office/drawing/2014/main" id="{308C1B5F-DE31-4FF6-BB90-94CB1060FF69}"/>
              </a:ext>
            </a:extLst>
          </p:cNvPr>
          <p:cNvSpPr txBox="1">
            <a:spLocks noChangeArrowheads="1"/>
          </p:cNvSpPr>
          <p:nvPr/>
        </p:nvSpPr>
        <p:spPr bwMode="auto">
          <a:xfrm>
            <a:off x="1838325" y="1089026"/>
            <a:ext cx="533400" cy="1198563"/>
          </a:xfrm>
          <a:prstGeom prst="rect">
            <a:avLst/>
          </a:prstGeom>
          <a:gradFill rotWithShape="1">
            <a:gsLst>
              <a:gs pos="0">
                <a:srgbClr val="FFFF99"/>
              </a:gs>
              <a:gs pos="100000">
                <a:srgbClr val="767647"/>
              </a:gs>
            </a:gsLst>
            <a:lin ang="5400000" scaled="1"/>
          </a:gradFill>
          <a:ln>
            <a:noFill/>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91240B29-F687-4F45-9708-019B960494DF}">
              <a14:hiddenLine xmlns="" xmlns:a14="http://schemas.microsoft.com/office/drawing/2010/main" w="9525">
                <a:noFill/>
                <a:miter lim="800000"/>
                <a:headEnd/>
                <a:tailEnd/>
              </a14:hiddenLine>
            </a:ext>
          </a:extLst>
        </p:spPr>
        <p:txBody>
          <a:bodyPr>
            <a:spAutoFit/>
            <a:flatTx/>
          </a:bodyPr>
          <a:lstStyle/>
          <a:p>
            <a:r>
              <a:rPr lang="zh-CN" altLang="en-US" sz="2400">
                <a:solidFill>
                  <a:srgbClr val="990000"/>
                </a:solidFill>
                <a:latin typeface="Times New Roman" panose="02020603050405020304" pitchFamily="18" charset="0"/>
                <a:ea typeface="黑体" panose="02010609060101010101" pitchFamily="49" charset="-122"/>
              </a:rPr>
              <a:t>去杠杆</a:t>
            </a:r>
          </a:p>
        </p:txBody>
      </p:sp>
      <p:sp>
        <p:nvSpPr>
          <p:cNvPr id="102409" name="文本框 37915">
            <a:extLst>
              <a:ext uri="{FF2B5EF4-FFF2-40B4-BE49-F238E27FC236}">
                <a16:creationId xmlns="" xmlns:a16="http://schemas.microsoft.com/office/drawing/2014/main" id="{7D551AE0-C085-46D8-9047-85FF06160FBF}"/>
              </a:ext>
            </a:extLst>
          </p:cNvPr>
          <p:cNvSpPr txBox="1">
            <a:spLocks noChangeArrowheads="1"/>
          </p:cNvSpPr>
          <p:nvPr/>
        </p:nvSpPr>
        <p:spPr bwMode="auto">
          <a:xfrm>
            <a:off x="9458325" y="4011613"/>
            <a:ext cx="533400" cy="1200150"/>
          </a:xfrm>
          <a:prstGeom prst="rect">
            <a:avLst/>
          </a:prstGeom>
          <a:gradFill rotWithShape="1">
            <a:gsLst>
              <a:gs pos="0">
                <a:srgbClr val="FFFF99"/>
              </a:gs>
              <a:gs pos="100000">
                <a:srgbClr val="767647"/>
              </a:gs>
            </a:gsLst>
            <a:lin ang="5400000" scaled="1"/>
          </a:gradFill>
          <a:ln>
            <a:noFill/>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91240B29-F687-4F45-9708-019B960494DF}">
              <a14:hiddenLine xmlns="" xmlns:a14="http://schemas.microsoft.com/office/drawing/2010/main" w="9525">
                <a:noFill/>
                <a:miter lim="800000"/>
                <a:headEnd/>
                <a:tailEnd/>
              </a14:hiddenLine>
            </a:ext>
          </a:extLst>
        </p:spPr>
        <p:txBody>
          <a:bodyPr>
            <a:spAutoFit/>
            <a:flatTx/>
          </a:bodyPr>
          <a:lstStyle/>
          <a:p>
            <a:r>
              <a:rPr lang="zh-CN" altLang="en-US" sz="2400">
                <a:solidFill>
                  <a:srgbClr val="990000"/>
                </a:solidFill>
                <a:latin typeface="Times New Roman" panose="02020603050405020304" pitchFamily="18" charset="0"/>
                <a:ea typeface="黑体" panose="02010609060101010101" pitchFamily="49" charset="-122"/>
              </a:rPr>
              <a:t>降成本</a:t>
            </a:r>
          </a:p>
        </p:txBody>
      </p:sp>
      <p:pic>
        <p:nvPicPr>
          <p:cNvPr id="102410" name="图片 7">
            <a:extLst>
              <a:ext uri="{FF2B5EF4-FFF2-40B4-BE49-F238E27FC236}">
                <a16:creationId xmlns="" xmlns:a16="http://schemas.microsoft.com/office/drawing/2014/main" id="{D649AC65-2743-4D2D-A1B3-7C9678BF0E88}"/>
              </a:ext>
            </a:extLst>
          </p:cNvPr>
          <p:cNvPicPr>
            <a:picLocks noChangeAspect="1"/>
          </p:cNvPicPr>
          <p:nvPr/>
        </p:nvPicPr>
        <p:blipFill>
          <a:blip r:embed="rId4"/>
          <a:stretch>
            <a:fillRect/>
          </a:stretch>
        </p:blipFill>
        <p:spPr>
          <a:xfrm>
            <a:off x="6689408" y="841375"/>
            <a:ext cx="3695700" cy="2286000"/>
          </a:xfrm>
          <a:prstGeom prst="roundRect">
            <a:avLst/>
          </a:prstGeom>
          <a:noFill/>
          <a:ln w="9525">
            <a:noFill/>
          </a:ln>
        </p:spPr>
      </p:pic>
      <p:pic>
        <p:nvPicPr>
          <p:cNvPr id="102411" name="图片 8">
            <a:extLst>
              <a:ext uri="{FF2B5EF4-FFF2-40B4-BE49-F238E27FC236}">
                <a16:creationId xmlns="" xmlns:a16="http://schemas.microsoft.com/office/drawing/2014/main" id="{94517576-34D4-4970-AD72-D0B806C0DDD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014539" y="3432176"/>
            <a:ext cx="3387725" cy="2360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4de8c215-4c0f-4ba9-b0ad-9a86285734bc"/>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3_1"/>
  <p:tag name="KSO_WM_UNIT_ID" val="diagram160270_3*m_h_f*1_3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1"/>
  <p:tag name="KSO_WM_UNIT_ID" val="diagram160837_4*l_i*1_1"/>
  <p:tag name="KSO_WM_UNIT_LAYERLEVEL" val="1_1"/>
  <p:tag name="KSO_WM_DIAGRAM_GROUP_CODE" val="l1-1"/>
  <p:tag name="KSO_WM_UNIT_FILL_FORE_SCHEMECOLOR_INDEX" val="13"/>
  <p:tag name="KSO_WM_UNI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2"/>
  <p:tag name="KSO_WM_UNIT_ID" val="diagram160837_4*l_i*1_2"/>
  <p:tag name="KSO_WM_UNIT_LAYERLEVEL" val="1_1"/>
  <p:tag name="KSO_WM_DIAGRAM_GROUP_CODE" val="l1-1"/>
  <p:tag name="KSO_WM_UNIT_FILL_FORE_SCHEMECOLOR_INDEX" val="8"/>
  <p:tag name="KSO_WM_UNI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3"/>
  <p:tag name="KSO_WM_UNIT_ID" val="diagram160837_4*l_i*1_3"/>
  <p:tag name="KSO_WM_UNIT_LAYERLEVEL" val="1_1"/>
  <p:tag name="KSO_WM_DIAGRAM_GROUP_CODE" val="l1-1"/>
  <p:tag name="KSO_WM_UNIT_FILL_FORE_SCHEMECOLOR_INDEX" val="9"/>
  <p:tag name="KSO_WM_UNI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4"/>
  <p:tag name="KSO_WM_UNIT_ID" val="diagram160837_4*l_i*1_4"/>
  <p:tag name="KSO_WM_UNIT_LAYERLEVEL" val="1_1"/>
  <p:tag name="KSO_WM_DIAGRAM_GROUP_CODE" val="l1-1"/>
  <p:tag name="KSO_WM_UNIT_FILL_FORE_SCHEMECOLOR_INDEX" val="8"/>
  <p:tag name="KSO_WM_UNI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5"/>
  <p:tag name="KSO_WM_UNIT_ID" val="diagram160837_4*l_i*1_5"/>
  <p:tag name="KSO_WM_UNIT_LAYERLEVEL" val="1_1"/>
  <p:tag name="KSO_WM_DIAGRAM_GROUP_CODE" val="l1-1"/>
  <p:tag name="KSO_WM_UNIT_FILL_FORE_SCHEMECOLOR_INDEX" val="7"/>
  <p:tag name="KSO_WM_UNI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6"/>
  <p:tag name="KSO_WM_UNIT_ID" val="diagram160837_4*l_i*1_6"/>
  <p:tag name="KSO_WM_UNIT_LAYERLEVEL" val="1_1"/>
  <p:tag name="KSO_WM_DIAGRAM_GROUP_CODE" val="l1-1"/>
  <p:tag name="KSO_WM_UNIT_FILL_FORE_SCHEMECOLOR_INDEX" val="7"/>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7"/>
  <p:tag name="KSO_WM_UNIT_ID" val="diagram160837_4*l_i*1_7"/>
  <p:tag name="KSO_WM_UNIT_LAYERLEVEL" val="1_1"/>
  <p:tag name="KSO_WM_DIAGRAM_GROUP_CODE" val="l1-1"/>
  <p:tag name="KSO_WM_UNIT_FILL_FORE_SCHEMECOLOR_INDEX" val="6"/>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8"/>
  <p:tag name="KSO_WM_UNIT_ID" val="diagram160837_4*l_i*1_8"/>
  <p:tag name="KSO_WM_UNIT_LAYERLEVEL" val="1_1"/>
  <p:tag name="KSO_WM_DIAGRAM_GROUP_CODE" val="l1-1"/>
  <p:tag name="KSO_WM_UNIT_FILL_FORE_SCHEMECOLOR_INDEX" val="5"/>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i"/>
  <p:tag name="KSO_WM_UNIT_INDEX" val="1_9"/>
  <p:tag name="KSO_WM_UNIT_ID" val="diagram160837_4*l_i*1_9"/>
  <p:tag name="KSO_WM_UNIT_LAYERLEVEL" val="1_1"/>
  <p:tag name="KSO_WM_DIAGRAM_GROUP_CODE" val="l1-1"/>
  <p:tag name="KSO_WM_UNIT_FILL_FORE_SCHEMECOLOR_INDEX" val="5"/>
  <p:tag name="KSO_WM_UNI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i"/>
  <p:tag name="KSO_WM_UNIT_INDEX" val="1_1"/>
  <p:tag name="KSO_WM_UNIT_ID" val="diagram160270_3*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h_f"/>
  <p:tag name="KSO_WM_UNIT_INDEX" val="1_1_1"/>
  <p:tag name="KSO_WM_UNIT_ID" val="diagram160837_4*l_h_f*1_1_1"/>
  <p:tag name="KSO_WM_UNIT_LAYERLEVEL" val="1_1_1"/>
  <p:tag name="KSO_WM_UNIT_VALUE" val="20"/>
  <p:tag name="KSO_WM_UNIT_HIGHLIGHT" val="0"/>
  <p:tag name="KSO_WM_UNIT_COMPATIBLE" val="0"/>
  <p:tag name="KSO_WM_UNIT_CLEAR" val="0"/>
  <p:tag name="KSO_WM_UNIT_PRESET_TEXT_INDEX" val="4"/>
  <p:tag name="KSO_WM_UNIT_PRESET_TEXT_LEN" val="17"/>
  <p:tag name="KSO_WM_DIAGRAM_GROUP_CODE" val="l1-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h_f"/>
  <p:tag name="KSO_WM_UNIT_INDEX" val="1_2_1"/>
  <p:tag name="KSO_WM_UNIT_ID" val="diagram160837_4*l_h_f*1_2_1"/>
  <p:tag name="KSO_WM_UNIT_LAYERLEVEL" val="1_1_1"/>
  <p:tag name="KSO_WM_UNIT_VALUE" val="20"/>
  <p:tag name="KSO_WM_UNIT_HIGHLIGHT" val="0"/>
  <p:tag name="KSO_WM_UNIT_COMPATIBLE" val="0"/>
  <p:tag name="KSO_WM_UNIT_CLEAR" val="0"/>
  <p:tag name="KSO_WM_UNIT_PRESET_TEXT_INDEX" val="4"/>
  <p:tag name="KSO_WM_UNIT_PRESET_TEXT_LEN" val="17"/>
  <p:tag name="KSO_WM_DIAGRAM_GROUP_CODE" val="l1-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h_f"/>
  <p:tag name="KSO_WM_UNIT_INDEX" val="1_3_1"/>
  <p:tag name="KSO_WM_UNIT_ID" val="diagram160837_4*l_h_f*1_3_1"/>
  <p:tag name="KSO_WM_UNIT_LAYERLEVEL" val="1_1_1"/>
  <p:tag name="KSO_WM_UNIT_VALUE" val="20"/>
  <p:tag name="KSO_WM_UNIT_HIGHLIGHT" val="0"/>
  <p:tag name="KSO_WM_UNIT_COMPATIBLE" val="0"/>
  <p:tag name="KSO_WM_UNIT_CLEAR" val="0"/>
  <p:tag name="KSO_WM_UNIT_PRESET_TEXT_INDEX" val="4"/>
  <p:tag name="KSO_WM_UNIT_PRESET_TEXT_LEN" val="17"/>
  <p:tag name="KSO_WM_DIAGRAM_GROUP_CODE" val="l1-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h_f"/>
  <p:tag name="KSO_WM_UNIT_INDEX" val="1_4_1"/>
  <p:tag name="KSO_WM_UNIT_ID" val="diagram160837_4*l_h_f*1_4_1"/>
  <p:tag name="KSO_WM_UNIT_LAYERLEVEL" val="1_1_1"/>
  <p:tag name="KSO_WM_UNIT_VALUE" val="20"/>
  <p:tag name="KSO_WM_UNIT_HIGHLIGHT" val="0"/>
  <p:tag name="KSO_WM_UNIT_COMPATIBLE" val="0"/>
  <p:tag name="KSO_WM_UNIT_CLEAR" val="0"/>
  <p:tag name="KSO_WM_UNIT_PRESET_TEXT_INDEX" val="4"/>
  <p:tag name="KSO_WM_UNIT_PRESET_TEXT_LEN" val="17"/>
  <p:tag name="KSO_WM_DIAGRAM_GROUP_CODE" val="l1-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37"/>
  <p:tag name="KSO_WM_UNIT_TYPE" val="l_h_f"/>
  <p:tag name="KSO_WM_UNIT_INDEX" val="1_5_1"/>
  <p:tag name="KSO_WM_UNIT_ID" val="diagram160837_4*l_h_f*1_5_1"/>
  <p:tag name="KSO_WM_UNIT_LAYERLEVEL" val="1_1_1"/>
  <p:tag name="KSO_WM_UNIT_VALUE" val="20"/>
  <p:tag name="KSO_WM_UNIT_HIGHLIGHT" val="0"/>
  <p:tag name="KSO_WM_UNIT_COMPATIBLE" val="0"/>
  <p:tag name="KSO_WM_UNIT_CLEAR" val="0"/>
  <p:tag name="KSO_WM_UNIT_PRESET_TEXT_INDEX" val="4"/>
  <p:tag name="KSO_WM_UNIT_PRESET_TEXT_LEN" val="17"/>
  <p:tag name="KSO_WM_DIAGRAM_GROUP_CODE" val="l1-1"/>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6"/>
  <p:tag name="KSO_WM_UNIT_TYPE" val="a"/>
  <p:tag name="KSO_WM_UNIT_INDEX" val="1"/>
  <p:tag name="KSO_WM_UNIT_ID" val="custom160536_1*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2_1"/>
  <p:tag name="KSO_WM_UNIT_ID" val="diagram160270_3*m_h_a*1_2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3*i*12"/>
  <p:tag name="KSO_WM_TEMPLATE_CATEGORY" val="diagram"/>
  <p:tag name="KSO_WM_TEMPLATE_INDEX" val="160270"/>
  <p:tag name="KSO_WM_UNIT_INDEX" val="1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70_3*i*2"/>
  <p:tag name="KSO_WM_TEMPLATE_CATEGORY" val="diagram"/>
  <p:tag name="KSO_WM_TEMPLATE_INDEX" val="160270"/>
  <p:tag name="KSO_WM_UNIT_INDEX" val="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i"/>
  <p:tag name="KSO_WM_UNIT_INDEX" val="1_1"/>
  <p:tag name="KSO_WM_UNIT_ID" val="diagram160270_3*m_i*1_1"/>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f"/>
  <p:tag name="KSO_WM_UNIT_INDEX" val="1_1_1"/>
  <p:tag name="KSO_WM_UNIT_ID" val="diagram160270_3*m_h_f*1_1_1"/>
  <p:tag name="KSO_WM_UNIT_CLEAR" val="1"/>
  <p:tag name="KSO_WM_UNIT_LAYERLEVEL" val="1_1_1"/>
  <p:tag name="KSO_WM_UNIT_VALUE" val="25"/>
  <p:tag name="KSO_WM_UNIT_HIGHLIGHT" val="0"/>
  <p:tag name="KSO_WM_UNIT_COMPATIBLE" val="0"/>
  <p:tag name="KSO_WM_DIAGRAM_GROUP_CODE" val="m1-1"/>
  <p:tag name="KSO_WM_UNIT_PRESET_TEXT" val="Lorem ipsum dolor sit amet consectetur adipisicing"/>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1_1"/>
  <p:tag name="KSO_WM_UNIT_ID" val="diagram160270_3*m_h_a*1_1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70"/>
  <p:tag name="KSO_WM_UNIT_TYPE" val="m_h_a"/>
  <p:tag name="KSO_WM_UNIT_INDEX" val="1_3_1"/>
  <p:tag name="KSO_WM_UNIT_ID" val="diagram160270_3*m_h_a*1_3_1"/>
  <p:tag name="KSO_WM_UNIT_CLEAR" val="1"/>
  <p:tag name="KSO_WM_UNIT_LAYERLEVEL" val="1_1_1"/>
  <p:tag name="KSO_WM_UNIT_VALUE" val="12"/>
  <p:tag name="KSO_WM_UNIT_HIGHLIGHT" val="0"/>
  <p:tag name="KSO_WM_UNIT_COMPATIBLE" val="0"/>
  <p:tag name="KSO_WM_DIAGRAM_GROUP_CODE" val="m1-1"/>
  <p:tag name="KSO_WM_UNIT_PRESET_TEXT" val="Lorem"/>
  <p:tag name="KSO_WM_UNIT_LINE_FORE_SCHEMECOLOR_INDEX" val="5"/>
  <p:tag name="KSO_WM_UNIT_LINE_FILL_TYPE" val="2"/>
  <p:tag name="KSO_WM_UNIT_TEXT_FILL_FORE_SCHEMECOLOR_INDEX" val="5"/>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10646</TotalTime>
  <Words>9874</Words>
  <Application>Microsoft Office PowerPoint</Application>
  <PresentationFormat>自定义</PresentationFormat>
  <Paragraphs>857</Paragraphs>
  <Slides>143</Slides>
  <Notes>47</Notes>
  <HiddenSlides>0</HiddenSlides>
  <MMClips>0</MMClips>
  <ScaleCrop>false</ScaleCrop>
  <HeadingPairs>
    <vt:vector size="4" baseType="variant">
      <vt:variant>
        <vt:lpstr>主题</vt:lpstr>
      </vt:variant>
      <vt:variant>
        <vt:i4>1</vt:i4>
      </vt:variant>
      <vt:variant>
        <vt:lpstr>幻灯片标题</vt:lpstr>
      </vt:variant>
      <vt:variant>
        <vt:i4>143</vt:i4>
      </vt:variant>
    </vt:vector>
  </HeadingPairs>
  <TitlesOfParts>
    <vt:vector size="144" baseType="lpstr">
      <vt:lpstr>Office 主题​​</vt:lpstr>
      <vt:lpstr>幻灯片 1</vt:lpstr>
      <vt:lpstr>幻灯片 2</vt:lpstr>
      <vt:lpstr>第十章 “五位一体”总体布局</vt:lpstr>
      <vt:lpstr>教学重点、难点</vt:lpstr>
      <vt:lpstr>“五位一体” 怎么来的?</vt:lpstr>
      <vt:lpstr>幻灯片 6</vt:lpstr>
      <vt:lpstr>幻灯片 7</vt:lpstr>
      <vt:lpstr>幻灯片 8</vt:lpstr>
      <vt:lpstr>幻灯片 9</vt:lpstr>
      <vt:lpstr>幻灯片 10</vt:lpstr>
      <vt:lpstr>幻灯片 11</vt:lpstr>
      <vt:lpstr>幻灯片 12</vt:lpstr>
      <vt:lpstr>幻灯片 13</vt:lpstr>
      <vt:lpstr>“五位一体”总体布局的确立过程</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  2018年中国国内生产总值超过99万亿元，比上年增加了近9万亿元。按平均汇率折算，经济总量达到13.6万亿美元，稳居世界第二位（中国的GDP占据了全球的六分之一）。</vt:lpstr>
      <vt:lpstr>幻灯片 26</vt:lpstr>
      <vt:lpstr>幻灯片 27</vt:lpstr>
      <vt:lpstr>幻灯片 28</vt:lpstr>
      <vt:lpstr>幻灯片 29</vt:lpstr>
      <vt:lpstr>幻灯片 30</vt:lpstr>
      <vt:lpstr>一、贯彻新发展理念</vt:lpstr>
      <vt:lpstr>   新发展理念是中国共产党关于发展理论的重大升华，是习近平新时代中国特色社会主义经济思想的主要内容。</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“五位一体”总体布局</dc:title>
  <dc:creator>philosophy 2008</dc:creator>
  <cp:lastModifiedBy>lenovo</cp:lastModifiedBy>
  <cp:revision>109</cp:revision>
  <dcterms:created xsi:type="dcterms:W3CDTF">2018-05-06T08:05:48Z</dcterms:created>
  <dcterms:modified xsi:type="dcterms:W3CDTF">2020-06-02T23:38:50Z</dcterms:modified>
</cp:coreProperties>
</file>